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sldIdLst>
    <p:sldId id="266" r:id="rId2"/>
    <p:sldId id="268" r:id="rId3"/>
    <p:sldId id="267" r:id="rId4"/>
    <p:sldId id="256" r:id="rId5"/>
    <p:sldId id="257" r:id="rId6"/>
    <p:sldId id="269" r:id="rId7"/>
    <p:sldId id="258" r:id="rId8"/>
    <p:sldId id="259" r:id="rId9"/>
    <p:sldId id="260" r:id="rId10"/>
    <p:sldId id="262" r:id="rId11"/>
    <p:sldId id="261" r:id="rId12"/>
    <p:sldId id="270" r:id="rId13"/>
    <p:sldId id="263" r:id="rId14"/>
    <p:sldId id="264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charset="0"/>
        <a:ea typeface="+mn-ea"/>
        <a:cs typeface="Times New Roman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charset="0"/>
        <a:ea typeface="+mn-ea"/>
        <a:cs typeface="Times New Roman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charset="0"/>
        <a:ea typeface="+mn-ea"/>
        <a:cs typeface="Times New Roman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charset="0"/>
        <a:ea typeface="+mn-ea"/>
        <a:cs typeface="Times New Roman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charset="0"/>
        <a:ea typeface="+mn-ea"/>
        <a:cs typeface="Times New Roman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imes New Roman" charset="0"/>
        <a:ea typeface="+mn-ea"/>
        <a:cs typeface="Times New Roman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imes New Roman" charset="0"/>
        <a:ea typeface="+mn-ea"/>
        <a:cs typeface="Times New Roman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imes New Roman" charset="0"/>
        <a:ea typeface="+mn-ea"/>
        <a:cs typeface="Times New Roman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imes New Roman" charset="0"/>
        <a:ea typeface="+mn-ea"/>
        <a:cs typeface="Times New Roman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66FF66"/>
    <a:srgbClr val="009900"/>
    <a:srgbClr val="00FFFF"/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77" autoAdjust="0"/>
    <p:restoredTop sz="90993" autoAdjust="0"/>
  </p:normalViewPr>
  <p:slideViewPr>
    <p:cSldViewPr>
      <p:cViewPr varScale="1">
        <p:scale>
          <a:sx n="84" d="100"/>
          <a:sy n="84" d="100"/>
        </p:scale>
        <p:origin x="-66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2"/>
          <p:cNvGrpSpPr>
            <a:grpSpLocks/>
          </p:cNvGrpSpPr>
          <p:nvPr/>
        </p:nvGrpSpPr>
        <p:grpSpPr bwMode="auto">
          <a:xfrm>
            <a:off x="-38100" y="-12700"/>
            <a:ext cx="9239250" cy="6940550"/>
            <a:chOff x="-12" y="-10"/>
            <a:chExt cx="5820" cy="4372"/>
          </a:xfrm>
        </p:grpSpPr>
        <p:sp>
          <p:nvSpPr>
            <p:cNvPr id="12291" name="Rectangle 3"/>
            <p:cNvSpPr>
              <a:spLocks noChangeArrowheads="1"/>
            </p:cNvSpPr>
            <p:nvPr userDrawn="1"/>
          </p:nvSpPr>
          <p:spPr bwMode="ltGray">
            <a:xfrm>
              <a:off x="5520" y="-8"/>
              <a:ext cx="287" cy="436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rgbClr val="0066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292" name="Rectangle 4"/>
            <p:cNvSpPr>
              <a:spLocks noChangeArrowheads="1"/>
            </p:cNvSpPr>
            <p:nvPr userDrawn="1"/>
          </p:nvSpPr>
          <p:spPr bwMode="ltGray">
            <a:xfrm>
              <a:off x="-8" y="-8"/>
              <a:ext cx="288" cy="4368"/>
            </a:xfrm>
            <a:prstGeom prst="rect">
              <a:avLst/>
            </a:prstGeom>
            <a:gradFill rotWithShape="0">
              <a:gsLst>
                <a:gs pos="0">
                  <a:srgbClr val="006600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293" name="AutoShape 5"/>
            <p:cNvSpPr>
              <a:spLocks noChangeArrowheads="1"/>
            </p:cNvSpPr>
            <p:nvPr userDrawn="1"/>
          </p:nvSpPr>
          <p:spPr bwMode="ltGray">
            <a:xfrm rot="-10800000" flipH="1" flipV="1">
              <a:off x="2" y="-10"/>
              <a:ext cx="5798" cy="288"/>
            </a:xfrm>
            <a:custGeom>
              <a:avLst/>
              <a:gdLst>
                <a:gd name="G0" fmla="+- 1089 0 0"/>
                <a:gd name="G1" fmla="+- 21600 0 1089"/>
                <a:gd name="G2" fmla="*/ 1089 1 2"/>
                <a:gd name="G3" fmla="+- 21600 0 G2"/>
                <a:gd name="G4" fmla="+/ 1089 21600 2"/>
                <a:gd name="G5" fmla="+/ G1 0 2"/>
                <a:gd name="G6" fmla="*/ 21600 21600 1089"/>
                <a:gd name="G7" fmla="*/ G6 1 2"/>
                <a:gd name="G8" fmla="+- 21600 0 G7"/>
                <a:gd name="G9" fmla="*/ 21600 1 2"/>
                <a:gd name="G10" fmla="+- 1089 0 G9"/>
                <a:gd name="G11" fmla="?: G10 G8 0"/>
                <a:gd name="G12" fmla="?: G10 G7 21600"/>
                <a:gd name="T0" fmla="*/ 21055 w 21600"/>
                <a:gd name="T1" fmla="*/ 10800 h 21600"/>
                <a:gd name="T2" fmla="*/ 10800 w 21600"/>
                <a:gd name="T3" fmla="*/ 21600 h 21600"/>
                <a:gd name="T4" fmla="*/ 545 w 21600"/>
                <a:gd name="T5" fmla="*/ 10800 h 21600"/>
                <a:gd name="T6" fmla="*/ 10800 w 21600"/>
                <a:gd name="T7" fmla="*/ 0 h 21600"/>
                <a:gd name="T8" fmla="*/ 2345 w 21600"/>
                <a:gd name="T9" fmla="*/ 2345 h 21600"/>
                <a:gd name="T10" fmla="*/ 19255 w 21600"/>
                <a:gd name="T11" fmla="*/ 1925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1089" y="21600"/>
                  </a:lnTo>
                  <a:lnTo>
                    <a:pt x="20511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6600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294" name="AutoShape 6"/>
            <p:cNvSpPr>
              <a:spLocks noChangeArrowheads="1"/>
            </p:cNvSpPr>
            <p:nvPr userDrawn="1"/>
          </p:nvSpPr>
          <p:spPr bwMode="ltGray">
            <a:xfrm flipV="1">
              <a:off x="-12" y="4072"/>
              <a:ext cx="5820" cy="290"/>
            </a:xfrm>
            <a:custGeom>
              <a:avLst/>
              <a:gdLst>
                <a:gd name="G0" fmla="+- 1100 0 0"/>
                <a:gd name="G1" fmla="+- 21600 0 1100"/>
                <a:gd name="G2" fmla="*/ 1100 1 2"/>
                <a:gd name="G3" fmla="+- 21600 0 G2"/>
                <a:gd name="G4" fmla="+/ 1100 21600 2"/>
                <a:gd name="G5" fmla="+/ G1 0 2"/>
                <a:gd name="G6" fmla="*/ 21600 21600 1100"/>
                <a:gd name="G7" fmla="*/ G6 1 2"/>
                <a:gd name="G8" fmla="+- 21600 0 G7"/>
                <a:gd name="G9" fmla="*/ 21600 1 2"/>
                <a:gd name="G10" fmla="+- 1100 0 G9"/>
                <a:gd name="G11" fmla="?: G10 G8 0"/>
                <a:gd name="G12" fmla="?: G10 G7 21600"/>
                <a:gd name="T0" fmla="*/ 21050 w 21600"/>
                <a:gd name="T1" fmla="*/ 10800 h 21600"/>
                <a:gd name="T2" fmla="*/ 10800 w 21600"/>
                <a:gd name="T3" fmla="*/ 21600 h 21600"/>
                <a:gd name="T4" fmla="*/ 550 w 21600"/>
                <a:gd name="T5" fmla="*/ 10800 h 21600"/>
                <a:gd name="T6" fmla="*/ 10800 w 21600"/>
                <a:gd name="T7" fmla="*/ 0 h 21600"/>
                <a:gd name="T8" fmla="*/ 2350 w 21600"/>
                <a:gd name="T9" fmla="*/ 2350 h 21600"/>
                <a:gd name="T10" fmla="*/ 19250 w 21600"/>
                <a:gd name="T11" fmla="*/ 1925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1100" y="21600"/>
                  </a:lnTo>
                  <a:lnTo>
                    <a:pt x="205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rgbClr val="00660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295" name="Rectangle 7" descr="Green marble"/>
            <p:cNvSpPr>
              <a:spLocks noChangeArrowheads="1"/>
            </p:cNvSpPr>
            <p:nvPr userDrawn="1"/>
          </p:nvSpPr>
          <p:spPr bwMode="ltGray">
            <a:xfrm>
              <a:off x="184" y="176"/>
              <a:ext cx="5432" cy="398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2296" name="Rectangle 8"/>
          <p:cNvSpPr>
            <a:spLocks noGrp="1" noChangeArrowheads="1"/>
          </p:cNvSpPr>
          <p:nvPr>
            <p:ph type="ctrTitle"/>
          </p:nvPr>
        </p:nvSpPr>
        <p:spPr>
          <a:xfrm>
            <a:off x="685800" y="18288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2297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2298" name="Rectangle 10"/>
          <p:cNvSpPr>
            <a:spLocks noGrp="1" noChangeArrowheads="1"/>
          </p:cNvSpPr>
          <p:nvPr>
            <p:ph type="dt" sz="half" idx="2"/>
          </p:nvPr>
        </p:nvSpPr>
        <p:spPr>
          <a:xfrm>
            <a:off x="698500" y="61547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2299" name="Rectangle 11"/>
          <p:cNvSpPr>
            <a:spLocks noGrp="1" noChangeArrowheads="1"/>
          </p:cNvSpPr>
          <p:nvPr>
            <p:ph type="ftr" sz="quarter" idx="3"/>
          </p:nvPr>
        </p:nvSpPr>
        <p:spPr>
          <a:xfrm>
            <a:off x="3136900" y="61547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2300" name="Rectangle 12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65900" y="61547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2F85774F-CCBE-4620-8DD4-5A1DBD44DA82}" type="slidenum">
              <a:rPr lang="ru-RU"/>
              <a:pPr/>
              <a:t>‹#›</a:t>
            </a:fld>
            <a:endParaRPr lang="ru-RU"/>
          </a:p>
        </p:txBody>
      </p:sp>
      <p:grpSp>
        <p:nvGrpSpPr>
          <p:cNvPr id="12301" name="Group 13"/>
          <p:cNvGrpSpPr>
            <a:grpSpLocks/>
          </p:cNvGrpSpPr>
          <p:nvPr/>
        </p:nvGrpSpPr>
        <p:grpSpPr bwMode="auto">
          <a:xfrm>
            <a:off x="609600" y="3324225"/>
            <a:ext cx="8001000" cy="374650"/>
            <a:chOff x="384" y="2094"/>
            <a:chExt cx="5040" cy="236"/>
          </a:xfrm>
        </p:grpSpPr>
        <p:sp>
          <p:nvSpPr>
            <p:cNvPr id="12302" name="Rectangle 14"/>
            <p:cNvSpPr>
              <a:spLocks noChangeArrowheads="1"/>
            </p:cNvSpPr>
            <p:nvPr/>
          </p:nvSpPr>
          <p:spPr bwMode="auto">
            <a:xfrm>
              <a:off x="384" y="2186"/>
              <a:ext cx="5040" cy="144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03" name="Rectangle 15"/>
            <p:cNvSpPr>
              <a:spLocks noChangeArrowheads="1"/>
            </p:cNvSpPr>
            <p:nvPr/>
          </p:nvSpPr>
          <p:spPr bwMode="auto">
            <a:xfrm>
              <a:off x="388" y="2094"/>
              <a:ext cx="4941" cy="175"/>
            </a:xfrm>
            <a:prstGeom prst="rect">
              <a:avLst/>
            </a:prstGeom>
            <a:gradFill rotWithShape="0">
              <a:gsLst>
                <a:gs pos="0">
                  <a:srgbClr val="E6DCAC"/>
                </a:gs>
                <a:gs pos="12000">
                  <a:srgbClr val="E6D78A"/>
                </a:gs>
                <a:gs pos="30000">
                  <a:srgbClr val="C7AC4C"/>
                </a:gs>
                <a:gs pos="45000">
                  <a:srgbClr val="E6D78A"/>
                </a:gs>
                <a:gs pos="77000">
                  <a:srgbClr val="C7AC4C"/>
                </a:gs>
                <a:gs pos="100000">
                  <a:srgbClr val="E6DCAC"/>
                </a:gs>
              </a:gsLst>
              <a:lin ang="2700000" scaled="1"/>
            </a:gradFill>
            <a:ln w="12700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04" name="Line 16"/>
            <p:cNvSpPr>
              <a:spLocks noChangeShapeType="1"/>
            </p:cNvSpPr>
            <p:nvPr/>
          </p:nvSpPr>
          <p:spPr bwMode="auto">
            <a:xfrm>
              <a:off x="392" y="2138"/>
              <a:ext cx="4939" cy="0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05" name="Line 17"/>
            <p:cNvSpPr>
              <a:spLocks noChangeShapeType="1"/>
            </p:cNvSpPr>
            <p:nvPr/>
          </p:nvSpPr>
          <p:spPr bwMode="auto">
            <a:xfrm>
              <a:off x="392" y="2186"/>
              <a:ext cx="4939" cy="0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06" name="Line 18"/>
            <p:cNvSpPr>
              <a:spLocks noChangeShapeType="1"/>
            </p:cNvSpPr>
            <p:nvPr/>
          </p:nvSpPr>
          <p:spPr bwMode="auto">
            <a:xfrm>
              <a:off x="392" y="2234"/>
              <a:ext cx="4939" cy="0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07" name="Line 19"/>
            <p:cNvSpPr>
              <a:spLocks noChangeShapeType="1"/>
            </p:cNvSpPr>
            <p:nvPr/>
          </p:nvSpPr>
          <p:spPr bwMode="auto">
            <a:xfrm>
              <a:off x="392" y="2129"/>
              <a:ext cx="4939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08" name="Line 20"/>
            <p:cNvSpPr>
              <a:spLocks noChangeShapeType="1"/>
            </p:cNvSpPr>
            <p:nvPr/>
          </p:nvSpPr>
          <p:spPr bwMode="auto">
            <a:xfrm>
              <a:off x="392" y="2177"/>
              <a:ext cx="4939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09" name="Line 21"/>
            <p:cNvSpPr>
              <a:spLocks noChangeShapeType="1"/>
            </p:cNvSpPr>
            <p:nvPr/>
          </p:nvSpPr>
          <p:spPr bwMode="auto">
            <a:xfrm>
              <a:off x="392" y="2225"/>
              <a:ext cx="4939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p:transition spd="med">
    <p:blind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46F528-F7B5-44CA-ADA7-EECC7F02F0D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blind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24625" y="350838"/>
            <a:ext cx="1946275" cy="54292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350838"/>
            <a:ext cx="5686425" cy="54292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41BF27-1C53-4FC5-BFF3-9640BA7C909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blind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309691-C0E2-48C8-A8FD-65296AE8A18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blind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939298-F54A-4622-A191-E2E5405D95E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blind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98500" y="166528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60900" y="166528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B5930D-6656-46F4-8BD8-AFC370C3359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blind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B32E26-5053-4346-99B1-B1C0AAB0068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blind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9381C0-6920-45E0-AC8C-B5E70FECE09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blind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6F4C0F-2A78-48D3-9991-BA139A06A7E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blind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93FCAF-045C-4036-9F9E-1974FFB8D04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blind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CD2B59-B41D-40F2-8DF3-DE5420222D7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blind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2"/>
          <p:cNvGrpSpPr>
            <a:grpSpLocks/>
          </p:cNvGrpSpPr>
          <p:nvPr/>
        </p:nvGrpSpPr>
        <p:grpSpPr bwMode="auto">
          <a:xfrm>
            <a:off x="-38100" y="-12700"/>
            <a:ext cx="9239250" cy="6940550"/>
            <a:chOff x="-12" y="-10"/>
            <a:chExt cx="5820" cy="4372"/>
          </a:xfrm>
        </p:grpSpPr>
        <p:sp>
          <p:nvSpPr>
            <p:cNvPr id="11267" name="Rectangle 3"/>
            <p:cNvSpPr>
              <a:spLocks noChangeArrowheads="1"/>
            </p:cNvSpPr>
            <p:nvPr userDrawn="1"/>
          </p:nvSpPr>
          <p:spPr bwMode="invGray">
            <a:xfrm>
              <a:off x="5520" y="-8"/>
              <a:ext cx="287" cy="436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rgbClr val="0066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68" name="Rectangle 4"/>
            <p:cNvSpPr>
              <a:spLocks noChangeArrowheads="1"/>
            </p:cNvSpPr>
            <p:nvPr userDrawn="1"/>
          </p:nvSpPr>
          <p:spPr bwMode="invGray">
            <a:xfrm>
              <a:off x="-8" y="-8"/>
              <a:ext cx="288" cy="4368"/>
            </a:xfrm>
            <a:prstGeom prst="rect">
              <a:avLst/>
            </a:prstGeom>
            <a:gradFill rotWithShape="0">
              <a:gsLst>
                <a:gs pos="0">
                  <a:srgbClr val="006600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69" name="AutoShape 5"/>
            <p:cNvSpPr>
              <a:spLocks noChangeArrowheads="1"/>
            </p:cNvSpPr>
            <p:nvPr userDrawn="1"/>
          </p:nvSpPr>
          <p:spPr bwMode="invGray">
            <a:xfrm rot="-10800000" flipH="1" flipV="1">
              <a:off x="2" y="-10"/>
              <a:ext cx="5798" cy="288"/>
            </a:xfrm>
            <a:custGeom>
              <a:avLst/>
              <a:gdLst>
                <a:gd name="G0" fmla="+- 1089 0 0"/>
                <a:gd name="G1" fmla="+- 21600 0 1089"/>
                <a:gd name="G2" fmla="*/ 1089 1 2"/>
                <a:gd name="G3" fmla="+- 21600 0 G2"/>
                <a:gd name="G4" fmla="+/ 1089 21600 2"/>
                <a:gd name="G5" fmla="+/ G1 0 2"/>
                <a:gd name="G6" fmla="*/ 21600 21600 1089"/>
                <a:gd name="G7" fmla="*/ G6 1 2"/>
                <a:gd name="G8" fmla="+- 21600 0 G7"/>
                <a:gd name="G9" fmla="*/ 21600 1 2"/>
                <a:gd name="G10" fmla="+- 1089 0 G9"/>
                <a:gd name="G11" fmla="?: G10 G8 0"/>
                <a:gd name="G12" fmla="?: G10 G7 21600"/>
                <a:gd name="T0" fmla="*/ 21055 w 21600"/>
                <a:gd name="T1" fmla="*/ 10800 h 21600"/>
                <a:gd name="T2" fmla="*/ 10800 w 21600"/>
                <a:gd name="T3" fmla="*/ 21600 h 21600"/>
                <a:gd name="T4" fmla="*/ 545 w 21600"/>
                <a:gd name="T5" fmla="*/ 10800 h 21600"/>
                <a:gd name="T6" fmla="*/ 10800 w 21600"/>
                <a:gd name="T7" fmla="*/ 0 h 21600"/>
                <a:gd name="T8" fmla="*/ 2345 w 21600"/>
                <a:gd name="T9" fmla="*/ 2345 h 21600"/>
                <a:gd name="T10" fmla="*/ 19255 w 21600"/>
                <a:gd name="T11" fmla="*/ 1925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1089" y="21600"/>
                  </a:lnTo>
                  <a:lnTo>
                    <a:pt x="20511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6600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70" name="AutoShape 6"/>
            <p:cNvSpPr>
              <a:spLocks noChangeArrowheads="1"/>
            </p:cNvSpPr>
            <p:nvPr userDrawn="1"/>
          </p:nvSpPr>
          <p:spPr bwMode="invGray">
            <a:xfrm flipV="1">
              <a:off x="-12" y="4072"/>
              <a:ext cx="5820" cy="290"/>
            </a:xfrm>
            <a:custGeom>
              <a:avLst/>
              <a:gdLst>
                <a:gd name="G0" fmla="+- 1100 0 0"/>
                <a:gd name="G1" fmla="+- 21600 0 1100"/>
                <a:gd name="G2" fmla="*/ 1100 1 2"/>
                <a:gd name="G3" fmla="+- 21600 0 G2"/>
                <a:gd name="G4" fmla="+/ 1100 21600 2"/>
                <a:gd name="G5" fmla="+/ G1 0 2"/>
                <a:gd name="G6" fmla="*/ 21600 21600 1100"/>
                <a:gd name="G7" fmla="*/ G6 1 2"/>
                <a:gd name="G8" fmla="+- 21600 0 G7"/>
                <a:gd name="G9" fmla="*/ 21600 1 2"/>
                <a:gd name="G10" fmla="+- 1100 0 G9"/>
                <a:gd name="G11" fmla="?: G10 G8 0"/>
                <a:gd name="G12" fmla="?: G10 G7 21600"/>
                <a:gd name="T0" fmla="*/ 21050 w 21600"/>
                <a:gd name="T1" fmla="*/ 10800 h 21600"/>
                <a:gd name="T2" fmla="*/ 10800 w 21600"/>
                <a:gd name="T3" fmla="*/ 21600 h 21600"/>
                <a:gd name="T4" fmla="*/ 550 w 21600"/>
                <a:gd name="T5" fmla="*/ 10800 h 21600"/>
                <a:gd name="T6" fmla="*/ 10800 w 21600"/>
                <a:gd name="T7" fmla="*/ 0 h 21600"/>
                <a:gd name="T8" fmla="*/ 2350 w 21600"/>
                <a:gd name="T9" fmla="*/ 2350 h 21600"/>
                <a:gd name="T10" fmla="*/ 19250 w 21600"/>
                <a:gd name="T11" fmla="*/ 1925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1100" y="21600"/>
                  </a:lnTo>
                  <a:lnTo>
                    <a:pt x="205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rgbClr val="00660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71" name="Rectangle 7" descr="Green marble"/>
            <p:cNvSpPr>
              <a:spLocks noChangeArrowheads="1"/>
            </p:cNvSpPr>
            <p:nvPr userDrawn="1"/>
          </p:nvSpPr>
          <p:spPr bwMode="invGray">
            <a:xfrm>
              <a:off x="184" y="176"/>
              <a:ext cx="5432" cy="3988"/>
            </a:xfrm>
            <a:prstGeom prst="rect">
              <a:avLst/>
            </a:prstGeom>
            <a:blipFill dpi="0" rotWithShape="0">
              <a:blip r:embed="rId13" cstate="print"/>
              <a:srcRect/>
              <a:tile tx="0" ty="0" sx="100000" sy="100000" flip="none" algn="tl"/>
            </a:blip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1272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5083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1273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8500" y="1665288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1274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1658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1275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16585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1276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1658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C35E15A-BD4A-4B00-A0BD-DE598BF73372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ransition spd="med">
    <p:blinds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0000"/>
        <a:buChar char="•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0000"/>
        <a:buChar char="•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0000"/>
        <a:buChar char="•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0000"/>
        <a:buChar char="•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0000"/>
        <a:buChar char="•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5048" y="1484784"/>
            <a:ext cx="8568952" cy="3298378"/>
          </a:xfrm>
        </p:spPr>
        <p:txBody>
          <a:bodyPr>
            <a:normAutofit/>
          </a:bodyPr>
          <a:lstStyle/>
          <a:p>
            <a:r>
              <a:rPr lang="ru-RU" sz="5400" dirty="0" smtClean="0"/>
              <a:t>Урок математики </a:t>
            </a:r>
            <a:br>
              <a:rPr lang="ru-RU" sz="5400" dirty="0" smtClean="0"/>
            </a:br>
            <a:r>
              <a:rPr lang="ru-RU" sz="5400" dirty="0" smtClean="0"/>
              <a:t>в начальной школе</a:t>
            </a:r>
            <a:br>
              <a:rPr lang="ru-RU" sz="5400" dirty="0" smtClean="0"/>
            </a:br>
            <a:r>
              <a:rPr lang="ru-RU" sz="5400" dirty="0" smtClean="0"/>
              <a:t> с учетом требований ФГОС</a:t>
            </a:r>
            <a:endParaRPr lang="ru-RU" sz="5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581128"/>
            <a:ext cx="4762872" cy="1545035"/>
          </a:xfrm>
        </p:spPr>
        <p:txBody>
          <a:bodyPr>
            <a:normAutofit fontScale="92500"/>
          </a:bodyPr>
          <a:lstStyle/>
          <a:p>
            <a:r>
              <a:rPr lang="ru-RU" sz="2800" dirty="0" smtClean="0"/>
              <a:t>МКОУ «</a:t>
            </a:r>
            <a:r>
              <a:rPr lang="ru-RU" sz="2800" dirty="0" err="1" smtClean="0"/>
              <a:t>Военногородская</a:t>
            </a:r>
            <a:r>
              <a:rPr lang="ru-RU" sz="2800" dirty="0" smtClean="0"/>
              <a:t> СОШ №18»</a:t>
            </a:r>
          </a:p>
          <a:p>
            <a:r>
              <a:rPr lang="ru-RU" sz="2800" dirty="0" smtClean="0"/>
              <a:t>Лапина Татьяна Николаевна</a:t>
            </a:r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2865990228"/>
      </p:ext>
    </p:extLst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381000" y="381000"/>
            <a:ext cx="8382000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/>
              <a:t>Маленькая мышка. живущая под корнями деревьев, делает запасы на зиму. В норке одной мышки было найдено 7кг семян. Сколько килограммов семян перетащат в свои норки 5 мышек? 6 мышек? 7 мышек?</a:t>
            </a:r>
          </a:p>
        </p:txBody>
      </p:sp>
      <p:pic>
        <p:nvPicPr>
          <p:cNvPr id="1027" name="Picture 3" descr="C:\Users\User\Desktop\презентация\how-to-draw-mous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4343400"/>
            <a:ext cx="2590800" cy="2024063"/>
          </a:xfrm>
          <a:prstGeom prst="rect">
            <a:avLst/>
          </a:prstGeom>
          <a:solidFill>
            <a:srgbClr val="008000">
              <a:alpha val="5000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1028" name="Picture 4" descr="C:\Users\User\Desktop\презентация\f83f034d9110aa2058d892c29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4800600"/>
            <a:ext cx="2209800" cy="1554163"/>
          </a:xfrm>
          <a:prstGeom prst="rect">
            <a:avLst/>
          </a:prstGeom>
          <a:noFill/>
        </p:spPr>
      </p:pic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533400" y="4319588"/>
            <a:ext cx="25638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chemeClr val="tx2"/>
                </a:solidFill>
              </a:rPr>
              <a:t>5 мышек - ? кг</a:t>
            </a: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533400" y="5029200"/>
            <a:ext cx="25638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chemeClr val="tx2"/>
                </a:solidFill>
              </a:rPr>
              <a:t>6 мышек - ? кг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533400" y="5791200"/>
            <a:ext cx="25638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chemeClr val="tx2"/>
                </a:solidFill>
              </a:rPr>
              <a:t>7 мышек - ? кг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spd="med">
    <p:blind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1676400" y="304800"/>
            <a:ext cx="557530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7200" dirty="0">
                <a:ln w="19050">
                  <a:solidFill>
                    <a:srgbClr val="FFFFFF"/>
                  </a:solidFill>
                </a:ln>
                <a:solidFill>
                  <a:schemeClr val="hlink"/>
                </a:solidFill>
              </a:rPr>
              <a:t>Задачи урока:</a:t>
            </a: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1143000" y="1930400"/>
            <a:ext cx="74310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/>
              <a:t>1. Составить таблицу умножения с числом 7.</a:t>
            </a: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1143000" y="2667000"/>
            <a:ext cx="55800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/>
              <a:t>2. Работать над её запоминанием.</a:t>
            </a:r>
          </a:p>
        </p:txBody>
      </p:sp>
      <p:pic>
        <p:nvPicPr>
          <p:cNvPr id="7174" name="Picture 6" descr="C:\Users\User\Desktop\презентация\img_20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76500" y="3429000"/>
            <a:ext cx="4191000" cy="304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6" descr="картина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8789" r="8789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533400" y="358775"/>
            <a:ext cx="36464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000" b="1">
                <a:ln>
                  <a:solidFill>
                    <a:srgbClr val="FFFFFF"/>
                  </a:solidFill>
                </a:ln>
                <a:solidFill>
                  <a:schemeClr val="tx2"/>
                </a:solidFill>
              </a:rPr>
              <a:t>- Я научился ...</a:t>
            </a: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457200" y="1196975"/>
            <a:ext cx="43418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000" b="1">
                <a:ln>
                  <a:solidFill>
                    <a:srgbClr val="FFFFFF"/>
                  </a:solidFill>
                </a:ln>
                <a:solidFill>
                  <a:schemeClr val="tx2"/>
                </a:solidFill>
              </a:rPr>
              <a:t>- Мы повторили...</a:t>
            </a: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457200" y="1958975"/>
            <a:ext cx="49609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000" b="1">
                <a:ln>
                  <a:solidFill>
                    <a:srgbClr val="FFFFFF"/>
                  </a:solidFill>
                </a:ln>
                <a:solidFill>
                  <a:schemeClr val="tx2"/>
                </a:solidFill>
              </a:rPr>
              <a:t>- Мне понравилось...</a:t>
            </a: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381000" y="2743200"/>
            <a:ext cx="7027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000" b="1">
                <a:ln>
                  <a:solidFill>
                    <a:srgbClr val="FFFFFF"/>
                  </a:solidFill>
                </a:ln>
                <a:solidFill>
                  <a:schemeClr val="tx2"/>
                </a:solidFill>
              </a:rPr>
              <a:t>- Я испытывал затруднения...</a:t>
            </a:r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381000" y="3505200"/>
            <a:ext cx="6265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000" b="1">
                <a:ln>
                  <a:solidFill>
                    <a:srgbClr val="FFFFFF"/>
                  </a:solidFill>
                </a:ln>
                <a:solidFill>
                  <a:schemeClr val="tx2"/>
                </a:solidFill>
              </a:rPr>
              <a:t>- Хочу себя похвалить за...</a:t>
            </a:r>
          </a:p>
        </p:txBody>
      </p:sp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457200" y="4267200"/>
            <a:ext cx="50498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000" b="1" dirty="0">
                <a:ln>
                  <a:solidFill>
                    <a:srgbClr val="FFFFFF"/>
                  </a:solidFill>
                </a:ln>
                <a:solidFill>
                  <a:schemeClr val="tx2"/>
                </a:solidFill>
              </a:rPr>
              <a:t>- Хочу знать больше!</a:t>
            </a:r>
          </a:p>
        </p:txBody>
      </p:sp>
      <p:pic>
        <p:nvPicPr>
          <p:cNvPr id="16392" name="Picture 8" descr="C:\Users\User\Desktop\презентация\image00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4073525"/>
            <a:ext cx="3505200" cy="278447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User\Desktop\презентация\17102012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160000" cy="7620000"/>
          </a:xfrm>
          <a:prstGeom prst="rect">
            <a:avLst/>
          </a:prstGeom>
          <a:noFill/>
        </p:spPr>
      </p:pic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1828800" y="838200"/>
            <a:ext cx="7086600" cy="204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dirty="0">
              <a:ln>
                <a:solidFill>
                  <a:srgbClr val="FFFFFF"/>
                </a:solidFill>
              </a:ln>
            </a:endParaRPr>
          </a:p>
          <a:p>
            <a:pPr>
              <a:spcBef>
                <a:spcPct val="50000"/>
              </a:spcBef>
            </a:pPr>
            <a:r>
              <a:rPr lang="ru-RU" sz="7200" b="1" dirty="0">
                <a:ln>
                  <a:solidFill>
                    <a:srgbClr val="FFFFFF"/>
                  </a:solidFill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hlinkClick r:id="" action="ppaction://hlinkshowjump?jump=nextslide"/>
              </a:rPr>
              <a:t>МОЛОДЦЫ !!!</a:t>
            </a:r>
            <a:endParaRPr lang="ru-RU" sz="7200" b="1" dirty="0">
              <a:ln>
                <a:solidFill>
                  <a:srgbClr val="FFFFFF"/>
                </a:solidFill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052736"/>
            <a:ext cx="8064896" cy="5688632"/>
          </a:xfrm>
        </p:spPr>
        <p:txBody>
          <a:bodyPr>
            <a:noAutofit/>
          </a:bodyPr>
          <a:lstStyle/>
          <a:p>
            <a:r>
              <a:rPr lang="ru-RU" sz="4800" dirty="0"/>
              <a:t>"Урок - это солнце, вокруг которого, как планеты, вращаются все другие формы учебных занятий".  </a:t>
            </a:r>
          </a:p>
          <a:p>
            <a:r>
              <a:rPr lang="ru-RU" sz="4800" dirty="0" err="1"/>
              <a:t>Н.М.Верзилин</a:t>
            </a:r>
            <a:r>
              <a:rPr lang="ru-RU" sz="4800" dirty="0"/>
              <a:t>.</a:t>
            </a:r>
            <a:r>
              <a:rPr lang="ru-RU" sz="4800" b="1" dirty="0"/>
              <a:t>                             </a:t>
            </a:r>
            <a:r>
              <a:rPr lang="ru-RU" sz="4800" b="1" dirty="0" smtClean="0"/>
              <a:t> </a:t>
            </a:r>
            <a:r>
              <a:rPr lang="ru-RU" sz="4800" b="1" dirty="0"/>
              <a:t>                                </a:t>
            </a:r>
            <a:endParaRPr lang="ru-RU" sz="4800" dirty="0"/>
          </a:p>
        </p:txBody>
      </p:sp>
    </p:spTree>
    <p:extLst>
      <p:ext uri="{BB962C8B-B14F-4D97-AF65-F5344CB8AC3E}">
        <p14:creationId xmlns="" xmlns:p14="http://schemas.microsoft.com/office/powerpoint/2010/main" val="3434372476"/>
      </p:ext>
    </p:extLst>
  </p:cSld>
  <p:clrMapOvr>
    <a:masterClrMapping/>
  </p:clrMapOvr>
  <p:transition spd="med">
    <p:blinds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G:\семинар\IMG_01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49"/>
            <a:ext cx="9144000" cy="685869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blinds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User\Desktop\презентация\17102012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33400" y="-381000"/>
            <a:ext cx="10160000" cy="7620000"/>
          </a:xfrm>
          <a:prstGeom prst="rect">
            <a:avLst/>
          </a:prstGeom>
          <a:noFill/>
        </p:spPr>
      </p:pic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1371600"/>
            <a:ext cx="4572000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400" b="1">
                <a:solidFill>
                  <a:schemeClr val="bg2"/>
                </a:solidFill>
              </a:rPr>
              <a:t>Сентябрь</a:t>
            </a:r>
          </a:p>
          <a:p>
            <a:pPr>
              <a:spcBef>
                <a:spcPct val="50000"/>
              </a:spcBef>
            </a:pPr>
            <a:r>
              <a:rPr lang="ru-RU" sz="4400" b="1">
                <a:solidFill>
                  <a:schemeClr val="bg2"/>
                </a:solidFill>
              </a:rPr>
              <a:t>Октябрь</a:t>
            </a:r>
          </a:p>
          <a:p>
            <a:pPr>
              <a:spcBef>
                <a:spcPct val="50000"/>
              </a:spcBef>
            </a:pPr>
            <a:r>
              <a:rPr lang="ru-RU" sz="4400" b="1">
                <a:solidFill>
                  <a:schemeClr val="bg2"/>
                </a:solidFill>
              </a:rPr>
              <a:t>Ноябрь</a:t>
            </a:r>
          </a:p>
        </p:txBody>
      </p:sp>
    </p:spTree>
  </p:cSld>
  <p:clrMapOvr>
    <a:masterClrMapping/>
  </p:clrMapOvr>
  <p:transition spd="med">
    <p:blinds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презентация\61780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05000" y="-1295400"/>
            <a:ext cx="12801600" cy="9307513"/>
          </a:xfrm>
          <a:prstGeom prst="rect">
            <a:avLst/>
          </a:prstGeom>
          <a:noFill/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838200"/>
            <a:ext cx="3124200" cy="33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5400" b="1">
                <a:solidFill>
                  <a:srgbClr val="00FFFF"/>
                </a:solidFill>
              </a:rPr>
              <a:t>с</a:t>
            </a:r>
            <a:r>
              <a:rPr lang="ru-RU" sz="5400" b="1">
                <a:solidFill>
                  <a:schemeClr val="bg2"/>
                </a:solidFill>
              </a:rPr>
              <a:t>ентябрь</a:t>
            </a:r>
          </a:p>
          <a:p>
            <a:pPr>
              <a:spcBef>
                <a:spcPct val="50000"/>
              </a:spcBef>
            </a:pPr>
            <a:r>
              <a:rPr lang="ru-RU" sz="5400" b="1">
                <a:solidFill>
                  <a:srgbClr val="00FFFF"/>
                </a:solidFill>
              </a:rPr>
              <a:t>о</a:t>
            </a:r>
            <a:r>
              <a:rPr lang="ru-RU" sz="5400" b="1">
                <a:solidFill>
                  <a:schemeClr val="bg2"/>
                </a:solidFill>
              </a:rPr>
              <a:t>ктябрь</a:t>
            </a:r>
          </a:p>
          <a:p>
            <a:pPr>
              <a:spcBef>
                <a:spcPct val="50000"/>
              </a:spcBef>
            </a:pPr>
            <a:r>
              <a:rPr lang="ru-RU" sz="5400" b="1">
                <a:solidFill>
                  <a:srgbClr val="00FFFF"/>
                </a:solidFill>
              </a:rPr>
              <a:t>н</a:t>
            </a:r>
            <a:r>
              <a:rPr lang="ru-RU" sz="5400" b="1">
                <a:solidFill>
                  <a:schemeClr val="bg2"/>
                </a:solidFill>
              </a:rPr>
              <a:t>оябрь</a:t>
            </a:r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4648200" y="5173663"/>
            <a:ext cx="355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5400" b="1">
                <a:solidFill>
                  <a:srgbClr val="00FF00"/>
                </a:solidFill>
              </a:rPr>
              <a:t> </a:t>
            </a:r>
            <a:endParaRPr lang="ru-RU" sz="7200" b="1">
              <a:solidFill>
                <a:srgbClr val="00FF00"/>
              </a:solidFill>
            </a:endParaRPr>
          </a:p>
        </p:txBody>
      </p:sp>
      <p:sp>
        <p:nvSpPr>
          <p:cNvPr id="3080" name="AutoShape 8"/>
          <p:cNvSpPr>
            <a:spLocks noChangeArrowheads="1"/>
          </p:cNvSpPr>
          <p:nvPr/>
        </p:nvSpPr>
        <p:spPr bwMode="auto">
          <a:xfrm>
            <a:off x="3200400" y="1447800"/>
            <a:ext cx="914400" cy="304800"/>
          </a:xfrm>
          <a:prstGeom prst="notchedRightArrow">
            <a:avLst>
              <a:gd name="adj1" fmla="val 50000"/>
              <a:gd name="adj2" fmla="val 7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81" name="AutoShape 9"/>
          <p:cNvSpPr>
            <a:spLocks noChangeArrowheads="1"/>
          </p:cNvSpPr>
          <p:nvPr/>
        </p:nvSpPr>
        <p:spPr bwMode="auto">
          <a:xfrm>
            <a:off x="3124200" y="2590800"/>
            <a:ext cx="914400" cy="304800"/>
          </a:xfrm>
          <a:prstGeom prst="notchedRightArrow">
            <a:avLst>
              <a:gd name="adj1" fmla="val 50000"/>
              <a:gd name="adj2" fmla="val 7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82" name="AutoShape 10"/>
          <p:cNvSpPr>
            <a:spLocks noChangeArrowheads="1"/>
          </p:cNvSpPr>
          <p:nvPr/>
        </p:nvSpPr>
        <p:spPr bwMode="auto">
          <a:xfrm>
            <a:off x="3048000" y="3657600"/>
            <a:ext cx="990600" cy="304800"/>
          </a:xfrm>
          <a:prstGeom prst="notchedRightArrow">
            <a:avLst>
              <a:gd name="adj1" fmla="val 50000"/>
              <a:gd name="adj2" fmla="val 81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4495800" y="1981200"/>
            <a:ext cx="3048000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5400" b="1">
                <a:solidFill>
                  <a:srgbClr val="00FF00"/>
                </a:solidFill>
              </a:rPr>
              <a:t> </a:t>
            </a:r>
            <a:r>
              <a:rPr lang="ru-RU" sz="8800" b="1">
                <a:solidFill>
                  <a:srgbClr val="00FF00"/>
                </a:solidFill>
              </a:rPr>
              <a:t>СОН</a:t>
            </a:r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8" grpId="0" autoUpdateAnimBg="0"/>
      <p:bldP spid="3083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6" descr="картина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8789" r="8789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презентация\1280848232_100163_338_716_artfile_r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2209800" y="990600"/>
            <a:ext cx="30480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9600" b="1">
                <a:solidFill>
                  <a:srgbClr val="FFFFFF"/>
                </a:solidFill>
              </a:rPr>
              <a:t>с</a:t>
            </a:r>
            <a:r>
              <a:rPr lang="ru-RU" sz="9600" b="1">
                <a:solidFill>
                  <a:srgbClr val="00FF00"/>
                </a:solidFill>
              </a:rPr>
              <a:t>о</a:t>
            </a:r>
            <a:r>
              <a:rPr lang="ru-RU" sz="9600" b="1">
                <a:solidFill>
                  <a:srgbClr val="FFFFFF"/>
                </a:solidFill>
              </a:rPr>
              <a:t>н</a:t>
            </a: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2743200" y="2133600"/>
            <a:ext cx="53340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9600" b="1">
                <a:solidFill>
                  <a:srgbClr val="00FF00"/>
                </a:solidFill>
              </a:rPr>
              <a:t>о</a:t>
            </a:r>
            <a:r>
              <a:rPr lang="ru-RU" sz="9600" b="1">
                <a:solidFill>
                  <a:srgbClr val="FFFFFF"/>
                </a:solidFill>
              </a:rPr>
              <a:t>ктябрь</a:t>
            </a: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2057400" y="3276600"/>
            <a:ext cx="47244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9600" b="1">
                <a:solidFill>
                  <a:srgbClr val="FFFFFF"/>
                </a:solidFill>
              </a:rPr>
              <a:t>н</a:t>
            </a:r>
            <a:r>
              <a:rPr lang="ru-RU" sz="9600" b="1">
                <a:solidFill>
                  <a:srgbClr val="00FF00"/>
                </a:solidFill>
              </a:rPr>
              <a:t>о</a:t>
            </a:r>
            <a:r>
              <a:rPr lang="ru-RU" sz="9600" b="1">
                <a:solidFill>
                  <a:srgbClr val="FFFFFF"/>
                </a:solidFill>
              </a:rPr>
              <a:t>ябрь</a:t>
            </a:r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fol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304800" y="838200"/>
            <a:ext cx="350520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7200" b="1">
                <a:solidFill>
                  <a:srgbClr val="FFFFFF"/>
                </a:solidFill>
              </a:rPr>
              <a:t>16 +</a:t>
            </a: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2286000" y="1066800"/>
            <a:ext cx="914400" cy="76200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381000" y="2057400"/>
            <a:ext cx="163195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7200" b="1">
                <a:solidFill>
                  <a:srgbClr val="FFFFFF"/>
                </a:solidFill>
              </a:rPr>
              <a:t>16 -</a:t>
            </a:r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2286000" y="2362200"/>
            <a:ext cx="914400" cy="76200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457200" y="3505200"/>
            <a:ext cx="914400" cy="76200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1752600" y="3200400"/>
            <a:ext cx="140335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7200" b="1">
                <a:solidFill>
                  <a:srgbClr val="FFFFFF"/>
                </a:solidFill>
              </a:rPr>
              <a:t>-16</a:t>
            </a:r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4495800" y="762000"/>
            <a:ext cx="1647825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7200" b="1">
                <a:solidFill>
                  <a:srgbClr val="FFFFFF"/>
                </a:solidFill>
              </a:rPr>
              <a:t>16 •</a:t>
            </a:r>
          </a:p>
        </p:txBody>
      </p:sp>
      <p:sp>
        <p:nvSpPr>
          <p:cNvPr id="5130" name="Rectangle 10"/>
          <p:cNvSpPr>
            <a:spLocks noChangeArrowheads="1"/>
          </p:cNvSpPr>
          <p:nvPr/>
        </p:nvSpPr>
        <p:spPr bwMode="auto">
          <a:xfrm>
            <a:off x="6477000" y="990600"/>
            <a:ext cx="914400" cy="76200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31" name="Rectangle 11"/>
          <p:cNvSpPr>
            <a:spLocks noChangeArrowheads="1"/>
          </p:cNvSpPr>
          <p:nvPr/>
        </p:nvSpPr>
        <p:spPr bwMode="auto">
          <a:xfrm>
            <a:off x="4419600" y="2057400"/>
            <a:ext cx="163195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7200" b="1">
                <a:solidFill>
                  <a:srgbClr val="FFFFFF"/>
                </a:solidFill>
              </a:rPr>
              <a:t>16 :</a:t>
            </a:r>
          </a:p>
        </p:txBody>
      </p:sp>
      <p:sp>
        <p:nvSpPr>
          <p:cNvPr id="5132" name="Rectangle 12"/>
          <p:cNvSpPr>
            <a:spLocks noChangeArrowheads="1"/>
          </p:cNvSpPr>
          <p:nvPr/>
        </p:nvSpPr>
        <p:spPr bwMode="auto">
          <a:xfrm>
            <a:off x="6477000" y="2209800"/>
            <a:ext cx="914400" cy="76200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33" name="Rectangle 13"/>
          <p:cNvSpPr>
            <a:spLocks noChangeArrowheads="1"/>
          </p:cNvSpPr>
          <p:nvPr/>
        </p:nvSpPr>
        <p:spPr bwMode="auto">
          <a:xfrm>
            <a:off x="4572000" y="3505200"/>
            <a:ext cx="914400" cy="76200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34" name="Rectangle 14"/>
          <p:cNvSpPr>
            <a:spLocks noChangeArrowheads="1"/>
          </p:cNvSpPr>
          <p:nvPr/>
        </p:nvSpPr>
        <p:spPr bwMode="auto">
          <a:xfrm>
            <a:off x="5791200" y="3276600"/>
            <a:ext cx="163195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7200" b="1">
                <a:solidFill>
                  <a:srgbClr val="FFFFFF"/>
                </a:solidFill>
              </a:rPr>
              <a:t>: 16</a:t>
            </a:r>
          </a:p>
        </p:txBody>
      </p:sp>
      <p:pic>
        <p:nvPicPr>
          <p:cNvPr id="5136" name="Picture 16" descr="C:\Users\User\Desktop\презентация\2045tzF.g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16216" y="4419600"/>
            <a:ext cx="2514600" cy="2438400"/>
          </a:xfrm>
          <a:prstGeom prst="rect">
            <a:avLst/>
          </a:prstGeom>
          <a:solidFill>
            <a:srgbClr val="FFFFFF"/>
          </a:solidFill>
        </p:spPr>
      </p:pic>
    </p:spTree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User\Desktop\презентация\календарь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152400"/>
            <a:ext cx="2819400" cy="3429000"/>
          </a:xfrm>
          <a:prstGeom prst="rect">
            <a:avLst/>
          </a:prstGeom>
          <a:noFill/>
        </p:spPr>
      </p:pic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304800" y="1371600"/>
            <a:ext cx="6096000" cy="461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5400" b="1"/>
              <a:t>Нас 7 братьев:</a:t>
            </a:r>
          </a:p>
          <a:p>
            <a:pPr>
              <a:spcBef>
                <a:spcPct val="50000"/>
              </a:spcBef>
            </a:pPr>
            <a:r>
              <a:rPr lang="ru-RU" sz="5400" b="1"/>
              <a:t>Годами все равны, </a:t>
            </a:r>
          </a:p>
          <a:p>
            <a:pPr>
              <a:spcBef>
                <a:spcPct val="50000"/>
              </a:spcBef>
            </a:pPr>
            <a:r>
              <a:rPr lang="ru-RU" sz="5400" b="1"/>
              <a:t>А имена разные.</a:t>
            </a:r>
          </a:p>
          <a:p>
            <a:pPr>
              <a:spcBef>
                <a:spcPct val="50000"/>
              </a:spcBef>
            </a:pPr>
            <a:r>
              <a:rPr lang="ru-RU" sz="5400" b="1"/>
              <a:t>Угадайте, кто мы?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spd="med">
    <p:blind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Мрамор">
  <a:themeElements>
    <a:clrScheme name="">
      <a:dk1>
        <a:srgbClr val="000000"/>
      </a:dk1>
      <a:lt1>
        <a:srgbClr val="EAEAEA"/>
      </a:lt1>
      <a:dk2>
        <a:srgbClr val="006600"/>
      </a:dk2>
      <a:lt2>
        <a:srgbClr val="FFCC66"/>
      </a:lt2>
      <a:accent1>
        <a:srgbClr val="3366FF"/>
      </a:accent1>
      <a:accent2>
        <a:srgbClr val="60371C"/>
      </a:accent2>
      <a:accent3>
        <a:srgbClr val="AAB8AA"/>
      </a:accent3>
      <a:accent4>
        <a:srgbClr val="C8C8C8"/>
      </a:accent4>
      <a:accent5>
        <a:srgbClr val="ADB8FF"/>
      </a:accent5>
      <a:accent6>
        <a:srgbClr val="563118"/>
      </a:accent6>
      <a:hlink>
        <a:srgbClr val="FF0033"/>
      </a:hlink>
      <a:folHlink>
        <a:srgbClr val="CC9967"/>
      </a:folHlink>
    </a:clrScheme>
    <a:fontScheme name="Мрамор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  <a:cs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  <a:cs typeface="Times New Roman" charset="0"/>
          </a:defRPr>
        </a:defPPr>
      </a:lstStyle>
    </a:lnDef>
  </a:objectDefaults>
  <a:extraClrSchemeLst>
    <a:extraClrScheme>
      <a:clrScheme name="Мрамор 1">
        <a:dk1>
          <a:srgbClr val="000000"/>
        </a:dk1>
        <a:lt1>
          <a:srgbClr val="EAEAEA"/>
        </a:lt1>
        <a:dk2>
          <a:srgbClr val="FFCC99"/>
        </a:dk2>
        <a:lt2>
          <a:srgbClr val="FFCC66"/>
        </a:lt2>
        <a:accent1>
          <a:srgbClr val="FF9933"/>
        </a:accent1>
        <a:accent2>
          <a:srgbClr val="996600"/>
        </a:accent2>
        <a:accent3>
          <a:srgbClr val="FFE2CA"/>
        </a:accent3>
        <a:accent4>
          <a:srgbClr val="C8C8C8"/>
        </a:accent4>
        <a:accent5>
          <a:srgbClr val="FFCAAD"/>
        </a:accent5>
        <a:accent6>
          <a:srgbClr val="8A5C00"/>
        </a:accent6>
        <a:hlink>
          <a:srgbClr val="FF505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Мрамор 2">
        <a:dk1>
          <a:srgbClr val="000000"/>
        </a:dk1>
        <a:lt1>
          <a:srgbClr val="FFFFFF"/>
        </a:lt1>
        <a:dk2>
          <a:srgbClr val="EAEAEA"/>
        </a:dk2>
        <a:lt2>
          <a:srgbClr val="FFFFFF"/>
        </a:lt2>
        <a:accent1>
          <a:srgbClr val="CBCBCB"/>
        </a:accent1>
        <a:accent2>
          <a:srgbClr val="333333"/>
        </a:accent2>
        <a:accent3>
          <a:srgbClr val="F3F3F3"/>
        </a:accent3>
        <a:accent4>
          <a:srgbClr val="DADADA"/>
        </a:accent4>
        <a:accent5>
          <a:srgbClr val="E2E2E2"/>
        </a:accent5>
        <a:accent6>
          <a:srgbClr val="2D2D2D"/>
        </a:accent6>
        <a:hlink>
          <a:srgbClr val="C0C0C0"/>
        </a:hlink>
        <a:folHlink>
          <a:srgbClr val="EAEAEA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EAEAEA"/>
    </a:lt1>
    <a:dk2>
      <a:srgbClr val="CC99FF"/>
    </a:dk2>
    <a:lt2>
      <a:srgbClr val="FFCC66"/>
    </a:lt2>
    <a:accent1>
      <a:srgbClr val="3366FF"/>
    </a:accent1>
    <a:accent2>
      <a:srgbClr val="60371C"/>
    </a:accent2>
    <a:accent3>
      <a:srgbClr val="E2CAFF"/>
    </a:accent3>
    <a:accent4>
      <a:srgbClr val="C8C8C8"/>
    </a:accent4>
    <a:accent5>
      <a:srgbClr val="ADB8FF"/>
    </a:accent5>
    <a:accent6>
      <a:srgbClr val="563118"/>
    </a:accent6>
    <a:hlink>
      <a:srgbClr val="FF0033"/>
    </a:hlink>
    <a:folHlink>
      <a:srgbClr val="CC9967"/>
    </a:folHlink>
  </a:clrScheme>
</a:themeOverride>
</file>

<file path=ppt/theme/themeOverride2.xml><?xml version="1.0" encoding="utf-8"?>
<a:themeOverride xmlns:a="http://schemas.openxmlformats.org/drawingml/2006/main">
  <a:clrScheme name="Мрамор 1">
    <a:dk1>
      <a:srgbClr val="000000"/>
    </a:dk1>
    <a:lt1>
      <a:srgbClr val="EAEAEA"/>
    </a:lt1>
    <a:dk2>
      <a:srgbClr val="FFCC99"/>
    </a:dk2>
    <a:lt2>
      <a:srgbClr val="FFCC66"/>
    </a:lt2>
    <a:accent1>
      <a:srgbClr val="FF9933"/>
    </a:accent1>
    <a:accent2>
      <a:srgbClr val="996600"/>
    </a:accent2>
    <a:accent3>
      <a:srgbClr val="FFE2CA"/>
    </a:accent3>
    <a:accent4>
      <a:srgbClr val="C8C8C8"/>
    </a:accent4>
    <a:accent5>
      <a:srgbClr val="FFCAAD"/>
    </a:accent5>
    <a:accent6>
      <a:srgbClr val="8A5C00"/>
    </a:accent6>
    <a:hlink>
      <a:srgbClr val="FF5050"/>
    </a:hlink>
    <a:folHlink>
      <a:srgbClr val="FFCC99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Designs\Тетрадь.pot</Template>
  <TotalTime>213</TotalTime>
  <Words>174</Words>
  <Application>Microsoft Office PowerPoint</Application>
  <PresentationFormat>Экран (4:3)</PresentationFormat>
  <Paragraphs>41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Мрамор</vt:lpstr>
      <vt:lpstr>Урок математики  в начальной школе  с учетом требований ФГОС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Лапина Татьяна Николаевна</cp:lastModifiedBy>
  <cp:revision>7</cp:revision>
  <dcterms:created xsi:type="dcterms:W3CDTF">2014-10-22T13:33:31Z</dcterms:created>
  <dcterms:modified xsi:type="dcterms:W3CDTF">2007-12-31T22:27:29Z</dcterms:modified>
</cp:coreProperties>
</file>