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33CDC8D-CD5E-4D4E-B416-D2CC8526A84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6BC94F-93FF-4150-A108-E7311E90F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DC8D-CD5E-4D4E-B416-D2CC8526A84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94F-93FF-4150-A108-E7311E90F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DC8D-CD5E-4D4E-B416-D2CC8526A84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94F-93FF-4150-A108-E7311E90F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3CDC8D-CD5E-4D4E-B416-D2CC8526A84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6BC94F-93FF-4150-A108-E7311E90F4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33CDC8D-CD5E-4D4E-B416-D2CC8526A84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6BC94F-93FF-4150-A108-E7311E90F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DC8D-CD5E-4D4E-B416-D2CC8526A84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94F-93FF-4150-A108-E7311E90F4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DC8D-CD5E-4D4E-B416-D2CC8526A84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94F-93FF-4150-A108-E7311E90F4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3CDC8D-CD5E-4D4E-B416-D2CC8526A84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6BC94F-93FF-4150-A108-E7311E90F4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DC8D-CD5E-4D4E-B416-D2CC8526A84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C94F-93FF-4150-A108-E7311E90F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3CDC8D-CD5E-4D4E-B416-D2CC8526A84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6BC94F-93FF-4150-A108-E7311E90F4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3CDC8D-CD5E-4D4E-B416-D2CC8526A84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6BC94F-93FF-4150-A108-E7311E90F4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3CDC8D-CD5E-4D4E-B416-D2CC8526A84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6BC94F-93FF-4150-A108-E7311E90F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cap="all" dirty="0" smtClean="0"/>
              <a:t>НАСЕКОМЫЕ – ЧАСТЬ ЖИВОЙ ПРИРОДЫ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030416" cy="1371600"/>
          </a:xfrm>
        </p:spPr>
        <p:txBody>
          <a:bodyPr/>
          <a:lstStyle/>
          <a:p>
            <a:r>
              <a:rPr lang="ru-RU" dirty="0" smtClean="0"/>
              <a:t>1 класс</a:t>
            </a:r>
          </a:p>
          <a:p>
            <a:r>
              <a:rPr lang="ru-RU" dirty="0" smtClean="0"/>
              <a:t>Презентацию подготовила </a:t>
            </a:r>
            <a:r>
              <a:rPr lang="ru-RU" dirty="0" smtClean="0"/>
              <a:t>Волкова Н.Е., </a:t>
            </a:r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«Берёзовская школа»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повторения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– Каких животных относят к насекомым?</a:t>
            </a:r>
          </a:p>
          <a:p>
            <a:r>
              <a:rPr lang="ru-RU" dirty="0" smtClean="0"/>
              <a:t>– Назовите насекомых нашего края.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Рисунки:</a:t>
            </a:r>
          </a:p>
          <a:p>
            <a:r>
              <a:rPr lang="en-US" dirty="0" smtClean="0"/>
              <a:t>fisherbox.chat.ru/ okun.htm</a:t>
            </a:r>
            <a:r>
              <a:rPr lang="ru-RU" dirty="0" smtClean="0"/>
              <a:t> – окунь</a:t>
            </a:r>
          </a:p>
          <a:p>
            <a:r>
              <a:rPr lang="en-US" dirty="0" smtClean="0"/>
              <a:t> mirbukashek.ru/.../ 12/chernaya-krasavica.jpg </a:t>
            </a:r>
            <a:r>
              <a:rPr lang="ru-RU" dirty="0" smtClean="0"/>
              <a:t>– бабочка</a:t>
            </a:r>
          </a:p>
          <a:p>
            <a:r>
              <a:rPr lang="en-US" dirty="0" smtClean="0"/>
              <a:t>dobrochan.ru/</a:t>
            </a:r>
            <a:r>
              <a:rPr lang="en-US" dirty="0" err="1" smtClean="0"/>
              <a:t>src</a:t>
            </a:r>
            <a:r>
              <a:rPr lang="en-US" dirty="0" smtClean="0"/>
              <a:t>/ jpg/1006/</a:t>
            </a:r>
            <a:r>
              <a:rPr lang="ru-RU" dirty="0" smtClean="0"/>
              <a:t>Паук.</a:t>
            </a:r>
            <a:r>
              <a:rPr lang="en-US" dirty="0" smtClean="0"/>
              <a:t>jpg</a:t>
            </a:r>
            <a:r>
              <a:rPr lang="ru-RU" dirty="0" smtClean="0"/>
              <a:t> – паук</a:t>
            </a:r>
          </a:p>
          <a:p>
            <a:r>
              <a:rPr lang="en-US" dirty="0" smtClean="0"/>
              <a:t>www.symbolsbook.ru/ images/Z/Hare.jpg</a:t>
            </a:r>
            <a:r>
              <a:rPr lang="ru-RU" dirty="0" smtClean="0"/>
              <a:t> – заяц</a:t>
            </a:r>
          </a:p>
          <a:p>
            <a:r>
              <a:rPr lang="en-US" dirty="0" smtClean="0"/>
              <a:t>www.goldensites.ru/ media/1/B_72.jpg</a:t>
            </a:r>
            <a:r>
              <a:rPr lang="ru-RU" dirty="0" smtClean="0"/>
              <a:t> - дятел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Цели: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уточнить представления учащихся о насекомых; </a:t>
            </a:r>
          </a:p>
          <a:p>
            <a:r>
              <a:rPr lang="ru-RU" dirty="0" smtClean="0"/>
              <a:t>познакомить с признаками живых организмов и выявление существенных признаков насекомых; </a:t>
            </a:r>
          </a:p>
          <a:p>
            <a:r>
              <a:rPr lang="ru-RU" dirty="0" smtClean="0"/>
              <a:t>развивать речевые навыки, мышление, внимание; </a:t>
            </a:r>
          </a:p>
          <a:p>
            <a:r>
              <a:rPr lang="ru-RU" dirty="0" smtClean="0"/>
              <a:t>воспитывать любовь к природе.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– Отгадайте загадки: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Шевелились у цветка</a:t>
            </a:r>
          </a:p>
          <a:p>
            <a:pPr>
              <a:buNone/>
            </a:pPr>
            <a:r>
              <a:rPr lang="ru-RU" dirty="0" smtClean="0"/>
              <a:t>Все четыре лепестка.</a:t>
            </a:r>
          </a:p>
          <a:p>
            <a:pPr>
              <a:buNone/>
            </a:pPr>
            <a:r>
              <a:rPr lang="ru-RU" dirty="0" smtClean="0"/>
              <a:t>Я сорвать его хотел, –</a:t>
            </a:r>
          </a:p>
          <a:p>
            <a:pPr>
              <a:buNone/>
            </a:pPr>
            <a:r>
              <a:rPr lang="ru-RU" dirty="0" smtClean="0"/>
              <a:t>Он вспорхнул и улетел.</a:t>
            </a:r>
          </a:p>
          <a:p>
            <a:pPr>
              <a:buNone/>
            </a:pPr>
            <a:r>
              <a:rPr lang="ru-RU" i="1" dirty="0" smtClean="0"/>
              <a:t>			</a:t>
            </a:r>
            <a:r>
              <a:rPr lang="ru-RU" i="1" dirty="0" smtClean="0">
                <a:solidFill>
                  <a:srgbClr val="C00000"/>
                </a:solidFill>
              </a:rPr>
              <a:t>(Бабочка.)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Осенью в щель заберется,</a:t>
            </a:r>
          </a:p>
          <a:p>
            <a:pPr>
              <a:buNone/>
            </a:pPr>
            <a:r>
              <a:rPr lang="ru-RU" dirty="0" smtClean="0"/>
              <a:t>А весной проснется.</a:t>
            </a:r>
          </a:p>
          <a:p>
            <a:pPr>
              <a:buNone/>
            </a:pPr>
            <a:r>
              <a:rPr lang="ru-RU" i="1" dirty="0" smtClean="0"/>
              <a:t>			</a:t>
            </a:r>
            <a:r>
              <a:rPr lang="ru-RU" i="1" dirty="0" smtClean="0">
                <a:solidFill>
                  <a:srgbClr val="C00000"/>
                </a:solidFill>
              </a:rPr>
              <a:t>(Муха.)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Черен, да не ворон,</a:t>
            </a:r>
          </a:p>
          <a:p>
            <a:pPr>
              <a:buNone/>
            </a:pPr>
            <a:r>
              <a:rPr lang="ru-RU" dirty="0" smtClean="0"/>
              <a:t>Рогат, да не бык,</a:t>
            </a:r>
          </a:p>
          <a:p>
            <a:pPr>
              <a:buNone/>
            </a:pPr>
            <a:r>
              <a:rPr lang="ru-RU" dirty="0" smtClean="0"/>
              <a:t>Шесть ног – без копыт,</a:t>
            </a:r>
          </a:p>
          <a:p>
            <a:pPr>
              <a:buNone/>
            </a:pPr>
            <a:r>
              <a:rPr lang="ru-RU" dirty="0" smtClean="0"/>
              <a:t>Летит – воет,</a:t>
            </a:r>
          </a:p>
          <a:p>
            <a:pPr>
              <a:buNone/>
            </a:pPr>
            <a:r>
              <a:rPr lang="ru-RU" dirty="0" smtClean="0"/>
              <a:t>Сядет – землю роет.</a:t>
            </a:r>
          </a:p>
          <a:p>
            <a:pPr>
              <a:buNone/>
            </a:pPr>
            <a:r>
              <a:rPr lang="ru-RU" i="1" dirty="0" smtClean="0"/>
              <a:t>			</a:t>
            </a:r>
            <a:r>
              <a:rPr lang="ru-RU" i="1" dirty="0" smtClean="0">
                <a:solidFill>
                  <a:srgbClr val="C00000"/>
                </a:solidFill>
              </a:rPr>
              <a:t>(Жук.)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– Что объединяет слова-отгадки?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по учебнику с.16 - 17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– Рассмотрите рисунок на с. 16. Как можно узнать насекомых? </a:t>
            </a:r>
          </a:p>
          <a:p>
            <a:r>
              <a:rPr lang="ru-RU" dirty="0" smtClean="0"/>
              <a:t>– Рассмотрите изображение пчелы. Сколько ног у пчелы?</a:t>
            </a:r>
          </a:p>
          <a:p>
            <a:r>
              <a:rPr lang="ru-RU" dirty="0" smtClean="0"/>
              <a:t>– Сколько частей тела? </a:t>
            </a:r>
          </a:p>
          <a:p>
            <a:pPr>
              <a:buNone/>
            </a:pPr>
            <a:r>
              <a:rPr lang="ru-RU" i="1" dirty="0" smtClean="0"/>
              <a:t>(3 – голова, грудь, брюшко.)</a:t>
            </a:r>
            <a:endParaRPr lang="ru-RU" dirty="0" smtClean="0"/>
          </a:p>
          <a:p>
            <a:r>
              <a:rPr lang="ru-RU" dirty="0" smtClean="0"/>
              <a:t>– Какие насекомые изображены на центральном рисунке? </a:t>
            </a:r>
          </a:p>
          <a:p>
            <a:r>
              <a:rPr lang="ru-RU" dirty="0" smtClean="0"/>
              <a:t>– Пересчитайте у них количество ног и количество частей тела.</a:t>
            </a:r>
          </a:p>
          <a:p>
            <a:pPr algn="ctr">
              <a:buNone/>
            </a:pPr>
            <a:r>
              <a:rPr lang="ru-RU" b="1" dirty="0" smtClean="0"/>
              <a:t>Вывод: у насекомых – 6 ног.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Справка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– Обратите внимание, что насекомых зовут еще </a:t>
            </a:r>
            <a:r>
              <a:rPr lang="ru-RU" b="1" dirty="0" smtClean="0"/>
              <a:t>членистоногими</a:t>
            </a:r>
            <a:r>
              <a:rPr lang="ru-RU" dirty="0" smtClean="0"/>
              <a:t>, так как ножки их состоят из отдельных члеников. Брюшко насекомых, как правило, тоже состоит из отдельных сегментов, разделенных насечками (своеобразный «скелет» насекомого).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– Рассмотрите изображение паука. </a:t>
            </a:r>
          </a:p>
          <a:p>
            <a:r>
              <a:rPr lang="ru-RU" dirty="0" smtClean="0"/>
              <a:t>Как вы думаете, а паук – это насекомое? Сколько ног у паука? </a:t>
            </a:r>
          </a:p>
          <a:p>
            <a:r>
              <a:rPr lang="ru-RU" dirty="0" smtClean="0"/>
              <a:t>Сколько частей тела? </a:t>
            </a:r>
            <a:endParaRPr lang="ru-RU" i="1" dirty="0" smtClean="0"/>
          </a:p>
          <a:p>
            <a:r>
              <a:rPr lang="ru-RU" i="1" dirty="0" smtClean="0"/>
              <a:t>Справка: </a:t>
            </a:r>
            <a:r>
              <a:rPr lang="ru-RU" dirty="0" smtClean="0"/>
              <a:t>– У него 2 части тела – головогрудь и брюшко, а не три, как у насекомых. Голова и грудь у паука не разделяются, а срослись нацело.</a:t>
            </a:r>
          </a:p>
          <a:p>
            <a:pPr algn="ctr">
              <a:buNone/>
            </a:pPr>
            <a:r>
              <a:rPr lang="ru-RU" cap="all" dirty="0" smtClean="0"/>
              <a:t>Пауки – не насекомые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Пауки принадлежат к классу паукообразных. В отличие от насекомых у них восемь ножек и нет крыльев. Тело их состоит из двух частей, зато глаз – целых восемь. На брюшке у паука есть несколько маленьких бугорков – железок. Из них выделяется жидкость, кото­рая застывает на воздухе в виде нити – паутины.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хрестоматии: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214678" y="1571612"/>
            <a:ext cx="250033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животные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esktop\Наталья\ПНШ\1 класс\Уроки Окружающий мир 1\животные\B_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1290202" cy="1223004"/>
          </a:xfrm>
          <a:prstGeom prst="rect">
            <a:avLst/>
          </a:prstGeom>
          <a:noFill/>
        </p:spPr>
      </p:pic>
      <p:pic>
        <p:nvPicPr>
          <p:cNvPr id="1027" name="Picture 3" descr="C:\Users\User\Desktop\Наталья\ПНШ\1 класс\Уроки Окружающий мир 1\животные\Ha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3429000"/>
            <a:ext cx="1181098" cy="1476372"/>
          </a:xfrm>
          <a:prstGeom prst="rect">
            <a:avLst/>
          </a:prstGeom>
          <a:noFill/>
        </p:spPr>
      </p:pic>
      <p:pic>
        <p:nvPicPr>
          <p:cNvPr id="1028" name="Picture 4" descr="C:\Users\User\Desktop\oku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4286256"/>
            <a:ext cx="1945481" cy="1357312"/>
          </a:xfrm>
          <a:prstGeom prst="rect">
            <a:avLst/>
          </a:prstGeom>
          <a:noFill/>
        </p:spPr>
      </p:pic>
      <p:pic>
        <p:nvPicPr>
          <p:cNvPr id="1029" name="Picture 5" descr="C:\Users\User\Desktop\chernaya-krasavica.jpg"/>
          <p:cNvPicPr>
            <a:picLocks noChangeAspect="1" noChangeArrowheads="1"/>
          </p:cNvPicPr>
          <p:nvPr/>
        </p:nvPicPr>
        <p:blipFill>
          <a:blip r:embed="rId5" cstate="print"/>
          <a:srcRect b="6371"/>
          <a:stretch>
            <a:fillRect/>
          </a:stretch>
        </p:blipFill>
        <p:spPr bwMode="auto">
          <a:xfrm>
            <a:off x="5500694" y="3929066"/>
            <a:ext cx="1711970" cy="1285884"/>
          </a:xfrm>
          <a:prstGeom prst="rect">
            <a:avLst/>
          </a:prstGeom>
          <a:noFill/>
        </p:spPr>
      </p:pic>
      <p:pic>
        <p:nvPicPr>
          <p:cNvPr id="1030" name="Picture 6" descr="C:\Users\User\Desktop\Паук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1500174"/>
            <a:ext cx="2057399" cy="1714499"/>
          </a:xfrm>
          <a:prstGeom prst="rect">
            <a:avLst/>
          </a:prstGeom>
          <a:noFill/>
        </p:spPr>
      </p:pic>
      <p:cxnSp>
        <p:nvCxnSpPr>
          <p:cNvPr id="13" name="Прямая со стрелкой 12"/>
          <p:cNvCxnSpPr>
            <a:stCxn id="5" idx="2"/>
          </p:cNvCxnSpPr>
          <p:nvPr/>
        </p:nvCxnSpPr>
        <p:spPr>
          <a:xfrm rot="10800000">
            <a:off x="2000232" y="2143117"/>
            <a:ext cx="121444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3"/>
          </p:cNvCxnSpPr>
          <p:nvPr/>
        </p:nvCxnSpPr>
        <p:spPr>
          <a:xfrm rot="5400000">
            <a:off x="2701613" y="2549769"/>
            <a:ext cx="820793" cy="937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4"/>
            <a:endCxn id="1028" idx="0"/>
          </p:cNvCxnSpPr>
          <p:nvPr/>
        </p:nvCxnSpPr>
        <p:spPr>
          <a:xfrm rot="5400000">
            <a:off x="3433156" y="3254569"/>
            <a:ext cx="1500198" cy="563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5"/>
            <a:endCxn id="1029" idx="0"/>
          </p:cNvCxnSpPr>
          <p:nvPr/>
        </p:nvCxnSpPr>
        <p:spPr>
          <a:xfrm rot="16200000" flipH="1">
            <a:off x="5192332" y="2764718"/>
            <a:ext cx="1320859" cy="1007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5" idx="6"/>
          </p:cNvCxnSpPr>
          <p:nvPr/>
        </p:nvCxnSpPr>
        <p:spPr>
          <a:xfrm>
            <a:off x="5715008" y="2178835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Внимательно рассмотрите изображение фантастического животного. Из частей каких насекомых оно составлено?</a:t>
            </a:r>
            <a:endParaRPr lang="ru-RU" sz="24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00240"/>
            <a:ext cx="557216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– Кто был в гостях у Мухи?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Муха, муха, Цокотуха, </a:t>
            </a:r>
          </a:p>
          <a:p>
            <a:pPr>
              <a:buNone/>
            </a:pPr>
            <a:r>
              <a:rPr lang="ru-RU" dirty="0" smtClean="0"/>
              <a:t>Позолоченное брюхо! </a:t>
            </a:r>
          </a:p>
          <a:p>
            <a:pPr>
              <a:buNone/>
            </a:pPr>
            <a:r>
              <a:rPr lang="ru-RU" dirty="0" smtClean="0"/>
              <a:t>Муха по полю пошла, </a:t>
            </a:r>
          </a:p>
          <a:p>
            <a:pPr>
              <a:buNone/>
            </a:pPr>
            <a:r>
              <a:rPr lang="ru-RU" dirty="0" smtClean="0"/>
              <a:t>Муха денежку нашла…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– Почему Муха не пригласила в гости зайца, аиста или медведя?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3">
      <a:dk1>
        <a:sysClr val="windowText" lastClr="000000"/>
      </a:dk1>
      <a:lt1>
        <a:srgbClr val="D3ECB9"/>
      </a:lt1>
      <a:dk2>
        <a:srgbClr val="1F497D"/>
      </a:dk2>
      <a:lt2>
        <a:srgbClr val="D7E3BC"/>
      </a:lt2>
      <a:accent1>
        <a:srgbClr val="92D05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434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НАСЕКОМЫЕ – ЧАСТЬ ЖИВОЙ ПРИРОДЫ </vt:lpstr>
      <vt:lpstr>Цели:</vt:lpstr>
      <vt:lpstr>– Отгадайте загадки: </vt:lpstr>
      <vt:lpstr>Работа по учебнику с.16 - 17</vt:lpstr>
      <vt:lpstr>Справка </vt:lpstr>
      <vt:lpstr>Слайд 6</vt:lpstr>
      <vt:lpstr>Из хрестоматии:</vt:lpstr>
      <vt:lpstr>Внимательно рассмотрите изображение фантастического животного. Из частей каких насекомых оно составлено?</vt:lpstr>
      <vt:lpstr>– Кто был в гостях у Мухи?</vt:lpstr>
      <vt:lpstr>Вопросы для повторения</vt:lpstr>
      <vt:lpstr>Источники информации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НАСЕКОМЫЕ – ЧАСТЬ ЖИВОЙ ПРИРОДЫ</dc:title>
  <dc:creator>User</dc:creator>
  <cp:lastModifiedBy>Михаил</cp:lastModifiedBy>
  <cp:revision>9</cp:revision>
  <dcterms:created xsi:type="dcterms:W3CDTF">2011-10-20T17:15:50Z</dcterms:created>
  <dcterms:modified xsi:type="dcterms:W3CDTF">2015-11-07T20:31:39Z</dcterms:modified>
</cp:coreProperties>
</file>