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9" r:id="rId7"/>
    <p:sldId id="270" r:id="rId8"/>
    <p:sldId id="271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9F9"/>
    <a:srgbClr val="CBEEB4"/>
    <a:srgbClr val="AEF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5D4CA-E6BE-4F7E-9D8B-5D1E947652FE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50217-A4E6-44FB-8A02-AE773AF0D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1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50217-A4E6-44FB-8A02-AE773AF0D3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babochkia-39.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mayli.ru/smile/detia-648.html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gif"/><Relationship Id="rId10" Type="http://schemas.openxmlformats.org/officeDocument/2006/relationships/image" Target="../media/image6.jpeg"/><Relationship Id="rId4" Type="http://schemas.openxmlformats.org/officeDocument/2006/relationships/hyperlink" Target="http://www.smayli.ru/smile/detia-737.html" TargetMode="Externa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etia-774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hyperlink" Target="http://www.smayli.ru/smile/detia-289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928802"/>
            <a:ext cx="6400800" cy="2286016"/>
          </a:xfrm>
        </p:spPr>
        <p:txBody>
          <a:bodyPr>
            <a:normAutofit/>
          </a:bodyPr>
          <a:lstStyle/>
          <a:p>
            <a:endParaRPr lang="ru-RU" sz="36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5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200" name="Picture 8" descr="http://im7-tub.yandex.net/i?id=33079270-16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000636"/>
            <a:ext cx="2143140" cy="16037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208" name="Picture 16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52"/>
            <a:ext cx="1123300" cy="1285884"/>
          </a:xfrm>
          <a:prstGeom prst="rect">
            <a:avLst/>
          </a:prstGeom>
          <a:noFill/>
        </p:spPr>
      </p:pic>
      <p:pic>
        <p:nvPicPr>
          <p:cNvPr id="8210" name="Picture 18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3714752"/>
            <a:ext cx="2190763" cy="1643074"/>
          </a:xfrm>
          <a:prstGeom prst="rect">
            <a:avLst/>
          </a:prstGeom>
          <a:noFill/>
        </p:spPr>
      </p:pic>
      <p:pic>
        <p:nvPicPr>
          <p:cNvPr id="8214" name="Picture 22" descr="Анимашки Бабочк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8496" y="4762495"/>
            <a:ext cx="2095504" cy="2095505"/>
          </a:xfrm>
          <a:prstGeom prst="rect">
            <a:avLst/>
          </a:prstGeom>
          <a:noFill/>
        </p:spPr>
      </p:pic>
      <p:pic>
        <p:nvPicPr>
          <p:cNvPr id="12" name="Рисунок 11" descr="baby_crying_smal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8148" y="0"/>
            <a:ext cx="1285852" cy="1543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571637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/>
            </a:r>
            <a:br>
              <a:rPr lang="ru-RU" sz="6600" b="1" dirty="0" smtClean="0">
                <a:latin typeface="Monotype Corsiva" pitchFamily="66" charset="0"/>
              </a:rPr>
            </a:br>
            <a:r>
              <a:rPr lang="ru-RU" sz="6600" b="1" dirty="0" err="1" smtClean="0">
                <a:latin typeface="Monotype Corsiva" pitchFamily="66" charset="0"/>
              </a:rPr>
              <a:t>Гипер</a:t>
            </a:r>
            <a:r>
              <a:rPr lang="ru-RU" sz="6600" b="1" dirty="0" err="1">
                <a:latin typeface="Monotype Corsiva" pitchFamily="66" charset="0"/>
              </a:rPr>
              <a:t>а</a:t>
            </a:r>
            <a:r>
              <a:rPr lang="ru-RU" sz="6600" b="1" dirty="0" err="1" smtClean="0">
                <a:latin typeface="Monotype Corsiva" pitchFamily="66" charset="0"/>
              </a:rPr>
              <a:t>ктивный</a:t>
            </a:r>
            <a:r>
              <a:rPr lang="ru-RU" sz="6600" b="1" dirty="0" smtClean="0">
                <a:latin typeface="Monotype Corsiva" pitchFamily="66" charset="0"/>
              </a:rPr>
              <a:t> ребёнок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  <a:t>Знаете ли, какой самый верный способ 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  <a:t>сделать вашего ребенка несчастным-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  <a:t>это приучить его не встречать ни в чем отказа.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Helvetica sans-serif"/>
                <a:ea typeface="Times New Roman" pitchFamily="18" charset="0"/>
                <a:cs typeface="Arial" pitchFamily="34" charset="0"/>
              </a:rPr>
              <a:t>Ж-Ж. Руссо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Содержимое 7" descr="IMG_357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42908" y="2500306"/>
            <a:ext cx="343880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DSC05624.JPG"/>
          <p:cNvPicPr>
            <a:picLocks noChangeAspect="1"/>
          </p:cNvPicPr>
          <p:nvPr/>
        </p:nvPicPr>
        <p:blipFill>
          <a:blip r:embed="rId12" cstate="print"/>
          <a:srcRect l="30468"/>
          <a:stretch>
            <a:fillRect/>
          </a:stretch>
        </p:blipFill>
        <p:spPr>
          <a:xfrm>
            <a:off x="3786182" y="2500306"/>
            <a:ext cx="3571868" cy="288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Любите ребенка и показывайте ему, что он Вам дорог!!!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                                               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Желаем Вам удачи !</a:t>
            </a:r>
            <a:b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63858895_1284146902_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6239" y="4429132"/>
            <a:ext cx="1767761" cy="2116189"/>
          </a:xfrm>
          <a:prstGeom prst="rect">
            <a:avLst/>
          </a:prstGeom>
        </p:spPr>
      </p:pic>
      <p:pic>
        <p:nvPicPr>
          <p:cNvPr id="8" name="Рисунок 7" descr="0_65f15_f26aca1c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20018"/>
            <a:ext cx="1585909" cy="173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43_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2357430"/>
            <a:ext cx="3538317" cy="227572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785794"/>
            <a:ext cx="864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Picture 2" descr="http://im4-tub.yandex.net/i?id=349811966-08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286006" cy="164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714376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 </a:t>
            </a:r>
            <a:r>
              <a:rPr kumimoji="0" lang="ru-RU" sz="4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Повышенная активность: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-двигательная расторможенность, подвижность;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-неумение сидеть на одном месте;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-спонтанность , необдуманность действий,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-суетливость;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-трудности при засыпании;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-неумение играть, разговаривать тихо и спокойно;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-нетерпеливость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8" descr="http://im7-tub.yandex.net/i?id=67869463-20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4714884"/>
            <a:ext cx="1562104" cy="1982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8" name="Picture 2" descr="D:\Documents and Settings\User\Рабочий стол\64\фото садика\DSC_1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309670" cy="1643050"/>
          </a:xfrm>
          <a:prstGeom prst="rect">
            <a:avLst/>
          </a:prstGeom>
          <a:noFill/>
        </p:spPr>
      </p:pic>
      <p:pic>
        <p:nvPicPr>
          <p:cNvPr id="10" name="Рисунок 4" descr="J028365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4900" y="1928813"/>
            <a:ext cx="26304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88044"/>
            <a:ext cx="1840620" cy="2020195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-243408"/>
            <a:ext cx="764383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Невнимательность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повышенная отвлекаемость;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-неумение сосредоточиться;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265240"/>
            <a:ext cx="2009458" cy="209232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42910" y="0"/>
            <a:ext cx="621510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Импульсивность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-эмоционален;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-вспыльчив;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-утомляемость;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-агрессивность;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-болтлив;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-нетерпелив;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-неустойчивость настроения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  <p:pic>
        <p:nvPicPr>
          <p:cNvPr id="12" name="Рисунок 11" descr="Рисунок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4643446"/>
            <a:ext cx="1767254" cy="203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2272955-happy-four-year-old-boy-jumping-over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861399"/>
            <a:ext cx="2000231" cy="299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Гиперактивные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дети на людях ведут себя хуже, чем дома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 descr="post-230502-12757914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28604"/>
            <a:ext cx="1790510" cy="253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Ольга Петровна\картинки\зверюшки\мроь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0000">
            <a:off x="34178" y="1360571"/>
            <a:ext cx="2682103" cy="238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714356"/>
            <a:ext cx="6400800" cy="5857916"/>
          </a:xfrm>
        </p:spPr>
        <p:txBody>
          <a:bodyPr>
            <a:normAutofit fontScale="77500" lnSpcReduction="20000"/>
          </a:bodyPr>
          <a:lstStyle/>
          <a:p>
            <a:r>
              <a:rPr lang="ru-RU" sz="5700" b="1" u="sng" dirty="0" smtClean="0">
                <a:solidFill>
                  <a:srgbClr val="4419F9"/>
                </a:solidFill>
              </a:rPr>
              <a:t>Родителям важно знать:</a:t>
            </a:r>
            <a:endParaRPr lang="ru-RU" sz="5700" dirty="0" smtClean="0">
              <a:solidFill>
                <a:srgbClr val="4419F9"/>
              </a:solidFill>
            </a:endParaRP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Процессы возбуждения в нервной системе ребёнка превалируют над процессами торможения.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Установите чёткий распорядок дня.</a:t>
            </a:r>
            <a:endParaRPr lang="ru-RU" sz="4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Необходимо оберегать ребёнка от переутомления, от избыточного количества впечатлений, от больших скоплений людей.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0"/>
            <a:r>
              <a:rPr lang="ru-RU" sz="3800" b="1" i="1" dirty="0" smtClean="0">
                <a:solidFill>
                  <a:srgbClr val="002060"/>
                </a:solidFill>
                <a:latin typeface="Monotype Corsiva" pitchFamily="66" charset="0"/>
              </a:rPr>
              <a:t>Оградите от длительных просмотров телевизионных передач, занятий на компьютере.</a:t>
            </a:r>
            <a:endParaRPr lang="ru-RU" sz="3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Основная задача в воспитании такого ребёнка – не научить его сдерживать свои порывы и импульсы, а научить его управлять собой.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6" name="Рисунок 5" descr="P1050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36" y="4143380"/>
            <a:ext cx="2000264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73134277_vo1.png"/>
          <p:cNvPicPr>
            <a:picLocks noChangeAspect="1"/>
          </p:cNvPicPr>
          <p:nvPr/>
        </p:nvPicPr>
        <p:blipFill>
          <a:blip r:embed="rId3" cstate="print"/>
          <a:srcRect r="5000" b="9316"/>
          <a:stretch>
            <a:fillRect/>
          </a:stretch>
        </p:blipFill>
        <p:spPr>
          <a:xfrm>
            <a:off x="7858148" y="5123228"/>
            <a:ext cx="1285852" cy="173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Проявляйте достаточно твёрдости и последовательности в воспитании.</a:t>
            </a:r>
            <a:endParaRPr lang="ru-RU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Повторяйте свою просьбу одними и теми же словами много раз.</a:t>
            </a:r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algn="ctr"/>
            <a:r>
              <a:rPr lang="ru-RU" b="1" i="1" dirty="0" smtClean="0">
                <a:latin typeface="Monotype Corsiva" pitchFamily="66" charset="0"/>
              </a:rPr>
              <a:t>Придумайте гибкую систему вознаграждений и наказаний.</a:t>
            </a:r>
            <a:endParaRPr lang="ru-RU" dirty="0" smtClean="0">
              <a:latin typeface="Monotype Corsiva" pitchFamily="66" charset="0"/>
            </a:endParaRP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 Поощряйте ребёнка за все виды деятельности,     требующие концентрации внимания (чтение, раскрашивание</a:t>
            </a:r>
            <a:r>
              <a:rPr lang="ru-RU" b="1" dirty="0" smtClean="0"/>
              <a:t>)</a:t>
            </a:r>
            <a:endParaRPr lang="ru-RU" dirty="0" smtClean="0"/>
          </a:p>
          <a:p>
            <a:pPr lvl="0"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Чтобы успокоить ребёнка, возьмите ребёнка за руку, погладьте по голове, обнимите. Хвалите его за каждое проявление сдержанности</a:t>
            </a:r>
            <a:r>
              <a:rPr lang="ru-RU" b="1" i="1" dirty="0" smtClean="0"/>
              <a:t>.</a:t>
            </a:r>
            <a:endParaRPr lang="ru-RU" dirty="0" smtClean="0"/>
          </a:p>
          <a:p>
            <a:pPr lvl="0" algn="ctr"/>
            <a:r>
              <a:rPr lang="ru-RU" sz="2800" dirty="0" smtClean="0">
                <a:latin typeface="Comic Sans MS" pitchFamily="66" charset="0"/>
              </a:rPr>
              <a:t>Чётко объясняйте правила поведения в различных ситуациях и последовательно требуйте их выполнения.</a:t>
            </a:r>
          </a:p>
          <a:p>
            <a:endParaRPr lang="ru-RU" dirty="0"/>
          </a:p>
        </p:txBody>
      </p:sp>
      <p:pic>
        <p:nvPicPr>
          <p:cNvPr id="4" name="Рисунок 3" descr="P1050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79" y="2428868"/>
            <a:ext cx="1619262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4" descr="J028365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0"/>
            <a:ext cx="1578148" cy="14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 lvl="0" algn="ctr">
              <a:buNone/>
            </a:pPr>
            <a:r>
              <a:rPr lang="ru-RU" b="1" u="sng" dirty="0" err="1" smtClean="0"/>
              <a:t>Гиперактивность</a:t>
            </a:r>
            <a:r>
              <a:rPr lang="ru-RU" b="1" dirty="0" smtClean="0"/>
              <a:t>- это не поведенческая проблема, не </a:t>
            </a:r>
            <a:r>
              <a:rPr lang="ru-RU" b="1" dirty="0" err="1" smtClean="0"/>
              <a:t>результатат</a:t>
            </a:r>
            <a:r>
              <a:rPr lang="ru-RU" b="1" dirty="0" smtClean="0"/>
              <a:t> плохого воспитания, а </a:t>
            </a:r>
            <a:r>
              <a:rPr lang="ru-RU" b="1" u="sng" dirty="0" smtClean="0">
                <a:solidFill>
                  <a:srgbClr val="4419F9"/>
                </a:solidFill>
                <a:latin typeface="Comic Sans MS" pitchFamily="66" charset="0"/>
              </a:rPr>
              <a:t>медицинский и нейропсихологический диагноз.</a:t>
            </a:r>
            <a:endParaRPr lang="ru-RU" u="sng" dirty="0" smtClean="0">
              <a:solidFill>
                <a:srgbClr val="4419F9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P1050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27" y="4357670"/>
            <a:ext cx="3333773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P10506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929066"/>
            <a:ext cx="2476518" cy="1857388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857364"/>
            <a:ext cx="5529274" cy="450059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Italic" pitchFamily="2" charset="0"/>
                <a:cs typeface="Italic" pitchFamily="2" charset="0"/>
              </a:rPr>
              <a:t>Искусству ладить с ребёнком необходимо учиться, и здесь Вам помогут </a:t>
            </a:r>
            <a:r>
              <a:rPr lang="ru-RU" b="1" dirty="0" smtClean="0">
                <a:solidFill>
                  <a:srgbClr val="00B050"/>
                </a:solidFill>
                <a:latin typeface="Italic" pitchFamily="2" charset="0"/>
                <a:cs typeface="Italic" pitchFamily="2" charset="0"/>
              </a:rPr>
              <a:t>фантазия и юмор</a:t>
            </a:r>
            <a:endParaRPr lang="ru-RU" b="1" dirty="0">
              <a:solidFill>
                <a:srgbClr val="00B050"/>
              </a:solidFill>
              <a:latin typeface="Italic" pitchFamily="2" charset="0"/>
              <a:cs typeface="Italic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271</Words>
  <Application>Microsoft Office PowerPoint</Application>
  <PresentationFormat>Экран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Гиперактивный ребёнок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Искусству ладить с ребёнком необходимо учиться, и здесь Вам помогут фантазия и юмор</vt:lpstr>
      <vt:lpstr>   Любите ребенка и показывайте ему, что он Вам дорог!!!                                                           Желаем Вам удачи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ужас! В доме появился «маленький тиран» - что делать?</dc:title>
  <cp:lastModifiedBy>admin</cp:lastModifiedBy>
  <cp:revision>91</cp:revision>
  <dcterms:modified xsi:type="dcterms:W3CDTF">2015-11-08T15:41:05Z</dcterms:modified>
</cp:coreProperties>
</file>