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3394B-8373-4B9D-9F76-77DC17D31B13}" type="datetimeFigureOut">
              <a:rPr lang="ru-RU" smtClean="0"/>
              <a:t>06.11.2015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A6C47-17A4-4167-BCAD-C290140834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9134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3394B-8373-4B9D-9F76-77DC17D31B13}" type="datetimeFigureOut">
              <a:rPr lang="ru-RU" smtClean="0"/>
              <a:t>06.11.2015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A6C47-17A4-4167-BCAD-C290140834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7625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3394B-8373-4B9D-9F76-77DC17D31B13}" type="datetimeFigureOut">
              <a:rPr lang="ru-RU" smtClean="0"/>
              <a:t>06.11.2015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A6C47-17A4-4167-BCAD-C290140834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97079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62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D8E331CD-E5E8-496A-A049-BC9A5CD2E47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11130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10972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3938589"/>
            <a:ext cx="10972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BE388CD8-E24C-4F69-9781-8BA66A6719A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7475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3394B-8373-4B9D-9F76-77DC17D31B13}" type="datetimeFigureOut">
              <a:rPr lang="ru-RU" smtClean="0"/>
              <a:t>06.11.2015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A6C47-17A4-4167-BCAD-C290140834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2885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3394B-8373-4B9D-9F76-77DC17D31B13}" type="datetimeFigureOut">
              <a:rPr lang="ru-RU" smtClean="0"/>
              <a:t>06.11.2015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A6C47-17A4-4167-BCAD-C290140834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0850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3394B-8373-4B9D-9F76-77DC17D31B13}" type="datetimeFigureOut">
              <a:rPr lang="ru-RU" smtClean="0"/>
              <a:t>06.11.2015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A6C47-17A4-4167-BCAD-C290140834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8253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3394B-8373-4B9D-9F76-77DC17D31B13}" type="datetimeFigureOut">
              <a:rPr lang="ru-RU" smtClean="0"/>
              <a:t>06.11.2015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A6C47-17A4-4167-BCAD-C290140834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1144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3394B-8373-4B9D-9F76-77DC17D31B13}" type="datetimeFigureOut">
              <a:rPr lang="ru-RU" smtClean="0"/>
              <a:t>06.11.2015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A6C47-17A4-4167-BCAD-C290140834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9783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3394B-8373-4B9D-9F76-77DC17D31B13}" type="datetimeFigureOut">
              <a:rPr lang="ru-RU" smtClean="0"/>
              <a:t>06.11.2015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A6C47-17A4-4167-BCAD-C290140834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7564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3394B-8373-4B9D-9F76-77DC17D31B13}" type="datetimeFigureOut">
              <a:rPr lang="ru-RU" smtClean="0"/>
              <a:t>06.11.2015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A6C47-17A4-4167-BCAD-C290140834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5655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3394B-8373-4B9D-9F76-77DC17D31B13}" type="datetimeFigureOut">
              <a:rPr lang="ru-RU" smtClean="0"/>
              <a:t>06.11.2015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A6C47-17A4-4167-BCAD-C290140834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1613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F3394B-8373-4B9D-9F76-77DC17D31B13}" type="datetimeFigureOut">
              <a:rPr lang="ru-RU" smtClean="0"/>
              <a:t>06.11.2015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BA6C47-17A4-4167-BCAD-C290140834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9358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828800" y="1600201"/>
            <a:ext cx="8610600" cy="4525963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endParaRPr lang="ru-RU" sz="2400" b="1" dirty="0">
              <a:solidFill>
                <a:srgbClr val="000099"/>
              </a:solidFill>
              <a:latin typeface="Tahoma" panose="020B0604030504040204" pitchFamily="34" charset="0"/>
            </a:endParaRPr>
          </a:p>
          <a:p>
            <a:pPr algn="ctr">
              <a:buFont typeface="Wingdings" panose="05000000000000000000" pitchFamily="2" charset="2"/>
              <a:buNone/>
            </a:pPr>
            <a:r>
              <a:rPr lang="ru-RU" sz="2400" b="1" dirty="0">
                <a:solidFill>
                  <a:srgbClr val="000099"/>
                </a:solidFill>
                <a:latin typeface="Tahoma" panose="020B0604030504040204" pitchFamily="34" charset="0"/>
              </a:rPr>
              <a:t>авторского пособия раннего экологического воспитания  младших дошкольников через сенсорное развитие-</a:t>
            </a:r>
            <a:r>
              <a:rPr lang="ru-RU" sz="2400" dirty="0">
                <a:solidFill>
                  <a:srgbClr val="993300"/>
                </a:solidFill>
              </a:rPr>
              <a:t> </a:t>
            </a:r>
          </a:p>
        </p:txBody>
      </p:sp>
      <p:pic>
        <p:nvPicPr>
          <p:cNvPr id="15364" name="Picture 4" descr="SL3711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573" y="4652964"/>
            <a:ext cx="2914650" cy="157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WordArt 5"/>
          <p:cNvSpPr>
            <a:spLocks noChangeArrowheads="1" noChangeShapeType="1" noTextEdit="1"/>
          </p:cNvSpPr>
          <p:nvPr/>
        </p:nvSpPr>
        <p:spPr bwMode="auto">
          <a:xfrm>
            <a:off x="2895600" y="3200400"/>
            <a:ext cx="6477000" cy="1143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0"/>
                <a:gd name="adj2" fmla="val -1593"/>
              </a:avLst>
            </a:prstTxWarp>
          </a:bodyPr>
          <a:lstStyle/>
          <a:p>
            <a:pPr algn="ctr"/>
            <a:r>
              <a:rPr lang="ru-RU" sz="3600" kern="10" dirty="0"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«ЭКОТРОПА»</a:t>
            </a:r>
          </a:p>
        </p:txBody>
      </p:sp>
      <p:sp>
        <p:nvSpPr>
          <p:cNvPr id="15366" name="WordArt 6"/>
          <p:cNvSpPr>
            <a:spLocks noChangeArrowheads="1" noChangeShapeType="1" noTextEdit="1"/>
          </p:cNvSpPr>
          <p:nvPr/>
        </p:nvSpPr>
        <p:spPr bwMode="auto">
          <a:xfrm>
            <a:off x="2590800" y="533400"/>
            <a:ext cx="7315200" cy="13716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 panose="020B0806030902050204" pitchFamily="34" charset="0"/>
              </a:rPr>
              <a:t>П Р Е З Е Н Т А Ц И Я </a:t>
            </a:r>
          </a:p>
        </p:txBody>
      </p:sp>
    </p:spTree>
    <p:extLst>
      <p:ext uri="{BB962C8B-B14F-4D97-AF65-F5344CB8AC3E}">
        <p14:creationId xmlns:p14="http://schemas.microsoft.com/office/powerpoint/2010/main" val="32106633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НЕМНОГО  О  СЕБЕ: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828800" y="1600200"/>
            <a:ext cx="5181600" cy="4876800"/>
          </a:xfrm>
        </p:spPr>
        <p:txBody>
          <a:bodyPr/>
          <a:lstStyle/>
          <a:p>
            <a:pPr marL="176213" indent="-176213">
              <a:lnSpc>
                <a:spcPct val="80000"/>
              </a:lnSpc>
            </a:pPr>
            <a:r>
              <a:rPr lang="ru-RU" sz="2000" b="1">
                <a:latin typeface="Century Schoolbook" panose="02040604050505020304" pitchFamily="18" charset="0"/>
              </a:rPr>
              <a:t>Королёва Ольга Анатольевна</a:t>
            </a:r>
          </a:p>
          <a:p>
            <a:pPr marL="176213" indent="-176213">
              <a:lnSpc>
                <a:spcPct val="80000"/>
              </a:lnSpc>
            </a:pPr>
            <a:r>
              <a:rPr lang="ru-RU" sz="2000" b="1">
                <a:latin typeface="Century Schoolbook" panose="02040604050505020304" pitchFamily="18" charset="0"/>
              </a:rPr>
              <a:t>воспитатель первой квалифика-ционной категории МДОУ «Детский сад №9» Чистопольского муниципального района РТ</a:t>
            </a:r>
          </a:p>
          <a:p>
            <a:pPr marL="176213" indent="-176213">
              <a:lnSpc>
                <a:spcPct val="80000"/>
              </a:lnSpc>
            </a:pPr>
            <a:r>
              <a:rPr lang="ru-RU" sz="2000" b="1">
                <a:latin typeface="Century Schoolbook" panose="02040604050505020304" pitchFamily="18" charset="0"/>
              </a:rPr>
              <a:t>образование - высшее педагогиче-ское,ТГГИ,2005 год</a:t>
            </a:r>
          </a:p>
          <a:p>
            <a:pPr marL="176213" indent="-176213">
              <a:lnSpc>
                <a:spcPct val="80000"/>
              </a:lnSpc>
            </a:pPr>
            <a:r>
              <a:rPr lang="ru-RU" sz="2000" b="1">
                <a:latin typeface="Century Schoolbook" panose="02040604050505020304" pitchFamily="18" charset="0"/>
              </a:rPr>
              <a:t>стаж педагогической работы-21 год</a:t>
            </a:r>
          </a:p>
          <a:p>
            <a:pPr marL="176213" indent="-176213">
              <a:lnSpc>
                <a:spcPct val="80000"/>
              </a:lnSpc>
            </a:pPr>
            <a:r>
              <a:rPr lang="ru-RU" sz="2000" b="1">
                <a:latin typeface="Century Schoolbook" panose="02040604050505020304" pitchFamily="18" charset="0"/>
              </a:rPr>
              <a:t>профессиональные достижения - автор программы экологического воспитания детей «Все на свете друг другу нужны», пособия «Экотропа»</a:t>
            </a:r>
          </a:p>
          <a:p>
            <a:pPr marL="176213" indent="-176213">
              <a:lnSpc>
                <a:spcPct val="80000"/>
              </a:lnSpc>
            </a:pPr>
            <a:r>
              <a:rPr lang="ru-RU" sz="2000" b="1">
                <a:latin typeface="Century Schoolbook" panose="02040604050505020304" pitchFamily="18" charset="0"/>
              </a:rPr>
              <a:t>победитель конкурса профес-сионального мастерства - «Воспитатель года-2009»</a:t>
            </a:r>
          </a:p>
          <a:p>
            <a:pPr marL="176213" indent="-176213">
              <a:lnSpc>
                <a:spcPct val="80000"/>
              </a:lnSpc>
            </a:pPr>
            <a:endParaRPr lang="ru-RU" sz="2000">
              <a:latin typeface="Century Schoolbook" panose="02040604050505020304" pitchFamily="18" charset="0"/>
            </a:endParaRPr>
          </a:p>
        </p:txBody>
      </p:sp>
      <p:pic>
        <p:nvPicPr>
          <p:cNvPr id="6151" name="Picture 7" descr="Безымянный 5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23113" y="1600200"/>
            <a:ext cx="2906712" cy="4419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9653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>
                <a:solidFill>
                  <a:srgbClr val="339966"/>
                </a:solidFill>
              </a:rPr>
              <a:t>Моё педагогическое кредо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ctr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sz="2400" b="1">
                <a:solidFill>
                  <a:srgbClr val="9933FF"/>
                </a:solidFill>
                <a:latin typeface="Trebuchet MS" panose="020B0603020202020204" pitchFamily="34" charset="0"/>
              </a:rPr>
              <a:t>Педагогическая концепция:</a:t>
            </a:r>
            <a:r>
              <a:rPr lang="ru-RU" sz="2400">
                <a:latin typeface="Trebuchet MS" panose="020B0603020202020204" pitchFamily="34" charset="0"/>
              </a:rPr>
              <a:t> </a:t>
            </a:r>
          </a:p>
          <a:p>
            <a:pPr algn="r">
              <a:lnSpc>
                <a:spcPct val="90000"/>
              </a:lnSpc>
              <a:buFont typeface="Wingdings" panose="05000000000000000000" pitchFamily="2" charset="2"/>
              <a:buNone/>
            </a:pPr>
            <a:endParaRPr lang="ru-RU" sz="2400" b="1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algn="r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sz="2400" b="1">
                <a:solidFill>
                  <a:srgbClr val="000000"/>
                </a:solidFill>
                <a:latin typeface="Trebuchet MS" panose="020B0603020202020204" pitchFamily="34" charset="0"/>
              </a:rPr>
              <a:t>«Духовная пища для детей должна быть такой же  доступной, простой и полезной, как и телесная»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ru-RU" sz="240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algn="ctr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sz="2400" b="1">
                <a:solidFill>
                  <a:srgbClr val="FF9900"/>
                </a:solidFill>
                <a:latin typeface="Trebuchet MS" panose="020B0603020202020204" pitchFamily="34" charset="0"/>
              </a:rPr>
              <a:t>Педагогическая философия:</a:t>
            </a:r>
            <a:r>
              <a:rPr lang="ru-RU" sz="2400">
                <a:latin typeface="Trebuchet MS" panose="020B0603020202020204" pitchFamily="34" charset="0"/>
              </a:rPr>
              <a:t> </a:t>
            </a:r>
          </a:p>
          <a:p>
            <a:pPr algn="r">
              <a:lnSpc>
                <a:spcPct val="90000"/>
              </a:lnSpc>
              <a:buFont typeface="Wingdings" panose="05000000000000000000" pitchFamily="2" charset="2"/>
              <a:buNone/>
            </a:pPr>
            <a:endParaRPr lang="ru-RU" sz="2400" b="1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algn="r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sz="2400" b="1">
                <a:solidFill>
                  <a:srgbClr val="000000"/>
                </a:solidFill>
                <a:latin typeface="Trebuchet MS" panose="020B0603020202020204" pitchFamily="34" charset="0"/>
              </a:rPr>
              <a:t>«Сеять зерна доброты,</a:t>
            </a:r>
          </a:p>
          <a:p>
            <a:pPr algn="r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sz="2400" b="1">
                <a:solidFill>
                  <a:srgbClr val="000000"/>
                </a:solidFill>
                <a:latin typeface="Trebuchet MS" panose="020B0603020202020204" pitchFamily="34" charset="0"/>
              </a:rPr>
              <a:t> разума, возвышать </a:t>
            </a:r>
          </a:p>
          <a:p>
            <a:pPr algn="r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sz="2400" b="1">
                <a:solidFill>
                  <a:srgbClr val="000000"/>
                </a:solidFill>
                <a:latin typeface="Trebuchet MS" panose="020B0603020202020204" pitchFamily="34" charset="0"/>
              </a:rPr>
              <a:t>детское «Я»</a:t>
            </a:r>
          </a:p>
          <a:p>
            <a:pPr>
              <a:lnSpc>
                <a:spcPct val="90000"/>
              </a:lnSpc>
            </a:pPr>
            <a:endParaRPr lang="ru-RU" sz="2400"/>
          </a:p>
        </p:txBody>
      </p:sp>
      <p:pic>
        <p:nvPicPr>
          <p:cNvPr id="7172" name="Picture 4" descr="сканирова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580" y="4256965"/>
            <a:ext cx="3238500" cy="2151063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4917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33600" y="274638"/>
            <a:ext cx="8229600" cy="1143000"/>
          </a:xfrm>
          <a:solidFill>
            <a:srgbClr val="FFFF99"/>
          </a:solidFill>
        </p:spPr>
        <p:txBody>
          <a:bodyPr/>
          <a:lstStyle/>
          <a:p>
            <a:pPr algn="ctr"/>
            <a:r>
              <a:rPr lang="ru-RU" sz="3400" b="1">
                <a:solidFill>
                  <a:srgbClr val="993300"/>
                </a:solidFill>
                <a:latin typeface="Century Schoolbook" panose="02040604050505020304" pitchFamily="18" charset="0"/>
              </a:rPr>
              <a:t>МЕТОДИЧЕСКАЯ  ПРОБЛЕМА</a:t>
            </a:r>
            <a:r>
              <a:rPr lang="ru-RU" sz="3400">
                <a:latin typeface="Century Schoolbook" panose="02040604050505020304" pitchFamily="18" charset="0"/>
              </a:rPr>
              <a:t> </a:t>
            </a:r>
            <a:r>
              <a:rPr lang="ru-RU" sz="2400" b="1">
                <a:latin typeface="Century Schoolbook" panose="02040604050505020304" pitchFamily="18" charset="0"/>
              </a:rPr>
              <a:t>МДОУ- экологическое воспитание малышей</a:t>
            </a:r>
          </a:p>
        </p:txBody>
      </p:sp>
      <p:pic>
        <p:nvPicPr>
          <p:cNvPr id="41990" name="Picture 6" descr="д"/>
          <p:cNvPicPr>
            <a:picLocks noGrp="1" noChangeAspect="1" noChangeArrowheads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1828800"/>
            <a:ext cx="2667000" cy="2057400"/>
          </a:xfrm>
          <a:ln/>
        </p:spPr>
      </p:pic>
      <p:pic>
        <p:nvPicPr>
          <p:cNvPr id="41991" name="Picture 7" descr="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1828800"/>
            <a:ext cx="25146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2" name="Picture 8" descr="д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828800"/>
            <a:ext cx="27432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93" name="Picture 9" descr="д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114800"/>
            <a:ext cx="19050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94" name="Picture 10" descr="д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4114800"/>
            <a:ext cx="19812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95" name="Picture 11" descr="DSC0354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114800"/>
            <a:ext cx="19050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96" name="Picture 12" descr="д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114800"/>
            <a:ext cx="19050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7619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800" b="1">
                <a:latin typeface="Garamond" panose="02020404030301010803" pitchFamily="18" charset="0"/>
              </a:rPr>
              <a:t>СОДЕРЖАНИЕ</a:t>
            </a:r>
            <a:br>
              <a:rPr lang="ru-RU" sz="3800" b="1">
                <a:latin typeface="Garamond" panose="02020404030301010803" pitchFamily="18" charset="0"/>
              </a:rPr>
            </a:br>
            <a:r>
              <a:rPr lang="ru-RU" sz="2400" b="1">
                <a:latin typeface="Garamond" panose="02020404030301010803" pitchFamily="18" charset="0"/>
              </a:rPr>
              <a:t>дидактического  пособия  «Э К О Т Р О П А»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9892" y="1504666"/>
            <a:ext cx="9563645" cy="4964373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80000"/>
              </a:lnSpc>
            </a:pPr>
            <a:r>
              <a:rPr lang="ru-RU" sz="1600" dirty="0">
                <a:latin typeface="Century Schoolbook" panose="02040604050505020304" pitchFamily="18" charset="0"/>
              </a:rPr>
              <a:t>  Введение.</a:t>
            </a:r>
          </a:p>
          <a:p>
            <a:pPr marL="0" indent="0">
              <a:lnSpc>
                <a:spcPct val="80000"/>
              </a:lnSpc>
            </a:pPr>
            <a:r>
              <a:rPr lang="ru-RU" sz="1600" dirty="0">
                <a:latin typeface="Century Schoolbook" panose="02040604050505020304" pitchFamily="18" charset="0"/>
              </a:rPr>
              <a:t> 1 РАЗДЕЛ. Развивающие игры для малышей от года до трёх лет. </a:t>
            </a:r>
          </a:p>
          <a:p>
            <a:pPr marL="0" indent="0">
              <a:lnSpc>
                <a:spcPct val="80000"/>
              </a:lnSpc>
            </a:pPr>
            <a:r>
              <a:rPr lang="ru-RU" sz="1600" dirty="0">
                <a:latin typeface="Century Schoolbook" panose="02040604050505020304" pitchFamily="18" charset="0"/>
              </a:rPr>
              <a:t> 1 часть. Развитие восприятия величины.</a:t>
            </a:r>
          </a:p>
          <a:p>
            <a:pPr marL="0" indent="0">
              <a:lnSpc>
                <a:spcPct val="80000"/>
              </a:lnSpc>
            </a:pPr>
            <a:r>
              <a:rPr lang="ru-RU" sz="1600" dirty="0">
                <a:latin typeface="Century Schoolbook" panose="02040604050505020304" pitchFamily="18" charset="0"/>
              </a:rPr>
              <a:t>2 часть. Развитие восприятия цвета.</a:t>
            </a:r>
          </a:p>
          <a:p>
            <a:pPr marL="0" indent="0">
              <a:lnSpc>
                <a:spcPct val="80000"/>
              </a:lnSpc>
            </a:pPr>
            <a:r>
              <a:rPr lang="ru-RU" sz="1600" dirty="0">
                <a:latin typeface="Century Schoolbook" panose="02040604050505020304" pitchFamily="18" charset="0"/>
              </a:rPr>
              <a:t> 3 часть. Развитие восприятия формы</a:t>
            </a:r>
          </a:p>
          <a:p>
            <a:pPr marL="0" indent="0">
              <a:lnSpc>
                <a:spcPct val="80000"/>
              </a:lnSpc>
            </a:pPr>
            <a:r>
              <a:rPr lang="ru-RU" sz="1600" dirty="0">
                <a:latin typeface="Century Schoolbook" panose="02040604050505020304" pitchFamily="18" charset="0"/>
              </a:rPr>
              <a:t>4 часть. Развитие осязания.</a:t>
            </a:r>
          </a:p>
          <a:p>
            <a:pPr marL="0" indent="0">
              <a:lnSpc>
                <a:spcPct val="80000"/>
              </a:lnSpc>
            </a:pPr>
            <a:r>
              <a:rPr lang="ru-RU" sz="1600" dirty="0">
                <a:latin typeface="Century Schoolbook" panose="02040604050505020304" pitchFamily="18" charset="0"/>
              </a:rPr>
              <a:t>5 часть. Развитие слухового восприятия  </a:t>
            </a:r>
          </a:p>
          <a:p>
            <a:pPr marL="0" indent="0">
              <a:lnSpc>
                <a:spcPct val="80000"/>
              </a:lnSpc>
            </a:pPr>
            <a:r>
              <a:rPr lang="ru-RU" sz="1600" dirty="0">
                <a:latin typeface="Century Schoolbook" panose="02040604050505020304" pitchFamily="18" charset="0"/>
              </a:rPr>
              <a:t> 2 РАЗДЕЛ. Творческие игры-занятия.</a:t>
            </a:r>
          </a:p>
          <a:p>
            <a:pPr marL="0" indent="0">
              <a:lnSpc>
                <a:spcPct val="80000"/>
              </a:lnSpc>
            </a:pPr>
            <a:r>
              <a:rPr lang="ru-RU" sz="1600" dirty="0">
                <a:latin typeface="Century Schoolbook" panose="02040604050505020304" pitchFamily="18" charset="0"/>
              </a:rPr>
              <a:t>Календарно-перспективный план  по использованию ЭКОТРОПЫ</a:t>
            </a:r>
          </a:p>
          <a:p>
            <a:pPr marL="0" indent="0">
              <a:lnSpc>
                <a:spcPct val="80000"/>
              </a:lnSpc>
            </a:pPr>
            <a:r>
              <a:rPr lang="ru-RU" sz="1600" dirty="0">
                <a:latin typeface="Century Schoolbook" panose="02040604050505020304" pitchFamily="18" charset="0"/>
              </a:rPr>
              <a:t>  ЭКОТРОПА. Интеллектуально-познавательная игра по экологии</a:t>
            </a:r>
          </a:p>
          <a:p>
            <a:pPr marL="0" indent="0">
              <a:lnSpc>
                <a:spcPct val="80000"/>
              </a:lnSpc>
            </a:pPr>
            <a:r>
              <a:rPr lang="ru-RU" sz="1600" dirty="0">
                <a:latin typeface="Century Schoolbook" panose="02040604050505020304" pitchFamily="18" charset="0"/>
              </a:rPr>
              <a:t>  Игрушки  на тропинке. Развлечение для детей 2—3 лет</a:t>
            </a:r>
          </a:p>
          <a:p>
            <a:pPr marL="0" indent="0">
              <a:lnSpc>
                <a:spcPct val="80000"/>
              </a:lnSpc>
            </a:pPr>
            <a:r>
              <a:rPr lang="ru-RU" sz="1600" dirty="0">
                <a:latin typeface="Century Schoolbook" panose="02040604050505020304" pitchFamily="18" charset="0"/>
              </a:rPr>
              <a:t> День рождения в Теремке. Сценарий ко дню рождения.</a:t>
            </a:r>
          </a:p>
          <a:p>
            <a:pPr marL="0" indent="0">
              <a:lnSpc>
                <a:spcPct val="80000"/>
              </a:lnSpc>
            </a:pPr>
            <a:r>
              <a:rPr lang="ru-RU" sz="1600" b="1" dirty="0">
                <a:latin typeface="Century Schoolbook" panose="02040604050505020304" pitchFamily="18" charset="0"/>
              </a:rPr>
              <a:t> </a:t>
            </a:r>
            <a:r>
              <a:rPr lang="ru-RU" sz="1600" dirty="0">
                <a:latin typeface="Century Schoolbook" panose="02040604050505020304" pitchFamily="18" charset="0"/>
              </a:rPr>
              <a:t>Сказка на столе. Представление – игра - занятия.</a:t>
            </a:r>
          </a:p>
          <a:p>
            <a:pPr marL="0" indent="0">
              <a:lnSpc>
                <a:spcPct val="80000"/>
              </a:lnSpc>
            </a:pPr>
            <a:r>
              <a:rPr lang="ru-RU" sz="1600" dirty="0">
                <a:latin typeface="Century Schoolbook" panose="02040604050505020304" pitchFamily="18" charset="0"/>
              </a:rPr>
              <a:t>По следам сказки. Представление – игра - занятие.</a:t>
            </a:r>
          </a:p>
          <a:p>
            <a:pPr marL="0" indent="0">
              <a:lnSpc>
                <a:spcPct val="80000"/>
              </a:lnSpc>
            </a:pPr>
            <a:r>
              <a:rPr lang="ru-RU" sz="1600" b="1" dirty="0">
                <a:latin typeface="Century Schoolbook" panose="02040604050505020304" pitchFamily="18" charset="0"/>
              </a:rPr>
              <a:t> </a:t>
            </a:r>
            <a:r>
              <a:rPr lang="ru-RU" sz="1600" dirty="0">
                <a:latin typeface="Century Schoolbook" panose="02040604050505020304" pitchFamily="18" charset="0"/>
              </a:rPr>
              <a:t>Выйдем в сад. Театрализованное представление.</a:t>
            </a:r>
          </a:p>
          <a:p>
            <a:pPr marL="0" indent="0">
              <a:lnSpc>
                <a:spcPct val="80000"/>
              </a:lnSpc>
            </a:pPr>
            <a:r>
              <a:rPr lang="ru-RU" sz="1600" dirty="0">
                <a:latin typeface="Century Schoolbook" panose="02040604050505020304" pitchFamily="18" charset="0"/>
              </a:rPr>
              <a:t> Знакомство. Театрализованное представление.</a:t>
            </a:r>
          </a:p>
          <a:p>
            <a:pPr marL="0" indent="0">
              <a:lnSpc>
                <a:spcPct val="80000"/>
              </a:lnSpc>
            </a:pPr>
            <a:r>
              <a:rPr lang="ru-RU" sz="1600" dirty="0">
                <a:latin typeface="Century Schoolbook" panose="02040604050505020304" pitchFamily="18" charset="0"/>
              </a:rPr>
              <a:t>Угадай - на чём играю. Развлечение.</a:t>
            </a:r>
          </a:p>
          <a:p>
            <a:pPr marL="0" indent="0">
              <a:lnSpc>
                <a:spcPct val="80000"/>
              </a:lnSpc>
            </a:pPr>
            <a:r>
              <a:rPr lang="ru-RU" sz="1600" dirty="0">
                <a:latin typeface="Century Schoolbook" panose="02040604050505020304" pitchFamily="18" charset="0"/>
              </a:rPr>
              <a:t> В гости к Петрушке. Развлечение.</a:t>
            </a:r>
          </a:p>
          <a:p>
            <a:pPr marL="0" indent="0">
              <a:lnSpc>
                <a:spcPct val="80000"/>
              </a:lnSpc>
            </a:pPr>
            <a:r>
              <a:rPr lang="ru-RU" sz="1600" dirty="0">
                <a:latin typeface="Century Schoolbook" panose="02040604050505020304" pitchFamily="18" charset="0"/>
              </a:rPr>
              <a:t>Приложения:1) Рекомендации для родителей  на тему «Раскраски детям. Развлечение и нечто большее?»   2) Фоторепортаж «Детишки и животные…»   3) Фоторепортаж «Так они познают мир…»</a:t>
            </a:r>
          </a:p>
        </p:txBody>
      </p:sp>
      <p:pic>
        <p:nvPicPr>
          <p:cNvPr id="27652" name="Рисунок 10" descr="C:\Users\нифертити\Desktop\123123456ббббббббббб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6329" y="1027906"/>
            <a:ext cx="2872340" cy="4098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99372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>
                <a:latin typeface="Century Schoolbook" panose="02040604050505020304" pitchFamily="18" charset="0"/>
              </a:rPr>
              <a:t>З а д а ч и </a:t>
            </a:r>
            <a:br>
              <a:rPr lang="ru-RU" sz="3600" b="1">
                <a:latin typeface="Century Schoolbook" panose="02040604050505020304" pitchFamily="18" charset="0"/>
              </a:rPr>
            </a:br>
            <a:r>
              <a:rPr lang="ru-RU" sz="2900"/>
              <a:t>воспитания детей на основе использования авторского пособия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1905000"/>
            <a:ext cx="8610600" cy="4038600"/>
          </a:xfrm>
          <a:solidFill>
            <a:srgbClr val="CCFF66"/>
          </a:solidFill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ru-RU" sz="2700"/>
              <a:t>1) развить у малышей чувственно-эмоциональные реакции на окружающую среду и сформировать чувства эмоциональной близости с миром живой природы;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sz="2700"/>
              <a:t>2) сформировать  представления о величине, цвете, форме, осязании, слуховом восприятии через  разные формы продуктивной деятельности;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sz="2700"/>
              <a:t>3) воспитать эстетические и нравственно-духовные чувства  у детей.</a:t>
            </a:r>
          </a:p>
        </p:txBody>
      </p:sp>
    </p:spTree>
    <p:extLst>
      <p:ext uri="{BB962C8B-B14F-4D97-AF65-F5344CB8AC3E}">
        <p14:creationId xmlns:p14="http://schemas.microsoft.com/office/powerpoint/2010/main" val="39613071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>
                <a:solidFill>
                  <a:srgbClr val="FF9933"/>
                </a:solidFill>
                <a:latin typeface="Century Schoolbook" panose="02040604050505020304" pitchFamily="18" charset="0"/>
              </a:rPr>
              <a:t>ПЕДАГОГИЧЕСКИЕ  КОНСТАНТЫ</a:t>
            </a:r>
            <a:r>
              <a:rPr lang="ru-RU" sz="2800" b="1">
                <a:solidFill>
                  <a:srgbClr val="FFCC00"/>
                </a:solidFill>
                <a:latin typeface="Century Schoolbook" panose="02040604050505020304" pitchFamily="18" charset="0"/>
              </a:rPr>
              <a:t/>
            </a:r>
            <a:br>
              <a:rPr lang="ru-RU" sz="2800" b="1">
                <a:solidFill>
                  <a:srgbClr val="FFCC00"/>
                </a:solidFill>
                <a:latin typeface="Century Schoolbook" panose="02040604050505020304" pitchFamily="18" charset="0"/>
              </a:rPr>
            </a:br>
            <a:r>
              <a:rPr lang="ru-RU" sz="2500" b="1">
                <a:latin typeface="Century Schoolbook" panose="02040604050505020304" pitchFamily="18" charset="0"/>
              </a:rPr>
              <a:t> взаимодействия с родителями в рамках     работы по «ЭКОТРОПЕ»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sz="3600" b="1">
                <a:solidFill>
                  <a:schemeClr val="bg2"/>
                </a:solidFill>
                <a:latin typeface="Century Schoolbook" panose="02040604050505020304" pitchFamily="18" charset="0"/>
              </a:rPr>
              <a:t>научность</a:t>
            </a:r>
          </a:p>
          <a:p>
            <a:pPr>
              <a:lnSpc>
                <a:spcPct val="90000"/>
              </a:lnSpc>
            </a:pPr>
            <a:r>
              <a:rPr lang="ru-RU" sz="3600" b="1">
                <a:solidFill>
                  <a:srgbClr val="993300"/>
                </a:solidFill>
                <a:latin typeface="Century Schoolbook" panose="02040604050505020304" pitchFamily="18" charset="0"/>
              </a:rPr>
              <a:t>единство действий </a:t>
            </a:r>
          </a:p>
          <a:p>
            <a:pPr>
              <a:lnSpc>
                <a:spcPct val="90000"/>
              </a:lnSpc>
            </a:pPr>
            <a:r>
              <a:rPr lang="ru-RU" sz="3600" b="1">
                <a:solidFill>
                  <a:srgbClr val="FF0000"/>
                </a:solidFill>
                <a:latin typeface="Century Schoolbook" panose="02040604050505020304" pitchFamily="18" charset="0"/>
              </a:rPr>
              <a:t>связь с жизнью </a:t>
            </a:r>
          </a:p>
          <a:p>
            <a:pPr>
              <a:lnSpc>
                <a:spcPct val="90000"/>
              </a:lnSpc>
            </a:pPr>
            <a:r>
              <a:rPr lang="ru-RU" sz="3600" b="1">
                <a:solidFill>
                  <a:srgbClr val="6600CC"/>
                </a:solidFill>
                <a:latin typeface="Century Schoolbook" panose="02040604050505020304" pitchFamily="18" charset="0"/>
              </a:rPr>
              <a:t>открытость</a:t>
            </a:r>
          </a:p>
          <a:p>
            <a:pPr>
              <a:lnSpc>
                <a:spcPct val="90000"/>
              </a:lnSpc>
            </a:pPr>
            <a:r>
              <a:rPr lang="ru-RU" sz="3600" b="1">
                <a:solidFill>
                  <a:srgbClr val="990033"/>
                </a:solidFill>
                <a:latin typeface="Century Schoolbook" panose="02040604050505020304" pitchFamily="18" charset="0"/>
              </a:rPr>
              <a:t>плановость </a:t>
            </a:r>
          </a:p>
          <a:p>
            <a:pPr>
              <a:spcBef>
                <a:spcPct val="0"/>
              </a:spcBef>
              <a:buFont typeface="Symbol" panose="05050102010706020507" pitchFamily="18" charset="2"/>
              <a:buChar char=""/>
            </a:pPr>
            <a:r>
              <a:rPr lang="ru-RU" sz="3600" b="1">
                <a:solidFill>
                  <a:srgbClr val="666633"/>
                </a:solidFill>
                <a:latin typeface="Century Schoolbook" panose="02040604050505020304" pitchFamily="18" charset="0"/>
              </a:rPr>
              <a:t>сотрудничество и партнерство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ru-RU" sz="3600" b="1">
              <a:solidFill>
                <a:srgbClr val="990033"/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11268" name="Picture 4" descr="66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0445" y="1492155"/>
            <a:ext cx="26670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85496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2800" b="1">
                <a:solidFill>
                  <a:srgbClr val="006600"/>
                </a:solidFill>
                <a:latin typeface="Century Schoolbook" panose="02040604050505020304" pitchFamily="18" charset="0"/>
              </a:rPr>
              <a:t>формы взаимодействия с родителями по созданию атрибутов «ЭКОТРОПЫ»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981200" y="1447800"/>
            <a:ext cx="8229600" cy="2590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800" b="1">
                <a:latin typeface="Century Schoolbook" panose="02040604050505020304" pitchFamily="18" charset="0"/>
              </a:rPr>
              <a:t>опрос родителей о любимых животных и птицах их малышей</a:t>
            </a:r>
          </a:p>
          <a:p>
            <a:pPr>
              <a:lnSpc>
                <a:spcPct val="80000"/>
              </a:lnSpc>
            </a:pPr>
            <a:r>
              <a:rPr lang="ru-RU" sz="1800" b="1">
                <a:latin typeface="Century Schoolbook" panose="02040604050505020304" pitchFamily="18" charset="0"/>
              </a:rPr>
              <a:t>сбор разноцветных нитей для создания сказочных персонажей «Экотропы»</a:t>
            </a:r>
          </a:p>
          <a:p>
            <a:pPr>
              <a:lnSpc>
                <a:spcPct val="80000"/>
              </a:lnSpc>
            </a:pPr>
            <a:r>
              <a:rPr lang="ru-RU" sz="1800" b="1">
                <a:latin typeface="Century Schoolbook" panose="02040604050505020304" pitchFamily="18" charset="0"/>
              </a:rPr>
              <a:t>привлечение родителей к вязанию отдельных персонажей</a:t>
            </a:r>
          </a:p>
          <a:p>
            <a:pPr>
              <a:lnSpc>
                <a:spcPct val="80000"/>
              </a:lnSpc>
            </a:pPr>
            <a:r>
              <a:rPr lang="ru-RU" sz="1800" b="1">
                <a:latin typeface="Century Schoolbook" panose="02040604050505020304" pitchFamily="18" charset="0"/>
              </a:rPr>
              <a:t>консультирование по вопросам значимости сенсомоторных игрушек в умственном развитии малышей</a:t>
            </a:r>
          </a:p>
          <a:p>
            <a:pPr>
              <a:lnSpc>
                <a:spcPct val="80000"/>
              </a:lnSpc>
            </a:pPr>
            <a:r>
              <a:rPr lang="ru-RU" sz="1800" b="1">
                <a:latin typeface="Century Schoolbook" panose="02040604050505020304" pitchFamily="18" charset="0"/>
              </a:rPr>
              <a:t>рекомендации по созданию аналогичных игрушек в домашних условиях и организации игровой деятельности с детьми дома</a:t>
            </a:r>
          </a:p>
        </p:txBody>
      </p:sp>
      <p:pic>
        <p:nvPicPr>
          <p:cNvPr id="12294" name="Picture 6" descr="DSC01598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5000" y="4038600"/>
            <a:ext cx="3054350" cy="2514600"/>
          </a:xfrm>
          <a:ln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5" name="Picture 7" descr="SL37111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1" y="3962401"/>
            <a:ext cx="3190875" cy="2657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SL3711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191000"/>
            <a:ext cx="2724150" cy="1951038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240585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2895600" y="301626"/>
            <a:ext cx="7467600" cy="612775"/>
          </a:xfrm>
        </p:spPr>
        <p:txBody>
          <a:bodyPr/>
          <a:lstStyle/>
          <a:p>
            <a:r>
              <a:rPr lang="ru-RU" sz="3200" b="1">
                <a:latin typeface="Century Schoolbook" panose="02040604050505020304" pitchFamily="18" charset="0"/>
              </a:rPr>
              <a:t>Р Е З У Л Ь Т А Т И В Н О С Т Ь</a:t>
            </a:r>
            <a:endParaRPr lang="ru-RU" sz="3200">
              <a:latin typeface="Century Schoolbook" panose="02040604050505020304" pitchFamily="18" charset="0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14600" y="1600200"/>
            <a:ext cx="7924800" cy="26670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ru-RU" sz="2000">
                <a:latin typeface="Century Schoolbook" panose="02040604050505020304" pitchFamily="18" charset="0"/>
              </a:rPr>
              <a:t>Размещение опыта работы с дошкольниками по «Экотропе» в журнале «Обруч» (июнь,2010 г.)</a:t>
            </a:r>
          </a:p>
          <a:p>
            <a:pPr>
              <a:lnSpc>
                <a:spcPct val="80000"/>
              </a:lnSpc>
            </a:pPr>
            <a:r>
              <a:rPr lang="ru-RU" sz="2000">
                <a:latin typeface="Century Schoolbook" panose="02040604050505020304" pitchFamily="18" charset="0"/>
              </a:rPr>
              <a:t>Консультирование родителей по организации работы с малышами по данному пособию в семье (в течение учебного года)</a:t>
            </a:r>
          </a:p>
          <a:p>
            <a:pPr>
              <a:lnSpc>
                <a:spcPct val="80000"/>
              </a:lnSpc>
            </a:pPr>
            <a:r>
              <a:rPr lang="ru-RU" sz="2000">
                <a:latin typeface="Century Schoolbook" panose="02040604050505020304" pitchFamily="18" charset="0"/>
              </a:rPr>
              <a:t>Участие в семинаре-практикуме «Подготовка студентов к экологическому образованию дошкольников через деятель-ный подход к изучению и внедрению экологических прог-рамм в ДОУ» на базе ГАОУСПО «Чистопольский педагоги-ческий колледж» (март,2010 г.)</a:t>
            </a:r>
          </a:p>
        </p:txBody>
      </p:sp>
      <p:pic>
        <p:nvPicPr>
          <p:cNvPr id="35845" name="Picture 5" descr="P127002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53001" y="4419600"/>
            <a:ext cx="2652713" cy="1989138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6" name="Picture 6" descr="P12700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419600"/>
            <a:ext cx="25146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7" name="Picture 7" descr="P127000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4495800"/>
            <a:ext cx="2667000" cy="195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52042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523</Words>
  <Application>Microsoft Office PowerPoint</Application>
  <PresentationFormat>Широкоэкранный</PresentationFormat>
  <Paragraphs>63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21" baseType="lpstr">
      <vt:lpstr>Arial</vt:lpstr>
      <vt:lpstr>Calibri</vt:lpstr>
      <vt:lpstr>Calibri Light</vt:lpstr>
      <vt:lpstr>Century Schoolbook</vt:lpstr>
      <vt:lpstr>Garamond</vt:lpstr>
      <vt:lpstr>Impact</vt:lpstr>
      <vt:lpstr>Symbol</vt:lpstr>
      <vt:lpstr>Tahoma</vt:lpstr>
      <vt:lpstr>Times New Roman</vt:lpstr>
      <vt:lpstr>Trebuchet MS</vt:lpstr>
      <vt:lpstr>Wingdings</vt:lpstr>
      <vt:lpstr>Тема Office</vt:lpstr>
      <vt:lpstr>Презентация PowerPoint</vt:lpstr>
      <vt:lpstr>НЕМНОГО  О  СЕБЕ:</vt:lpstr>
      <vt:lpstr>Моё педагогическое кредо</vt:lpstr>
      <vt:lpstr>МЕТОДИЧЕСКАЯ  ПРОБЛЕМА МДОУ- экологическое воспитание малышей</vt:lpstr>
      <vt:lpstr>СОДЕРЖАНИЕ дидактического  пособия  «Э К О Т Р О П А»</vt:lpstr>
      <vt:lpstr>З а д а ч и  воспитания детей на основе использования авторского пособия</vt:lpstr>
      <vt:lpstr>ПЕДАГОГИЧЕСКИЕ  КОНСТАНТЫ  взаимодействия с родителями в рамках     работы по «ЭКОТРОПЕ»</vt:lpstr>
      <vt:lpstr>формы взаимодействия с родителями по созданию атрибутов «ЭКОТРОПЫ»</vt:lpstr>
      <vt:lpstr>Р Е З У Л Ь Т А Т И В Н О С Т Ь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Reanimator</dc:creator>
  <cp:lastModifiedBy>Reanimator</cp:lastModifiedBy>
  <cp:revision>7</cp:revision>
  <dcterms:created xsi:type="dcterms:W3CDTF">2015-11-06T18:08:49Z</dcterms:created>
  <dcterms:modified xsi:type="dcterms:W3CDTF">2015-11-06T18:17:13Z</dcterms:modified>
</cp:coreProperties>
</file>