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7" r:id="rId3"/>
    <p:sldId id="257" r:id="rId4"/>
    <p:sldId id="256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75" r:id="rId15"/>
    <p:sldId id="271" r:id="rId16"/>
    <p:sldId id="276" r:id="rId17"/>
    <p:sldId id="268" r:id="rId18"/>
    <p:sldId id="273" r:id="rId19"/>
    <p:sldId id="269" r:id="rId20"/>
    <p:sldId id="27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025E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176" autoAdjust="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EF196C-1AD5-481B-B48B-B1BD12C7F7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0655943"/>
      </p:ext>
    </p:extLst>
  </p:cSld>
  <p:clrMapOvr>
    <a:masterClrMapping/>
  </p:clrMapOvr>
  <p:transition>
    <p:split orient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37291-9704-4EFD-BD33-2D76F30298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33174230"/>
      </p:ext>
    </p:extLst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7" r:id="rId12"/>
    <p:sldLayoutId id="2147483695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image" Target="../media/image15.jpeg"/><Relationship Id="rId7" Type="http://schemas.openxmlformats.org/officeDocument/2006/relationships/image" Target="../media/image19.gif"/><Relationship Id="rId12" Type="http://schemas.openxmlformats.org/officeDocument/2006/relationships/slide" Target="slide3.xml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8.gif"/><Relationship Id="rId11" Type="http://schemas.openxmlformats.org/officeDocument/2006/relationships/image" Target="../media/image23.png"/><Relationship Id="rId5" Type="http://schemas.openxmlformats.org/officeDocument/2006/relationships/image" Target="../media/image17.gif"/><Relationship Id="rId10" Type="http://schemas.openxmlformats.org/officeDocument/2006/relationships/image" Target="../media/image22.gif"/><Relationship Id="rId4" Type="http://schemas.openxmlformats.org/officeDocument/2006/relationships/image" Target="../media/image16.gif"/><Relationship Id="rId9" Type="http://schemas.openxmlformats.org/officeDocument/2006/relationships/image" Target="../media/image21.gi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Урок окружающего мира 2 класс</a:t>
            </a:r>
            <a:r>
              <a:rPr lang="ru-RU" sz="4800" b="1" dirty="0" smtClean="0">
                <a:solidFill>
                  <a:srgbClr val="002060"/>
                </a:solidFill>
              </a:rPr>
              <a:t/>
            </a:r>
            <a:br>
              <a:rPr lang="ru-RU" sz="4800" b="1" dirty="0" smtClean="0">
                <a:solidFill>
                  <a:srgbClr val="002060"/>
                </a:solidFill>
              </a:rPr>
            </a:br>
            <a:r>
              <a:rPr lang="ru-RU" sz="4800" b="1" dirty="0" smtClean="0">
                <a:solidFill>
                  <a:srgbClr val="002060"/>
                </a:solidFill>
              </a:rPr>
              <a:t>«ОРГАНЫ   ЧУВСТВ.ОСЯЗАНИЕ»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5" name="Picture 4" descr="http://im2-tub-ru.yandex.net/i?id=1296871-06-72&amp;n=21"/>
          <p:cNvPicPr>
            <a:picLocks noChangeAspect="1" noChangeArrowheads="1"/>
          </p:cNvPicPr>
          <p:nvPr/>
        </p:nvPicPr>
        <p:blipFill>
          <a:blip r:embed="rId2"/>
          <a:srcRect l="2597" r="42857"/>
          <a:stretch>
            <a:fillRect/>
          </a:stretch>
        </p:blipFill>
        <p:spPr bwMode="auto">
          <a:xfrm>
            <a:off x="642910" y="3857628"/>
            <a:ext cx="1071570" cy="1864392"/>
          </a:xfrm>
          <a:prstGeom prst="rect">
            <a:avLst/>
          </a:prstGeom>
          <a:noFill/>
        </p:spPr>
      </p:pic>
      <p:pic>
        <p:nvPicPr>
          <p:cNvPr id="6" name="Picture 5" descr="http://im2-tub-ru.yandex.net/i?id=320607253-22-72&amp;n=21"/>
          <p:cNvPicPr>
            <a:picLocks noChangeAspect="1" noChangeArrowheads="1"/>
          </p:cNvPicPr>
          <p:nvPr/>
        </p:nvPicPr>
        <p:blipFill>
          <a:blip r:embed="rId3"/>
          <a:srcRect l="16935" r="17742" b="6452"/>
          <a:stretch>
            <a:fillRect/>
          </a:stretch>
        </p:blipFill>
        <p:spPr bwMode="auto">
          <a:xfrm>
            <a:off x="3714744" y="1785926"/>
            <a:ext cx="1857388" cy="1994972"/>
          </a:xfrm>
          <a:prstGeom prst="rect">
            <a:avLst/>
          </a:prstGeom>
          <a:noFill/>
        </p:spPr>
      </p:pic>
      <p:pic>
        <p:nvPicPr>
          <p:cNvPr id="7" name="Picture 2" descr="http://im6-tub-ru.yandex.net/i?id=406031266-68-72&amp;n=21"/>
          <p:cNvPicPr>
            <a:picLocks noChangeAspect="1" noChangeArrowheads="1"/>
          </p:cNvPicPr>
          <p:nvPr/>
        </p:nvPicPr>
        <p:blipFill>
          <a:blip r:embed="rId4"/>
          <a:srcRect l="8380" r="7821"/>
          <a:stretch>
            <a:fillRect/>
          </a:stretch>
        </p:blipFill>
        <p:spPr bwMode="auto">
          <a:xfrm>
            <a:off x="1285852" y="2071678"/>
            <a:ext cx="1857388" cy="1549979"/>
          </a:xfrm>
          <a:prstGeom prst="rect">
            <a:avLst/>
          </a:prstGeom>
          <a:noFill/>
        </p:spPr>
      </p:pic>
      <p:pic>
        <p:nvPicPr>
          <p:cNvPr id="8" name="Picture 6" descr="http://im6-tub-ru.yandex.net/i?id=15271813-30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43834" y="3929066"/>
            <a:ext cx="1254921" cy="2239919"/>
          </a:xfrm>
          <a:prstGeom prst="rect">
            <a:avLst/>
          </a:prstGeom>
          <a:noFill/>
        </p:spPr>
      </p:pic>
      <p:pic>
        <p:nvPicPr>
          <p:cNvPr id="9" name="Picture 4" descr="http://im0-tub-ru.yandex.net/i?id=80025282-10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2071678"/>
            <a:ext cx="1757385" cy="159761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14480" y="4786322"/>
            <a:ext cx="60722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D025E"/>
                </a:solidFill>
                <a:latin typeface="Monotype Corsiva" pitchFamily="66" charset="0"/>
              </a:rPr>
              <a:t>Красильникова  Ирина Сергеевна</a:t>
            </a:r>
          </a:p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Monotype Corsiva" pitchFamily="66" charset="0"/>
              </a:rPr>
              <a:t>учитель начальных классов МБОУ ООШ № 2 р.п. Хор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67053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824389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Х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30" y="435916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45" y="385510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80414" y="488932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Х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30388" y="488932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К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7330" y="3341143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С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92367" y="384785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Р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30388" y="384157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З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30388" y="333123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Я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92367" y="3341143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FFFF00"/>
                </a:solidFill>
              </a:rPr>
              <a:t>З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54498" y="4365445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С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3839" y="282717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333123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О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2294916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У</a:t>
            </a:r>
            <a:endParaRPr lang="ru-RU" sz="3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91957" y="592832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Е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30388" y="4365445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Ы</a:t>
            </a:r>
            <a:endParaRPr lang="ru-RU" sz="3600" b="1" dirty="0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773" y="277351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4" y="67615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14" y="333123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70" y="334114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69" y="126626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54" y="1790138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54" y="230051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82" y="539337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72" y="486949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82" y="434562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6" y="221243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5" y="168856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14" y="383529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774" y="331141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116468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194" y="379388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83" y="333123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15256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30450" y="3279914"/>
            <a:ext cx="409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srgbClr val="FFFF00"/>
                </a:solidFill>
              </a:rPr>
              <a:t>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81953" y="3809998"/>
            <a:ext cx="474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Л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0388" y="4297936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prstClr val="white"/>
                </a:solidFill>
              </a:rPr>
              <a:t>У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40242" y="4284396"/>
            <a:ext cx="407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Е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05778" y="4808270"/>
            <a:ext cx="476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Н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00969" y="5332145"/>
            <a:ext cx="486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И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40186" y="3260096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А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35377" y="1728909"/>
            <a:ext cx="474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Л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40186" y="2239285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А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69039" y="2753251"/>
            <a:ext cx="407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З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81062" y="1205034"/>
            <a:ext cx="383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Г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95227" y="3282828"/>
            <a:ext cx="476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srgbClr val="FFFF00"/>
                </a:solidFill>
              </a:rPr>
              <a:t>Н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884807" y="3770432"/>
            <a:ext cx="49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О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75774" y="91334"/>
            <a:ext cx="49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prstClr val="white"/>
                </a:solidFill>
              </a:rPr>
              <a:t>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503827" y="61492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Б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475774" y="1103456"/>
            <a:ext cx="49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prstClr val="white"/>
                </a:solidFill>
              </a:rPr>
              <a:t>О</a:t>
            </a:r>
          </a:p>
        </p:txBody>
      </p:sp>
      <p:sp>
        <p:nvSpPr>
          <p:cNvPr id="1024" name="Прямоугольник 1023"/>
          <p:cNvSpPr/>
          <p:nvPr/>
        </p:nvSpPr>
        <p:spPr>
          <a:xfrm>
            <a:off x="4486194" y="1627331"/>
            <a:ext cx="476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Н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025" name="Прямоугольник 1024"/>
          <p:cNvSpPr/>
          <p:nvPr/>
        </p:nvSpPr>
        <p:spPr>
          <a:xfrm>
            <a:off x="4486194" y="2675415"/>
            <a:ext cx="476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Н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046" name="Прямоугольник 1045"/>
          <p:cNvSpPr/>
          <p:nvPr/>
        </p:nvSpPr>
        <p:spPr>
          <a:xfrm>
            <a:off x="4519857" y="3732653"/>
            <a:ext cx="409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Е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047" name="Прямоугольник 1046"/>
          <p:cNvSpPr/>
          <p:nvPr/>
        </p:nvSpPr>
        <p:spPr>
          <a:xfrm>
            <a:off x="4499819" y="2151206"/>
            <a:ext cx="449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Я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048" name="Прямоугольник 1047"/>
          <p:cNvSpPr/>
          <p:nvPr/>
        </p:nvSpPr>
        <p:spPr>
          <a:xfrm>
            <a:off x="4488701" y="3218687"/>
            <a:ext cx="49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049" name="TextBox 1048"/>
          <p:cNvSpPr txBox="1"/>
          <p:nvPr/>
        </p:nvSpPr>
        <p:spPr>
          <a:xfrm>
            <a:off x="5600108" y="614921"/>
            <a:ext cx="29323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Нос – это орган …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6365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824389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Х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30" y="435916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45" y="385510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80414" y="488932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Х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30388" y="488932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К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7330" y="3341143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С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92367" y="384785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Р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30388" y="384157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З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30388" y="333123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Я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92367" y="3341143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FFFF00"/>
                </a:solidFill>
              </a:rPr>
              <a:t>З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54498" y="4365445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С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3839" y="282717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333123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О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2294916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У</a:t>
            </a:r>
            <a:endParaRPr lang="ru-RU" sz="3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91957" y="592832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Е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30388" y="4365445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Ы</a:t>
            </a:r>
            <a:endParaRPr lang="ru-RU" sz="3600" b="1" dirty="0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773" y="277351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4" y="67615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14" y="333123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70" y="334114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69" y="126626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54" y="1790138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54" y="230051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82" y="539337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72" y="486949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82" y="434562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6" y="221243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5" y="168856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14" y="383529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774" y="331141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116468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194" y="379388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83" y="333123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15256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30450" y="3279914"/>
            <a:ext cx="409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srgbClr val="FFFF00"/>
                </a:solidFill>
              </a:rPr>
              <a:t>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81953" y="3809998"/>
            <a:ext cx="474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Л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0388" y="4297936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prstClr val="white"/>
                </a:solidFill>
              </a:rPr>
              <a:t>У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40242" y="4284396"/>
            <a:ext cx="407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Е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05778" y="4808270"/>
            <a:ext cx="476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Н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00969" y="5332145"/>
            <a:ext cx="486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И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40186" y="3260096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А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35377" y="1728909"/>
            <a:ext cx="474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Л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40186" y="2239285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А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69039" y="2753251"/>
            <a:ext cx="407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З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81062" y="1205034"/>
            <a:ext cx="383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Г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95227" y="3282828"/>
            <a:ext cx="476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srgbClr val="FFFF00"/>
                </a:solidFill>
              </a:rPr>
              <a:t>Н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884807" y="3770432"/>
            <a:ext cx="49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О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475774" y="91334"/>
            <a:ext cx="49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prstClr val="white"/>
                </a:solidFill>
              </a:rPr>
              <a:t>О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4503827" y="61492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Б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475774" y="1103456"/>
            <a:ext cx="49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prstClr val="white"/>
                </a:solidFill>
              </a:rPr>
              <a:t>О</a:t>
            </a:r>
          </a:p>
        </p:txBody>
      </p:sp>
      <p:sp>
        <p:nvSpPr>
          <p:cNvPr id="1024" name="Прямоугольник 1023"/>
          <p:cNvSpPr/>
          <p:nvPr/>
        </p:nvSpPr>
        <p:spPr>
          <a:xfrm>
            <a:off x="4486194" y="1627331"/>
            <a:ext cx="476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Н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025" name="Прямоугольник 1024"/>
          <p:cNvSpPr/>
          <p:nvPr/>
        </p:nvSpPr>
        <p:spPr>
          <a:xfrm>
            <a:off x="4486194" y="2675415"/>
            <a:ext cx="476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Н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046" name="Прямоугольник 1045"/>
          <p:cNvSpPr/>
          <p:nvPr/>
        </p:nvSpPr>
        <p:spPr>
          <a:xfrm>
            <a:off x="4519857" y="3732653"/>
            <a:ext cx="409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Е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047" name="Прямоугольник 1046"/>
          <p:cNvSpPr/>
          <p:nvPr/>
        </p:nvSpPr>
        <p:spPr>
          <a:xfrm>
            <a:off x="4499819" y="2151206"/>
            <a:ext cx="449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Я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048" name="Прямоугольник 1047"/>
          <p:cNvSpPr/>
          <p:nvPr/>
        </p:nvSpPr>
        <p:spPr>
          <a:xfrm>
            <a:off x="4488701" y="3218687"/>
            <a:ext cx="49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И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049" name="TextBox 1048"/>
          <p:cNvSpPr txBox="1"/>
          <p:nvPr/>
        </p:nvSpPr>
        <p:spPr>
          <a:xfrm>
            <a:off x="5958230" y="1995997"/>
            <a:ext cx="1861031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9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ru-RU" sz="199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0975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Осязание</a:t>
            </a:r>
            <a:endParaRPr lang="ru-RU" sz="8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Что такое осязание?</a:t>
            </a:r>
          </a:p>
          <a:p>
            <a:r>
              <a:rPr lang="ru-RU" sz="4400" dirty="0" smtClean="0"/>
              <a:t>Что является органом осязания?</a:t>
            </a:r>
          </a:p>
          <a:p>
            <a:r>
              <a:rPr lang="ru-RU" sz="4400" dirty="0" smtClean="0"/>
              <a:t>Какие чувства мы испытываем при помощи осязания?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423939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4757636"/>
              </p:ext>
            </p:extLst>
          </p:nvPr>
        </p:nvGraphicFramePr>
        <p:xfrm>
          <a:off x="457200" y="332653"/>
          <a:ext cx="8229600" cy="6413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2232251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</a:tr>
              <a:tr h="656290"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глаза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уши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язык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нос</a:t>
                      </a:r>
                      <a:endParaRPr lang="ru-RU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969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свет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громкий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кислый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дым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969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темнота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тихий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сладкий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аромат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969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красный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мелодич-ный</a:t>
                      </a:r>
                      <a:endParaRPr lang="ru-RU" sz="2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горький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прокис-</a:t>
                      </a:r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ший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969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лежит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звонко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солёный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духи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969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железный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безвкус-ный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969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круглый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http://im2-tub-ru.yandex.net/i?id=1296871-06-72&amp;n=21"/>
          <p:cNvPicPr>
            <a:picLocks noChangeAspect="1" noChangeArrowheads="1"/>
          </p:cNvPicPr>
          <p:nvPr/>
        </p:nvPicPr>
        <p:blipFill>
          <a:blip r:embed="rId2"/>
          <a:srcRect l="2597" r="42857"/>
          <a:stretch>
            <a:fillRect/>
          </a:stretch>
        </p:blipFill>
        <p:spPr bwMode="auto">
          <a:xfrm>
            <a:off x="5662348" y="476672"/>
            <a:ext cx="1071570" cy="1864392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88451"/>
            <a:ext cx="1042987" cy="185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ttp://im0-tub-ru.yandex.net/i?id=80025282-10-72&amp;n=21"/>
          <p:cNvPicPr>
            <a:picLocks noChangeAspect="1" noChangeArrowheads="1"/>
          </p:cNvPicPr>
          <p:nvPr/>
        </p:nvPicPr>
        <p:blipFill rotWithShape="1">
          <a:blip r:embed="rId4"/>
          <a:srcRect l="17339"/>
          <a:stretch/>
        </p:blipFill>
        <p:spPr bwMode="auto">
          <a:xfrm>
            <a:off x="683568" y="488451"/>
            <a:ext cx="1258571" cy="1644405"/>
          </a:xfrm>
          <a:prstGeom prst="rect">
            <a:avLst/>
          </a:prstGeom>
          <a:noFill/>
        </p:spPr>
      </p:pic>
      <p:pic>
        <p:nvPicPr>
          <p:cNvPr id="8" name="Picture 2" descr="http://im6-tub-ru.yandex.net/i?id=406031266-68-72&amp;n=21"/>
          <p:cNvPicPr>
            <a:picLocks noChangeAspect="1" noChangeArrowheads="1"/>
          </p:cNvPicPr>
          <p:nvPr/>
        </p:nvPicPr>
        <p:blipFill rotWithShape="1">
          <a:blip r:embed="rId5"/>
          <a:srcRect l="20785" r="26084"/>
          <a:stretch/>
        </p:blipFill>
        <p:spPr bwMode="auto">
          <a:xfrm>
            <a:off x="7236296" y="488451"/>
            <a:ext cx="1177636" cy="1852613"/>
          </a:xfrm>
          <a:prstGeom prst="rect">
            <a:avLst/>
          </a:prstGeom>
          <a:noFill/>
        </p:spPr>
      </p:pic>
      <p:pic>
        <p:nvPicPr>
          <p:cNvPr id="9" name="Picture 5" descr="http://im2-tub-ru.yandex.net/i?id=320607253-22-72&amp;n=21"/>
          <p:cNvPicPr>
            <a:picLocks noChangeAspect="1" noChangeArrowheads="1"/>
          </p:cNvPicPr>
          <p:nvPr/>
        </p:nvPicPr>
        <p:blipFill>
          <a:blip r:embed="rId6"/>
          <a:srcRect l="16935" r="17742" b="6452"/>
          <a:stretch>
            <a:fillRect/>
          </a:stretch>
        </p:blipFill>
        <p:spPr bwMode="auto">
          <a:xfrm>
            <a:off x="3923928" y="614576"/>
            <a:ext cx="1296144" cy="139215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997022" y="3284984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тёплый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028954" y="367561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колючий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028954" y="4365104"/>
            <a:ext cx="1624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твёрдый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52324" y="5013176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холодный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97022" y="5622807"/>
            <a:ext cx="1907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мягкий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52324" y="2636912"/>
            <a:ext cx="1480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кожа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4925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76672"/>
            <a:ext cx="5004048" cy="5649491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dirty="0" smtClean="0"/>
              <a:t>    </a:t>
            </a:r>
            <a:r>
              <a:rPr lang="ru-RU" sz="3600" b="1" i="1" dirty="0" smtClean="0">
                <a:solidFill>
                  <a:srgbClr val="FF0000"/>
                </a:solidFill>
              </a:rPr>
              <a:t>Кожа –</a:t>
            </a:r>
            <a:r>
              <a:rPr lang="ru-RU" sz="3600" b="1" i="1" dirty="0" smtClean="0">
                <a:solidFill>
                  <a:srgbClr val="000066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600" b="1" i="1" dirty="0" smtClean="0">
                <a:solidFill>
                  <a:srgbClr val="000066"/>
                </a:solidFill>
              </a:rPr>
              <a:t>           орган осязания.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i="1" dirty="0" smtClean="0">
                <a:solidFill>
                  <a:srgbClr val="000066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b="1" i="1" dirty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2800" b="1" i="1" dirty="0" smtClean="0">
              <a:solidFill>
                <a:srgbClr val="000066"/>
              </a:solidFill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rgbClr val="000066"/>
                </a:solidFill>
              </a:rPr>
              <a:t>   Её чувствительность заключается в том, что мы распознаём предмет, к которому прикасаемся.</a:t>
            </a:r>
            <a:br>
              <a:rPr lang="ru-RU" sz="2800" b="1" dirty="0" smtClean="0">
                <a:solidFill>
                  <a:srgbClr val="000066"/>
                </a:solidFill>
              </a:rPr>
            </a:br>
            <a:r>
              <a:rPr lang="ru-RU" sz="2800" b="1" dirty="0" smtClean="0">
                <a:solidFill>
                  <a:srgbClr val="000066"/>
                </a:solidFill>
              </a:rPr>
              <a:t/>
            </a:r>
            <a:br>
              <a:rPr lang="ru-RU" sz="2800" b="1" dirty="0" smtClean="0">
                <a:solidFill>
                  <a:srgbClr val="000066"/>
                </a:solidFill>
              </a:rPr>
            </a:br>
            <a:endParaRPr lang="ru-RU" sz="2800" b="1" dirty="0" smtClean="0">
              <a:solidFill>
                <a:srgbClr val="000066"/>
              </a:solidFill>
            </a:endParaRPr>
          </a:p>
        </p:txBody>
      </p:sp>
      <p:pic>
        <p:nvPicPr>
          <p:cNvPr id="29709" name="Picture 13" descr="кожа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548680"/>
            <a:ext cx="4249737" cy="2951163"/>
          </a:xfrm>
          <a:noFill/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6548865"/>
      </p:ext>
    </p:extLst>
  </p:cSld>
  <p:clrMapOvr>
    <a:masterClrMapping/>
  </p:clrMapOvr>
  <p:transition advTm="15047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9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9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97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9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9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97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2970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reeform 37" descr="Уголки"/>
          <p:cNvSpPr>
            <a:spLocks/>
          </p:cNvSpPr>
          <p:nvPr/>
        </p:nvSpPr>
        <p:spPr bwMode="auto">
          <a:xfrm>
            <a:off x="-36513" y="4868863"/>
            <a:ext cx="9196388" cy="2287587"/>
          </a:xfrm>
          <a:custGeom>
            <a:avLst/>
            <a:gdLst>
              <a:gd name="T0" fmla="*/ 0 w 5793"/>
              <a:gd name="T1" fmla="*/ 2147483647 h 1296"/>
              <a:gd name="T2" fmla="*/ 2147483647 w 5793"/>
              <a:gd name="T3" fmla="*/ 2147483647 h 1296"/>
              <a:gd name="T4" fmla="*/ 2147483647 w 5793"/>
              <a:gd name="T5" fmla="*/ 2147483647 h 1296"/>
              <a:gd name="T6" fmla="*/ 2147483647 w 5793"/>
              <a:gd name="T7" fmla="*/ 2147483647 h 1296"/>
              <a:gd name="T8" fmla="*/ 2147483647 w 5793"/>
              <a:gd name="T9" fmla="*/ 2147483647 h 1296"/>
              <a:gd name="T10" fmla="*/ 2147483647 w 5793"/>
              <a:gd name="T11" fmla="*/ 2147483647 h 1296"/>
              <a:gd name="T12" fmla="*/ 2147483647 w 5793"/>
              <a:gd name="T13" fmla="*/ 2147483647 h 1296"/>
              <a:gd name="T14" fmla="*/ 2147483647 w 5793"/>
              <a:gd name="T15" fmla="*/ 2147483647 h 1296"/>
              <a:gd name="T16" fmla="*/ 2147483647 w 5793"/>
              <a:gd name="T17" fmla="*/ 2147483647 h 1296"/>
              <a:gd name="T18" fmla="*/ 2147483647 w 5793"/>
              <a:gd name="T19" fmla="*/ 2147483647 h 1296"/>
              <a:gd name="T20" fmla="*/ 2147483647 w 5793"/>
              <a:gd name="T21" fmla="*/ 2147483647 h 1296"/>
              <a:gd name="T22" fmla="*/ 2147483647 w 5793"/>
              <a:gd name="T23" fmla="*/ 2147483647 h 1296"/>
              <a:gd name="T24" fmla="*/ 2147483647 w 5793"/>
              <a:gd name="T25" fmla="*/ 2147483647 h 1296"/>
              <a:gd name="T26" fmla="*/ 2147483647 w 5793"/>
              <a:gd name="T27" fmla="*/ 2147483647 h 1296"/>
              <a:gd name="T28" fmla="*/ 2147483647 w 5793"/>
              <a:gd name="T29" fmla="*/ 2147483647 h 1296"/>
              <a:gd name="T30" fmla="*/ 2147483647 w 5793"/>
              <a:gd name="T31" fmla="*/ 2147483647 h 1296"/>
              <a:gd name="T32" fmla="*/ 2147483647 w 5793"/>
              <a:gd name="T33" fmla="*/ 2147483647 h 1296"/>
              <a:gd name="T34" fmla="*/ 2147483647 w 5793"/>
              <a:gd name="T35" fmla="*/ 2147483647 h 1296"/>
              <a:gd name="T36" fmla="*/ 2147483647 w 5793"/>
              <a:gd name="T37" fmla="*/ 2147483647 h 1296"/>
              <a:gd name="T38" fmla="*/ 2147483647 w 5793"/>
              <a:gd name="T39" fmla="*/ 2147483647 h 1296"/>
              <a:gd name="T40" fmla="*/ 2147483647 w 5793"/>
              <a:gd name="T41" fmla="*/ 2147483647 h 1296"/>
              <a:gd name="T42" fmla="*/ 2147483647 w 5793"/>
              <a:gd name="T43" fmla="*/ 2147483647 h 1296"/>
              <a:gd name="T44" fmla="*/ 2147483647 w 5793"/>
              <a:gd name="T45" fmla="*/ 2147483647 h 1296"/>
              <a:gd name="T46" fmla="*/ 2147483647 w 5793"/>
              <a:gd name="T47" fmla="*/ 2147483647 h 1296"/>
              <a:gd name="T48" fmla="*/ 2147483647 w 5793"/>
              <a:gd name="T49" fmla="*/ 2147483647 h 1296"/>
              <a:gd name="T50" fmla="*/ 2147483647 w 5793"/>
              <a:gd name="T51" fmla="*/ 2147483647 h 1296"/>
              <a:gd name="T52" fmla="*/ 2147483647 w 5793"/>
              <a:gd name="T53" fmla="*/ 2147483647 h 1296"/>
              <a:gd name="T54" fmla="*/ 2147483647 w 5793"/>
              <a:gd name="T55" fmla="*/ 2147483647 h 1296"/>
              <a:gd name="T56" fmla="*/ 2147483647 w 5793"/>
              <a:gd name="T57" fmla="*/ 2147483647 h 1296"/>
              <a:gd name="T58" fmla="*/ 2147483647 w 5793"/>
              <a:gd name="T59" fmla="*/ 2147483647 h 1296"/>
              <a:gd name="T60" fmla="*/ 2147483647 w 5793"/>
              <a:gd name="T61" fmla="*/ 2147483647 h 1296"/>
              <a:gd name="T62" fmla="*/ 2147483647 w 5793"/>
              <a:gd name="T63" fmla="*/ 2147483647 h 1296"/>
              <a:gd name="T64" fmla="*/ 2147483647 w 5793"/>
              <a:gd name="T65" fmla="*/ 2147483647 h 1296"/>
              <a:gd name="T66" fmla="*/ 2147483647 w 5793"/>
              <a:gd name="T67" fmla="*/ 2147483647 h 1296"/>
              <a:gd name="T68" fmla="*/ 2147483647 w 5793"/>
              <a:gd name="T69" fmla="*/ 2147483647 h 1296"/>
              <a:gd name="T70" fmla="*/ 2147483647 w 5793"/>
              <a:gd name="T71" fmla="*/ 2147483647 h 1296"/>
              <a:gd name="T72" fmla="*/ 2147483647 w 5793"/>
              <a:gd name="T73" fmla="*/ 2147483647 h 1296"/>
              <a:gd name="T74" fmla="*/ 2147483647 w 5793"/>
              <a:gd name="T75" fmla="*/ 2147483647 h 1296"/>
              <a:gd name="T76" fmla="*/ 2147483647 w 5793"/>
              <a:gd name="T77" fmla="*/ 2147483647 h 1296"/>
              <a:gd name="T78" fmla="*/ 2147483647 w 5793"/>
              <a:gd name="T79" fmla="*/ 2147483647 h 1296"/>
              <a:gd name="T80" fmla="*/ 2147483647 w 5793"/>
              <a:gd name="T81" fmla="*/ 2147483647 h 1296"/>
              <a:gd name="T82" fmla="*/ 2147483647 w 5793"/>
              <a:gd name="T83" fmla="*/ 2147483647 h 1296"/>
              <a:gd name="T84" fmla="*/ 2147483647 w 5793"/>
              <a:gd name="T85" fmla="*/ 2147483647 h 1296"/>
              <a:gd name="T86" fmla="*/ 2147483647 w 5793"/>
              <a:gd name="T87" fmla="*/ 2147483647 h 1296"/>
              <a:gd name="T88" fmla="*/ 2147483647 w 5793"/>
              <a:gd name="T89" fmla="*/ 2147483647 h 1296"/>
              <a:gd name="T90" fmla="*/ 2147483647 w 5793"/>
              <a:gd name="T91" fmla="*/ 2147483647 h 1296"/>
              <a:gd name="T92" fmla="*/ 0 w 5793"/>
              <a:gd name="T93" fmla="*/ 2147483647 h 129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w 5793"/>
              <a:gd name="T142" fmla="*/ 0 h 1296"/>
              <a:gd name="T143" fmla="*/ 5793 w 5793"/>
              <a:gd name="T144" fmla="*/ 1296 h 129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T141" t="T142" r="T143" b="T144"/>
            <a:pathLst>
              <a:path w="5793" h="1296">
                <a:moveTo>
                  <a:pt x="0" y="1144"/>
                </a:moveTo>
                <a:cubicBezTo>
                  <a:pt x="5" y="1125"/>
                  <a:pt x="14" y="1107"/>
                  <a:pt x="16" y="1088"/>
                </a:cubicBezTo>
                <a:cubicBezTo>
                  <a:pt x="28" y="991"/>
                  <a:pt x="9" y="991"/>
                  <a:pt x="64" y="936"/>
                </a:cubicBezTo>
                <a:cubicBezTo>
                  <a:pt x="79" y="891"/>
                  <a:pt x="72" y="851"/>
                  <a:pt x="112" y="824"/>
                </a:cubicBezTo>
                <a:cubicBezTo>
                  <a:pt x="129" y="774"/>
                  <a:pt x="165" y="740"/>
                  <a:pt x="208" y="712"/>
                </a:cubicBezTo>
                <a:cubicBezTo>
                  <a:pt x="247" y="654"/>
                  <a:pt x="275" y="657"/>
                  <a:pt x="328" y="624"/>
                </a:cubicBezTo>
                <a:cubicBezTo>
                  <a:pt x="398" y="580"/>
                  <a:pt x="331" y="621"/>
                  <a:pt x="376" y="576"/>
                </a:cubicBezTo>
                <a:cubicBezTo>
                  <a:pt x="390" y="562"/>
                  <a:pt x="416" y="553"/>
                  <a:pt x="432" y="544"/>
                </a:cubicBezTo>
                <a:cubicBezTo>
                  <a:pt x="475" y="518"/>
                  <a:pt x="519" y="492"/>
                  <a:pt x="560" y="464"/>
                </a:cubicBezTo>
                <a:cubicBezTo>
                  <a:pt x="585" y="447"/>
                  <a:pt x="619" y="454"/>
                  <a:pt x="648" y="448"/>
                </a:cubicBezTo>
                <a:cubicBezTo>
                  <a:pt x="675" y="430"/>
                  <a:pt x="691" y="398"/>
                  <a:pt x="720" y="384"/>
                </a:cubicBezTo>
                <a:cubicBezTo>
                  <a:pt x="774" y="357"/>
                  <a:pt x="832" y="350"/>
                  <a:pt x="888" y="328"/>
                </a:cubicBezTo>
                <a:cubicBezTo>
                  <a:pt x="978" y="194"/>
                  <a:pt x="1157" y="184"/>
                  <a:pt x="1304" y="176"/>
                </a:cubicBezTo>
                <a:cubicBezTo>
                  <a:pt x="1336" y="165"/>
                  <a:pt x="1367" y="159"/>
                  <a:pt x="1400" y="152"/>
                </a:cubicBezTo>
                <a:cubicBezTo>
                  <a:pt x="1525" y="89"/>
                  <a:pt x="1608" y="81"/>
                  <a:pt x="1752" y="64"/>
                </a:cubicBezTo>
                <a:cubicBezTo>
                  <a:pt x="1795" y="59"/>
                  <a:pt x="1837" y="46"/>
                  <a:pt x="1880" y="40"/>
                </a:cubicBezTo>
                <a:cubicBezTo>
                  <a:pt x="2001" y="0"/>
                  <a:pt x="2207" y="41"/>
                  <a:pt x="2344" y="48"/>
                </a:cubicBezTo>
                <a:cubicBezTo>
                  <a:pt x="2373" y="58"/>
                  <a:pt x="2432" y="72"/>
                  <a:pt x="2432" y="72"/>
                </a:cubicBezTo>
                <a:cubicBezTo>
                  <a:pt x="2632" y="68"/>
                  <a:pt x="2807" y="61"/>
                  <a:pt x="3000" y="48"/>
                </a:cubicBezTo>
                <a:cubicBezTo>
                  <a:pt x="3073" y="24"/>
                  <a:pt x="3158" y="28"/>
                  <a:pt x="3232" y="24"/>
                </a:cubicBezTo>
                <a:cubicBezTo>
                  <a:pt x="3269" y="27"/>
                  <a:pt x="3308" y="23"/>
                  <a:pt x="3344" y="32"/>
                </a:cubicBezTo>
                <a:cubicBezTo>
                  <a:pt x="3355" y="35"/>
                  <a:pt x="3359" y="50"/>
                  <a:pt x="3368" y="56"/>
                </a:cubicBezTo>
                <a:cubicBezTo>
                  <a:pt x="3395" y="74"/>
                  <a:pt x="3456" y="101"/>
                  <a:pt x="3488" y="104"/>
                </a:cubicBezTo>
                <a:cubicBezTo>
                  <a:pt x="3568" y="111"/>
                  <a:pt x="3648" y="109"/>
                  <a:pt x="3728" y="112"/>
                </a:cubicBezTo>
                <a:cubicBezTo>
                  <a:pt x="3894" y="153"/>
                  <a:pt x="3907" y="146"/>
                  <a:pt x="4144" y="152"/>
                </a:cubicBezTo>
                <a:cubicBezTo>
                  <a:pt x="4197" y="178"/>
                  <a:pt x="4246" y="190"/>
                  <a:pt x="4304" y="200"/>
                </a:cubicBezTo>
                <a:cubicBezTo>
                  <a:pt x="4394" y="185"/>
                  <a:pt x="4380" y="184"/>
                  <a:pt x="4520" y="200"/>
                </a:cubicBezTo>
                <a:cubicBezTo>
                  <a:pt x="4534" y="202"/>
                  <a:pt x="4547" y="211"/>
                  <a:pt x="4560" y="216"/>
                </a:cubicBezTo>
                <a:cubicBezTo>
                  <a:pt x="4623" y="239"/>
                  <a:pt x="4686" y="259"/>
                  <a:pt x="4752" y="272"/>
                </a:cubicBezTo>
                <a:cubicBezTo>
                  <a:pt x="4804" y="324"/>
                  <a:pt x="4873" y="329"/>
                  <a:pt x="4944" y="336"/>
                </a:cubicBezTo>
                <a:cubicBezTo>
                  <a:pt x="4994" y="353"/>
                  <a:pt x="4943" y="329"/>
                  <a:pt x="4984" y="376"/>
                </a:cubicBezTo>
                <a:cubicBezTo>
                  <a:pt x="4995" y="389"/>
                  <a:pt x="5012" y="396"/>
                  <a:pt x="5024" y="408"/>
                </a:cubicBezTo>
                <a:cubicBezTo>
                  <a:pt x="5050" y="434"/>
                  <a:pt x="5069" y="469"/>
                  <a:pt x="5096" y="496"/>
                </a:cubicBezTo>
                <a:cubicBezTo>
                  <a:pt x="5107" y="528"/>
                  <a:pt x="5161" y="611"/>
                  <a:pt x="5192" y="632"/>
                </a:cubicBezTo>
                <a:cubicBezTo>
                  <a:pt x="5209" y="643"/>
                  <a:pt x="5230" y="646"/>
                  <a:pt x="5248" y="656"/>
                </a:cubicBezTo>
                <a:cubicBezTo>
                  <a:pt x="5267" y="667"/>
                  <a:pt x="5286" y="677"/>
                  <a:pt x="5304" y="688"/>
                </a:cubicBezTo>
                <a:cubicBezTo>
                  <a:pt x="5320" y="698"/>
                  <a:pt x="5352" y="720"/>
                  <a:pt x="5352" y="720"/>
                </a:cubicBezTo>
                <a:cubicBezTo>
                  <a:pt x="5398" y="790"/>
                  <a:pt x="5431" y="774"/>
                  <a:pt x="5504" y="792"/>
                </a:cubicBezTo>
                <a:cubicBezTo>
                  <a:pt x="5520" y="803"/>
                  <a:pt x="5536" y="813"/>
                  <a:pt x="5552" y="824"/>
                </a:cubicBezTo>
                <a:cubicBezTo>
                  <a:pt x="5660" y="896"/>
                  <a:pt x="5558" y="858"/>
                  <a:pt x="5624" y="880"/>
                </a:cubicBezTo>
                <a:cubicBezTo>
                  <a:pt x="5641" y="930"/>
                  <a:pt x="5659" y="986"/>
                  <a:pt x="5704" y="1016"/>
                </a:cubicBezTo>
                <a:cubicBezTo>
                  <a:pt x="5731" y="1098"/>
                  <a:pt x="5684" y="1083"/>
                  <a:pt x="5784" y="1096"/>
                </a:cubicBezTo>
                <a:cubicBezTo>
                  <a:pt x="5755" y="1296"/>
                  <a:pt x="5793" y="1164"/>
                  <a:pt x="5336" y="1168"/>
                </a:cubicBezTo>
                <a:cubicBezTo>
                  <a:pt x="4920" y="1172"/>
                  <a:pt x="4504" y="1156"/>
                  <a:pt x="4088" y="1152"/>
                </a:cubicBezTo>
                <a:cubicBezTo>
                  <a:pt x="3663" y="1119"/>
                  <a:pt x="3265" y="1140"/>
                  <a:pt x="2824" y="1144"/>
                </a:cubicBezTo>
                <a:cubicBezTo>
                  <a:pt x="1971" y="1141"/>
                  <a:pt x="1117" y="1141"/>
                  <a:pt x="264" y="1136"/>
                </a:cubicBezTo>
                <a:cubicBezTo>
                  <a:pt x="201" y="1136"/>
                  <a:pt x="0" y="1109"/>
                  <a:pt x="0" y="1096"/>
                </a:cubicBezTo>
              </a:path>
            </a:pathLst>
          </a:custGeom>
          <a:pattFill prst="divot">
            <a:fgClr>
              <a:srgbClr val="00FF00"/>
            </a:fgClr>
            <a:bgClr>
              <a:srgbClr val="BFEFBF"/>
            </a:bgClr>
          </a:patt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4098" name="Picture 2" descr="ddd0fc32575c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0" y="1916113"/>
            <a:ext cx="3217863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AutoShape 4"/>
          <p:cNvSpPr>
            <a:spLocks noChangeArrowheads="1"/>
          </p:cNvSpPr>
          <p:nvPr/>
        </p:nvSpPr>
        <p:spPr bwMode="auto">
          <a:xfrm rot="-4715050">
            <a:off x="172244" y="50919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00003B"/>
              </a:gs>
              <a:gs pos="100000">
                <a:srgbClr val="00008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4101" name="Oval 5"/>
          <p:cNvSpPr>
            <a:spLocks noChangeArrowheads="1"/>
          </p:cNvSpPr>
          <p:nvPr/>
        </p:nvSpPr>
        <p:spPr bwMode="auto">
          <a:xfrm>
            <a:off x="7235825" y="188913"/>
            <a:ext cx="1511300" cy="15113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 rot="-4715050">
            <a:off x="172244" y="300434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181847"/>
              </a:gs>
              <a:gs pos="100000">
                <a:srgbClr val="333399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4103" name="AutoShape 7"/>
          <p:cNvSpPr>
            <a:spLocks noChangeArrowheads="1"/>
          </p:cNvSpPr>
          <p:nvPr/>
        </p:nvSpPr>
        <p:spPr bwMode="auto">
          <a:xfrm rot="-4715050">
            <a:off x="172244" y="699294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618F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4104" name="AutoShape 8"/>
          <p:cNvSpPr>
            <a:spLocks noChangeArrowheads="1"/>
          </p:cNvSpPr>
          <p:nvPr/>
        </p:nvSpPr>
        <p:spPr bwMode="auto">
          <a:xfrm rot="551848">
            <a:off x="176371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accent2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5" name="AutoShape 9"/>
          <p:cNvSpPr>
            <a:spLocks noChangeArrowheads="1"/>
          </p:cNvSpPr>
          <p:nvPr/>
        </p:nvSpPr>
        <p:spPr bwMode="auto">
          <a:xfrm rot="551848">
            <a:off x="3995738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rgbClr val="4EE8F8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6" name="AutoShape 10"/>
          <p:cNvSpPr>
            <a:spLocks noChangeArrowheads="1"/>
          </p:cNvSpPr>
          <p:nvPr/>
        </p:nvSpPr>
        <p:spPr bwMode="auto">
          <a:xfrm rot="551848">
            <a:off x="6227763" y="260350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6E74EE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07" name="AutoShape 11"/>
          <p:cNvSpPr>
            <a:spLocks noChangeArrowheads="1"/>
          </p:cNvSpPr>
          <p:nvPr/>
        </p:nvSpPr>
        <p:spPr bwMode="auto">
          <a:xfrm rot="6170213">
            <a:off x="7733506" y="772319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rgbClr val="3366FF"/>
              </a:gs>
              <a:gs pos="50000">
                <a:schemeClr val="accent1"/>
              </a:gs>
              <a:gs pos="100000">
                <a:srgbClr val="3366FF"/>
              </a:gs>
            </a:gsLst>
            <a:lin ang="5400000" scaled="1"/>
          </a:gra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rot="10800000" vert="eaVert"/>
          <a:lstStyle/>
          <a:p>
            <a:pPr>
              <a:defRPr/>
            </a:pPr>
            <a:endParaRPr lang="ru-RU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 rot="6170213">
            <a:off x="7733506" y="3075782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4618F0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endParaRPr lang="ru-RU"/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 rot="6170213">
            <a:off x="7733506" y="5307807"/>
            <a:ext cx="1347787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27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 vert="eaVert"/>
          <a:lstStyle/>
          <a:p>
            <a:endParaRPr lang="ru-RU"/>
          </a:p>
        </p:txBody>
      </p:sp>
      <p:sp>
        <p:nvSpPr>
          <p:cNvPr id="4110" name="AutoShape 14"/>
          <p:cNvSpPr>
            <a:spLocks noChangeArrowheads="1"/>
          </p:cNvSpPr>
          <p:nvPr/>
        </p:nvSpPr>
        <p:spPr bwMode="auto">
          <a:xfrm rot="-10406119">
            <a:off x="615632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66FF"/>
              </a:gs>
            </a:gsLst>
            <a:lin ang="18900000" scaled="1"/>
          </a:gradFill>
          <a:ln w="9525">
            <a:solidFill>
              <a:schemeClr val="accent2"/>
            </a:solidFill>
            <a:round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sp>
        <p:nvSpPr>
          <p:cNvPr id="4111" name="AutoShape 15"/>
          <p:cNvSpPr>
            <a:spLocks noChangeArrowheads="1"/>
          </p:cNvSpPr>
          <p:nvPr/>
        </p:nvSpPr>
        <p:spPr bwMode="auto">
          <a:xfrm rot="-10406119">
            <a:off x="40671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189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pic>
        <p:nvPicPr>
          <p:cNvPr id="4112" name="Picture 16" descr="arg-blue-left-t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341438"/>
            <a:ext cx="1190625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7" descr="ani-bird_r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08275"/>
            <a:ext cx="1439862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9" descr="b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5013325"/>
            <a:ext cx="1154113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23" descr="b1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5516563"/>
            <a:ext cx="102076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24" name="AutoShape 28"/>
          <p:cNvSpPr>
            <a:spLocks noChangeArrowheads="1"/>
          </p:cNvSpPr>
          <p:nvPr/>
        </p:nvSpPr>
        <p:spPr bwMode="auto">
          <a:xfrm>
            <a:off x="5435600" y="2636838"/>
            <a:ext cx="3384550" cy="1223962"/>
          </a:xfrm>
          <a:prstGeom prst="wedgeRoundRectCallout">
            <a:avLst>
              <a:gd name="adj1" fmla="val -72329"/>
              <a:gd name="adj2" fmla="val -10958"/>
              <a:gd name="adj3" fmla="val 16667"/>
            </a:avLst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25" name="Text Box 29"/>
          <p:cNvSpPr txBox="1">
            <a:spLocks noChangeArrowheads="1"/>
          </p:cNvSpPr>
          <p:nvPr/>
        </p:nvSpPr>
        <p:spPr bwMode="auto">
          <a:xfrm>
            <a:off x="5508625" y="2781300"/>
            <a:ext cx="324008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gency FB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gency FB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gency FB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gency FB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gency FB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gency FB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3200" b="1">
                <a:solidFill>
                  <a:srgbClr val="008000"/>
                </a:solidFill>
                <a:latin typeface="Times New Roman" pitchFamily="18" charset="0"/>
              </a:rPr>
              <a:t>Ребята, берегите зрение!</a:t>
            </a:r>
          </a:p>
        </p:txBody>
      </p:sp>
      <p:pic>
        <p:nvPicPr>
          <p:cNvPr id="4128" name="Picture 32" descr="B_Fly3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28801">
            <a:off x="1287463" y="2536825"/>
            <a:ext cx="114300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9" name="Picture 33" descr="B_Fly21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959049">
            <a:off x="7138194" y="3599656"/>
            <a:ext cx="1368425" cy="102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0" name="Picture 34" descr="B_Fly1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2565400"/>
            <a:ext cx="14414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1" name="Picture 35" descr="b1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516563"/>
            <a:ext cx="9953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32" name="Picture 36" descr="b11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5157788"/>
            <a:ext cx="995363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4" name="AutoShape 38"/>
          <p:cNvSpPr>
            <a:spLocks noChangeArrowheads="1"/>
          </p:cNvSpPr>
          <p:nvPr/>
        </p:nvSpPr>
        <p:spPr bwMode="auto">
          <a:xfrm rot="-10406119">
            <a:off x="1692275" y="5876925"/>
            <a:ext cx="1347788" cy="901700"/>
          </a:xfrm>
          <a:prstGeom prst="cloudCallout">
            <a:avLst>
              <a:gd name="adj1" fmla="val -34227"/>
              <a:gd name="adj2" fmla="val 14093"/>
            </a:avLst>
          </a:prstGeom>
          <a:gradFill rotWithShape="1">
            <a:gsLst>
              <a:gs pos="0">
                <a:schemeClr val="bg1"/>
              </a:gs>
              <a:gs pos="100000">
                <a:srgbClr val="33E6F9"/>
              </a:gs>
            </a:gsLst>
            <a:lin ang="5400000" scaled="1"/>
          </a:gradFill>
          <a:ln w="9525">
            <a:solidFill>
              <a:srgbClr val="000080"/>
            </a:solidFill>
            <a:round/>
            <a:headEnd/>
            <a:tailEnd/>
          </a:ln>
        </p:spPr>
        <p:txBody>
          <a:bodyPr rot="10800000"/>
          <a:lstStyle/>
          <a:p>
            <a:endParaRPr lang="ru-RU"/>
          </a:p>
        </p:txBody>
      </p:sp>
      <p:pic>
        <p:nvPicPr>
          <p:cNvPr id="4136" name="1231780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123.wav"/>
          </p:nvPr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37" name="AutoShape 4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8243888" y="6308725"/>
            <a:ext cx="647700" cy="360363"/>
          </a:xfrm>
          <a:prstGeom prst="leftArrow">
            <a:avLst>
              <a:gd name="adj1" fmla="val 50000"/>
              <a:gd name="adj2" fmla="val 44934"/>
            </a:avLst>
          </a:prstGeom>
          <a:solidFill>
            <a:srgbClr val="8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9616420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1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7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8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92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99" presetID="37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0.06806 L -0.18107 0.21528 C -0.21649 0.24861 -0.26927 0.26759 -0.32447 0.26759 C -0.38767 0.26759 -0.43784 0.24861 -0.47326 0.21528 L -0.64184 0.06806 " pathEditMode="relative" rAng="0" ptsTypes="FffFF">
                                      <p:cBhvr>
                                        <p:cTn id="10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10" y="99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102" presetID="4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5747 0.06806 L -0.48473 0.00533 C -0.44827 -0.00856 -0.3941 -0.01597 -0.3375 -0.01597 C -0.27292 -0.01597 -0.22153 -0.00856 -0.18507 0.00533 L -0.01181 0.06806 " pathEditMode="relative" rAng="0" ptsTypes="FffFF">
                                      <p:cBhvr>
                                        <p:cTn id="103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274" y="-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3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10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1000"/>
                            </p:stCondLst>
                            <p:childTnLst>
                              <p:par>
                                <p:cTn id="11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3000"/>
                            </p:stCondLst>
                            <p:childTnLst>
                              <p:par>
                                <p:cTn id="12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35000"/>
                            </p:stCondLst>
                            <p:childTnLst>
                              <p:par>
                                <p:cTn id="129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0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2000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370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4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38000"/>
                            </p:stCondLst>
                            <p:childTnLst>
                              <p:par>
                                <p:cTn id="1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 nodeType="afterGroup">
                            <p:stCondLst>
                              <p:cond delay="39000"/>
                            </p:stCondLst>
                            <p:childTnLst>
                              <p:par>
                                <p:cTn id="1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4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40000"/>
                            </p:stCondLst>
                            <p:childTnLst>
                              <p:par>
                                <p:cTn id="1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410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44000"/>
                            </p:stCondLst>
                            <p:childTnLst>
                              <p:par>
                                <p:cTn id="15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1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45000"/>
                            </p:stCondLst>
                            <p:childTnLst>
                              <p:par>
                                <p:cTn id="164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 nodeType="afterGroup">
                            <p:stCondLst>
                              <p:cond delay="47000"/>
                            </p:stCondLst>
                            <p:childTnLst>
                              <p:par>
                                <p:cTn id="169" presetID="1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11 -0.11458 C 0.05781 -0.10833 0.10955 -0.02917 0.10504 0.06273 C 0.10052 0.15463 0.04097 0.22361 -0.02795 0.21759 C -0.09705 0.21157 -0.14861 0.13171 -0.1441 0.04028 C -0.13941 -0.05185 -0.07986 -0.12083 -0.01111 -0.11458 Z " pathEditMode="relative" rAng="234174" ptsTypes="fffff">
                                      <p:cBhvr>
                                        <p:cTn id="170" dur="20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16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1000"/>
                            </p:stCondLst>
                            <p:childTnLst>
                              <p:par>
                                <p:cTn id="172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3000"/>
                            </p:stCondLst>
                            <p:childTnLst>
                              <p:par>
                                <p:cTn id="177" presetID="7" presetClass="path" presetSubtype="0" repeatCount="2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 0.05741 L 0.0382 -0.2581 L -0.18715 -0.2581 L -0.18715 0.05741 L 0.0382 0.05741 Z " pathEditMode="relative" rAng="16200000" ptsTypes="FFFFF">
                                      <p:cBhvr>
                                        <p:cTn id="178" dur="2000" fill="hold"/>
                                        <p:tgtEl>
                                          <p:spTgt spid="4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7" y="-15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70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8000"/>
                            </p:stCondLst>
                            <p:childTnLst>
                              <p:par>
                                <p:cTn id="1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4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18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6"/>
                </p:tgtEl>
              </p:cMediaNode>
            </p:audio>
          </p:childTnLst>
        </p:cTn>
      </p:par>
    </p:tnLst>
    <p:bldLst>
      <p:bldP spid="4100" grpId="0" animBg="1"/>
      <p:bldP spid="4100" grpId="1" animBg="1"/>
      <p:bldP spid="4101" grpId="0" animBg="1"/>
      <p:bldP spid="4101" grpId="1" animBg="1"/>
      <p:bldP spid="4101" grpId="2" animBg="1"/>
      <p:bldP spid="4102" grpId="0" animBg="1"/>
      <p:bldP spid="4102" grpId="1" animBg="1"/>
      <p:bldP spid="4103" grpId="0" animBg="1"/>
      <p:bldP spid="4103" grpId="1" animBg="1"/>
      <p:bldP spid="4104" grpId="0" animBg="1"/>
      <p:bldP spid="4104" grpId="1" animBg="1"/>
      <p:bldP spid="4105" grpId="0" animBg="1"/>
      <p:bldP spid="4105" grpId="1" animBg="1"/>
      <p:bldP spid="4106" grpId="0" animBg="1"/>
      <p:bldP spid="4106" grpId="1" animBg="1"/>
      <p:bldP spid="4107" grpId="0" animBg="1"/>
      <p:bldP spid="4107" grpId="1" animBg="1"/>
      <p:bldP spid="4108" grpId="0" animBg="1"/>
      <p:bldP spid="4108" grpId="1" animBg="1"/>
      <p:bldP spid="4109" grpId="0" animBg="1"/>
      <p:bldP spid="4109" grpId="1" animBg="1"/>
      <p:bldP spid="4110" grpId="0" animBg="1"/>
      <p:bldP spid="4110" grpId="1" animBg="1"/>
      <p:bldP spid="4111" grpId="0" animBg="1"/>
      <p:bldP spid="4111" grpId="1" animBg="1"/>
      <p:bldP spid="4124" grpId="0" animBg="1"/>
      <p:bldP spid="4124" grpId="1" animBg="1"/>
      <p:bldP spid="4125" grpId="0"/>
      <p:bldP spid="4125" grpId="1"/>
      <p:bldP spid="4134" grpId="0" animBg="1"/>
      <p:bldP spid="4134" grpId="1" animBg="1"/>
      <p:bldP spid="413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Работа с текстом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Прочитайте текст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Выделите главное, интересное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5209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Советы доктора Айболита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- мыть руки с мылом</a:t>
            </a:r>
          </a:p>
          <a:p>
            <a:r>
              <a:rPr lang="ru-RU" sz="4000" dirty="0" smtClean="0"/>
              <a:t>- беречь кожу от солнца</a:t>
            </a:r>
          </a:p>
          <a:p>
            <a:r>
              <a:rPr lang="ru-RU" sz="4000" dirty="0" smtClean="0"/>
              <a:t>- беречь кожу от мороза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0516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457200" y="274638"/>
            <a:ext cx="8291513" cy="1066800"/>
          </a:xfrm>
        </p:spPr>
        <p:txBody>
          <a:bodyPr/>
          <a:lstStyle/>
          <a:p>
            <a:pPr eaLnBrk="1" hangingPunct="1"/>
            <a:r>
              <a:rPr lang="ru-RU" sz="4000" b="1" dirty="0" smtClean="0">
                <a:solidFill>
                  <a:srgbClr val="FF0000"/>
                </a:solidFill>
              </a:rPr>
              <a:t>Человек познаёт окружающий мир</a:t>
            </a:r>
          </a:p>
        </p:txBody>
      </p:sp>
      <p:pic>
        <p:nvPicPr>
          <p:cNvPr id="2057" name="Picture 9" descr="feeli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92500" y="1341438"/>
            <a:ext cx="2836863" cy="2265362"/>
          </a:xfrm>
          <a:noFill/>
        </p:spPr>
      </p:pic>
      <p:pic>
        <p:nvPicPr>
          <p:cNvPr id="2060" name="Picture 12" descr="ест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3284538"/>
            <a:ext cx="1749425" cy="2447925"/>
          </a:xfrm>
          <a:noFill/>
        </p:spPr>
      </p:pic>
      <p:pic>
        <p:nvPicPr>
          <p:cNvPr id="2062" name="Picture 14" descr="муз1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238" y="4076700"/>
            <a:ext cx="2447925" cy="1944688"/>
          </a:xfrm>
          <a:noFill/>
        </p:spPr>
      </p:pic>
      <p:pic>
        <p:nvPicPr>
          <p:cNvPr id="2064" name="Picture 16" descr="рад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472" y="1214422"/>
            <a:ext cx="2663825" cy="1998662"/>
          </a:xfrm>
          <a:noFill/>
        </p:spPr>
      </p:pic>
      <p:pic>
        <p:nvPicPr>
          <p:cNvPr id="2065" name="Picture 17" descr="нюх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85954"/>
            <a:ext cx="1728565" cy="2271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6" name="Picture 18" descr="лотос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860800"/>
            <a:ext cx="2952750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="" xmlns:p14="http://schemas.microsoft.com/office/powerpoint/2010/main" val="488292732"/>
      </p:ext>
    </p:extLst>
  </p:cSld>
  <p:clrMapOvr>
    <a:masterClrMapping/>
  </p:clrMapOvr>
  <p:transition advTm="17531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0D025E"/>
                </a:solidFill>
                <a:latin typeface="Monotype Corsiva" pitchFamily="66" charset="0"/>
              </a:rPr>
              <a:t>Домашнее задание:</a:t>
            </a:r>
            <a:endParaRPr lang="ru-RU" sz="6600" b="1" dirty="0">
              <a:solidFill>
                <a:srgbClr val="0D025E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5720" y="1142984"/>
            <a:ext cx="8229600" cy="542928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1-й уровень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Прочитать учебник с.6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(знать названия органов чувств)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2-й уровень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Работа в тетради с.7 у.14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(записать какую информацию передают разные органы чувств)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Творческо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 задание:</a:t>
            </a:r>
          </a:p>
          <a:p>
            <a:pPr algn="ctr">
              <a:buFont typeface="Wingdings" pitchFamily="2" charset="2"/>
              <a:buChar char="v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С.31 составить памятку для своих близких «Как сохранить здоровыми органы чувств»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851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857232"/>
            <a:ext cx="821537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Предметные: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Знать название органа осязания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Уметь сопоставлять признаки предметов и органов чувств, с помощью которых они узнаются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Личностные: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чувства ответственности и заботы о собственном здоровье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Метапредметные: 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умение вступать в учебное сотрудничество с одноклассниками, участвовать в совместной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деятельности, оказывать взаимопомощь,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" algn="l"/>
              </a:tabLst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осуществлять взаимоконтроль, проявлять доброжелательное отношение к партнёрам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0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D025E"/>
                </a:solidFill>
                <a:latin typeface="Monotype Corsiva" pitchFamily="66" charset="0"/>
              </a:rPr>
              <a:t>Планируемые результаты:</a:t>
            </a:r>
            <a:endParaRPr lang="ru-RU" dirty="0"/>
          </a:p>
        </p:txBody>
      </p:sp>
      <p:pic>
        <p:nvPicPr>
          <p:cNvPr id="6" name="Рисунок 5" descr="органы чувств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388" y="4337225"/>
            <a:ext cx="2714612" cy="2325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83188"/>
          </a:xfrm>
        </p:spPr>
        <p:txBody>
          <a:bodyPr>
            <a:normAutofit/>
          </a:bodyPr>
          <a:lstStyle/>
          <a:p>
            <a:r>
              <a:rPr lang="ru-RU" dirty="0" smtClean="0"/>
              <a:t>Закончи предложение: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5046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824389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30" y="435916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45" y="385510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80414" y="488932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30388" y="488932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67330" y="3341143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92367" y="384785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30388" y="384157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30388" y="333123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92367" y="3341143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54498" y="4365445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20753" y="282717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333123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2294916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91957" y="592832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930388" y="4365445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273631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4" y="67615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14" y="333123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70" y="334114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69" y="126626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54" y="1790138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54" y="230051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82" y="539337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72" y="486949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82" y="434562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6" y="221243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5" y="168856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14" y="383529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3215331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116468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3" y="3739206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83" y="333123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15256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30450" y="3279914"/>
            <a:ext cx="409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srgbClr val="FFFF00"/>
                </a:solidFill>
              </a:rPr>
              <a:t>Е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00108" y="476672"/>
            <a:ext cx="3292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Разгадай!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3397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824389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Х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30" y="435916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45" y="385510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80414" y="488932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930388" y="488932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67330" y="3341143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92367" y="384785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30388" y="384157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30388" y="333123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92367" y="3341143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54498" y="4365445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33839" y="282717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333123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О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2294916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У</a:t>
            </a:r>
            <a:endParaRPr lang="ru-RU" sz="3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91957" y="592832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930388" y="4365445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273631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4" y="67615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14" y="333123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70" y="334114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69" y="126626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54" y="1790138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54" y="230051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82" y="539337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72" y="486949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82" y="434562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6" y="221243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5" y="168856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14" y="383529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3215331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116468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3" y="3739206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83" y="333123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15256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30450" y="3279914"/>
            <a:ext cx="409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srgbClr val="FFFF00"/>
                </a:solidFill>
              </a:rPr>
              <a:t>Е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334993" y="676437"/>
            <a:ext cx="3557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 зверушки - на макушке,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 у нас ниже глаз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9091" t="29799" r="54382" b="29934"/>
          <a:stretch/>
        </p:blipFill>
        <p:spPr bwMode="auto">
          <a:xfrm>
            <a:off x="5709168" y="2474372"/>
            <a:ext cx="2809136" cy="232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4750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824389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Х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30" y="435916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45" y="385510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80414" y="488932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Х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30388" y="488932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67330" y="3341143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С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92367" y="384785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30388" y="384157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930388" y="333123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92367" y="3341143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54498" y="4365445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33839" y="282717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333123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О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2294916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У</a:t>
            </a:r>
            <a:endParaRPr lang="ru-RU" sz="3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91957" y="592832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930388" y="4365445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273631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4" y="67615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14" y="333123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70" y="334114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69" y="126626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54" y="1790138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54" y="230051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82" y="539337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72" y="486949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82" y="434562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6" y="221243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5" y="168856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14" y="383529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3215331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116468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3" y="3739206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83" y="333123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15256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30450" y="3279914"/>
            <a:ext cx="409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srgbClr val="FFFF00"/>
                </a:solidFill>
              </a:rPr>
              <a:t>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81953" y="3809998"/>
            <a:ext cx="474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Л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0388" y="4297936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prstClr val="white"/>
                </a:solidFill>
              </a:rPr>
              <a:t>У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31502"/>
            <a:ext cx="1376495" cy="1718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229491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Ухо – орган …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2049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824389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Х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30" y="435916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45" y="385510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80414" y="488932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Х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30388" y="488932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К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7330" y="3260185"/>
            <a:ext cx="504056" cy="5850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С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92367" y="384785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930388" y="384157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З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30388" y="333123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Я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92367" y="3341143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854498" y="4365445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33839" y="282717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333123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О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2294916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У</a:t>
            </a:r>
            <a:endParaRPr lang="ru-RU" sz="3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91957" y="592832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930388" y="4365445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Ы</a:t>
            </a:r>
            <a:endParaRPr lang="ru-RU" sz="3600" b="1" dirty="0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273631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4" y="67615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14" y="333123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70" y="334114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69" y="126626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54" y="1790138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54" y="230051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82" y="539337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72" y="486949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82" y="434562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6" y="221243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5" y="168856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14" y="383529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3215331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116468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3" y="3739206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83" y="333123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15256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30450" y="3279914"/>
            <a:ext cx="409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srgbClr val="FFFF00"/>
                </a:solidFill>
              </a:rPr>
              <a:t>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81953" y="3809998"/>
            <a:ext cx="474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Л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0388" y="4297936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prstClr val="white"/>
                </a:solidFill>
              </a:rPr>
              <a:t>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00108" y="676150"/>
            <a:ext cx="3292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Всегда во рту,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 не проглотить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" name="Объект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4557" t="6029" r="7265" b="16053"/>
          <a:stretch/>
        </p:blipFill>
        <p:spPr>
          <a:xfrm>
            <a:off x="5776687" y="1937588"/>
            <a:ext cx="2939213" cy="36032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5240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824389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Х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30" y="435916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45" y="385510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80414" y="488932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Х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30388" y="488932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К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7330" y="3341143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С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92367" y="384785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Р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30388" y="384157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З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30388" y="333123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Я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92367" y="3341143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FFFF00"/>
                </a:solidFill>
              </a:rPr>
              <a:t>З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54498" y="4365445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33839" y="282717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333123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О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2294916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У</a:t>
            </a:r>
            <a:endParaRPr lang="ru-RU" sz="3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91957" y="592832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Е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30388" y="4365445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Ы</a:t>
            </a:r>
            <a:endParaRPr lang="ru-RU" sz="3600" b="1" dirty="0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273631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4" y="67615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14" y="333123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70" y="334114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69" y="126626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54" y="1790138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54" y="230051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82" y="539337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72" y="486949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82" y="434562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6" y="221243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5" y="168856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14" y="383529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3215331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116468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3" y="3739206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83" y="333123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15256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30450" y="3279914"/>
            <a:ext cx="409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srgbClr val="FFFF00"/>
                </a:solidFill>
              </a:rPr>
              <a:t>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81953" y="3809998"/>
            <a:ext cx="474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Л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0388" y="4297936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prstClr val="white"/>
                </a:solidFill>
              </a:rPr>
              <a:t>У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40242" y="4284396"/>
            <a:ext cx="407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Е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05778" y="4808270"/>
            <a:ext cx="476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Н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00969" y="5332145"/>
            <a:ext cx="486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И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130450" y="315682"/>
            <a:ext cx="390604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/>
              </a:rPr>
              <a:t>Способность </a:t>
            </a:r>
            <a:r>
              <a:rPr lang="ru-RU" sz="2800" b="1" dirty="0">
                <a:latin typeface="Arial"/>
              </a:rPr>
              <a:t>воспринимать величину,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>
                <a:latin typeface="Arial"/>
              </a:rPr>
              <a:t>форму, </a:t>
            </a:r>
            <a:endParaRPr lang="ru-RU" sz="2800" b="1" dirty="0" smtClean="0">
              <a:latin typeface="Arial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/>
              </a:rPr>
              <a:t>цвет </a:t>
            </a:r>
            <a:r>
              <a:rPr lang="ru-RU" sz="2800" b="1" dirty="0">
                <a:latin typeface="Arial"/>
              </a:rPr>
              <a:t>предметов </a:t>
            </a:r>
            <a:endParaRPr lang="ru-RU" sz="2800" b="1" dirty="0" smtClean="0">
              <a:latin typeface="Arial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/>
              </a:rPr>
              <a:t>и </a:t>
            </a:r>
            <a:r>
              <a:rPr lang="ru-RU" sz="2800" b="1" dirty="0">
                <a:latin typeface="Arial"/>
              </a:rPr>
              <a:t>их расположение</a:t>
            </a:r>
          </a:p>
        </p:txBody>
      </p:sp>
    </p:spTree>
    <p:extLst>
      <p:ext uri="{BB962C8B-B14F-4D97-AF65-F5344CB8AC3E}">
        <p14:creationId xmlns="" xmlns:p14="http://schemas.microsoft.com/office/powerpoint/2010/main" val="1843496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824389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Х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30" y="435916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45" y="385510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80414" y="488932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Х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30388" y="488932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К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7330" y="3341143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С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92367" y="384785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Р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30388" y="384157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З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30388" y="333123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Я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92367" y="3341143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FFFF00"/>
                </a:solidFill>
              </a:rPr>
              <a:t>З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54498" y="4365445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33839" y="282717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333123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О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2294916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У</a:t>
            </a:r>
            <a:endParaRPr lang="ru-RU" sz="3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91957" y="592832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Е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30388" y="4365445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Ы</a:t>
            </a:r>
            <a:endParaRPr lang="ru-RU" sz="3600" b="1" dirty="0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273631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4" y="67615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14" y="333123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70" y="334114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69" y="126626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54" y="1790138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54" y="230051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82" y="539337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72" y="486949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82" y="434562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6" y="221243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5" y="168856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14" y="383529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3215331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116468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3" y="3739206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83" y="333123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15256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30450" y="3279914"/>
            <a:ext cx="409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srgbClr val="FFFF00"/>
                </a:solidFill>
              </a:rPr>
              <a:t>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81953" y="3809998"/>
            <a:ext cx="474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Л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0388" y="4297936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prstClr val="white"/>
                </a:solidFill>
              </a:rPr>
              <a:t>У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40242" y="4284396"/>
            <a:ext cx="407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Е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05778" y="4808270"/>
            <a:ext cx="476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Н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00969" y="5332145"/>
            <a:ext cx="486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И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40186" y="3260096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А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35377" y="1728909"/>
            <a:ext cx="474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Л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40186" y="2239285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А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69039" y="2753251"/>
            <a:ext cx="407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З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81062" y="1205034"/>
            <a:ext cx="383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Г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334995" y="938087"/>
            <a:ext cx="34854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Орган зрения - …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" name="Объект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0328" y="1903941"/>
            <a:ext cx="3020144" cy="20024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77026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2824389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Х</a:t>
            </a:r>
            <a:endParaRPr lang="ru-RU" sz="3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330" y="435916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245" y="385510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280414" y="488932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Х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30388" y="488932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К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67330" y="3341143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С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92367" y="384785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Р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930388" y="3841570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З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30388" y="333123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Я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592367" y="3341143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FFFF00"/>
                </a:solidFill>
              </a:rPr>
              <a:t>З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854498" y="4365445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С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33839" y="282717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11560" y="3331234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О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560" y="2294916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У</a:t>
            </a:r>
            <a:endParaRPr lang="ru-RU" sz="36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91957" y="5928328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Е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930388" y="4365445"/>
            <a:ext cx="50405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Ы</a:t>
            </a:r>
            <a:endParaRPr lang="ru-RU" sz="3600" b="1" dirty="0">
              <a:solidFill>
                <a:prstClr val="white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273631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4" y="67615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14" y="333123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70" y="334114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669" y="126626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54" y="1790138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754" y="230051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82" y="539337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872" y="4869499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282" y="434562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6" y="221243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5" y="168856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414" y="3835290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3215331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1164685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403" y="3739206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883" y="3331234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288" y="152563"/>
            <a:ext cx="530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130450" y="3279914"/>
            <a:ext cx="409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srgbClr val="FFFF00"/>
                </a:solidFill>
              </a:rPr>
              <a:t>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81953" y="3809998"/>
            <a:ext cx="474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Л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00388" y="4297936"/>
            <a:ext cx="4379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prstClr val="white"/>
                </a:solidFill>
              </a:rPr>
              <a:t>У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640242" y="4284396"/>
            <a:ext cx="407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Е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605778" y="4808270"/>
            <a:ext cx="476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Н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600969" y="5332145"/>
            <a:ext cx="4860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И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3240186" y="3260096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А</a:t>
            </a:r>
            <a:endParaRPr lang="ru-RU" sz="3600" b="1" dirty="0">
              <a:solidFill>
                <a:srgbClr val="FFFF0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235377" y="1728909"/>
            <a:ext cx="47481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Л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40186" y="2239285"/>
            <a:ext cx="4651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А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269039" y="2753251"/>
            <a:ext cx="407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З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281062" y="1205034"/>
            <a:ext cx="3834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Г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95227" y="3282828"/>
            <a:ext cx="4764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srgbClr val="FFFF00"/>
                </a:solidFill>
              </a:rPr>
              <a:t>Н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3884807" y="3770432"/>
            <a:ext cx="4972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 smtClean="0">
                <a:solidFill>
                  <a:prstClr val="white"/>
                </a:solidFill>
              </a:rPr>
              <a:t>О</a:t>
            </a:r>
            <a:endParaRPr lang="ru-RU" sz="3600" b="1" dirty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34993" y="960838"/>
            <a:ext cx="38090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Между двух светил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середине я один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" name="Объект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9061" y="2885616"/>
            <a:ext cx="2740868" cy="22130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529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7|1.9|3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|2.5|2.3|2.5|2.3|2.3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446</Words>
  <Application>Microsoft Office PowerPoint</Application>
  <PresentationFormat>Экран (4:3)</PresentationFormat>
  <Paragraphs>253</Paragraphs>
  <Slides>20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Урок окружающего мира 2 класс «ОРГАНЫ   ЧУВСТВ.ОСЯЗАНИЕ»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Осязание</vt:lpstr>
      <vt:lpstr>Слайд 13</vt:lpstr>
      <vt:lpstr>Слайд 14</vt:lpstr>
      <vt:lpstr>Слайд 15</vt:lpstr>
      <vt:lpstr>Работа с текстом</vt:lpstr>
      <vt:lpstr>Советы доктора Айболита</vt:lpstr>
      <vt:lpstr>Человек познаёт окружающий мир</vt:lpstr>
      <vt:lpstr>Домашнее задание:</vt:lpstr>
      <vt:lpstr>Закончи предложение: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QQ</cp:lastModifiedBy>
  <cp:revision>39</cp:revision>
  <dcterms:created xsi:type="dcterms:W3CDTF">2015-09-23T10:27:13Z</dcterms:created>
  <dcterms:modified xsi:type="dcterms:W3CDTF">2015-09-27T03:12:06Z</dcterms:modified>
</cp:coreProperties>
</file>