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2"/>
  </p:notesMasterIdLst>
  <p:sldIdLst>
    <p:sldId id="283" r:id="rId2"/>
    <p:sldId id="284" r:id="rId3"/>
    <p:sldId id="256" r:id="rId4"/>
    <p:sldId id="263" r:id="rId5"/>
    <p:sldId id="264" r:id="rId6"/>
    <p:sldId id="265" r:id="rId7"/>
    <p:sldId id="267" r:id="rId8"/>
    <p:sldId id="275" r:id="rId9"/>
    <p:sldId id="276" r:id="rId10"/>
    <p:sldId id="270" r:id="rId11"/>
    <p:sldId id="269" r:id="rId12"/>
    <p:sldId id="278" r:id="rId13"/>
    <p:sldId id="280" r:id="rId14"/>
    <p:sldId id="277" r:id="rId15"/>
    <p:sldId id="272" r:id="rId16"/>
    <p:sldId id="271" r:id="rId17"/>
    <p:sldId id="274" r:id="rId18"/>
    <p:sldId id="259" r:id="rId19"/>
    <p:sldId id="287" r:id="rId20"/>
    <p:sldId id="282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93F"/>
    <a:srgbClr val="3DD723"/>
    <a:srgbClr val="78DE82"/>
    <a:srgbClr val="FF99FF"/>
    <a:srgbClr val="6F6888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333" autoAdjust="0"/>
  </p:normalViewPr>
  <p:slideViewPr>
    <p:cSldViewPr>
      <p:cViewPr>
        <p:scale>
          <a:sx n="80" d="100"/>
          <a:sy n="80" d="100"/>
        </p:scale>
        <p:origin x="-7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4110C5-0D44-49A9-B92D-A1BFAC2D1F3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B59CB4-BE31-41C4-8F13-8F169E29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9B4F6-0815-49F7-A314-433F60AA4F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4F39-70BB-4A40-8286-E7F5D266BE6F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CF26-0173-4CE7-8E31-80C31676E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2544-0E89-487B-88FF-113962856A54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B4C-B252-4BA1-B263-87F59A0DE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0B1F-CBF3-4A99-A449-5B69794397C5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973C-8219-488E-B0A1-8C89FD043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CC51-F8D3-44E1-A0BA-49778A91BACA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0AC3-56A0-4EE0-92F8-5B2F39BE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3F15-EF30-4838-B83D-F49908B96E2C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E0D4-03B2-44C0-B371-8452BF3E2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6148-44ED-453C-9FC6-3090D67888F4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06AF-A4B6-4B3B-8372-DD35EE51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187A-474B-45AE-AC4F-4D42FEB27F22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7706-3A9B-4202-9F10-A7AFE8E31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8388-7791-487A-B432-AA9E5345F66C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1604-30B2-47D9-99CD-36320E24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6CEC-2AFF-4DF0-958B-D8F3243AC5CA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48E2-0355-4BEB-86DF-12A624C1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60DB-A73F-413D-943F-6E39D08CB033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89D3-40D2-4ECC-9032-7794F1307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F947-0999-4882-88DD-46B31796ABD2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E8E9-8E2F-4D4C-97A1-2A5170120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817DC-1FD5-48BF-B1C0-3EE6671CA82F}" type="datetime1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8BBCC-317C-4663-8ECA-2D6370996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500063"/>
            <a:ext cx="8572500" cy="3429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Школьная академия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наук и искусств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8000" b="1" dirty="0" smtClean="0">
                <a:solidFill>
                  <a:schemeClr val="bg1"/>
                </a:solidFill>
              </a:rPr>
              <a:t>П  Р  О  Е  К  Т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«</a:t>
            </a:r>
            <a:r>
              <a:rPr lang="ru-RU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медведи</a:t>
            </a:r>
            <a:r>
              <a:rPr lang="ru-RU" dirty="0" smtClean="0">
                <a:solidFill>
                  <a:schemeClr val="accent6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38" y="3929063"/>
            <a:ext cx="5929312" cy="22145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smtClean="0">
                <a:solidFill>
                  <a:schemeClr val="bg1"/>
                </a:solidFill>
              </a:rPr>
              <a:t>Работу выполнила ученица 3 «</a:t>
            </a:r>
            <a:r>
              <a:rPr lang="en-US" sz="2000" smtClean="0">
                <a:solidFill>
                  <a:schemeClr val="bg1"/>
                </a:solidFill>
              </a:rPr>
              <a:t>A</a:t>
            </a:r>
            <a:r>
              <a:rPr lang="ru-RU" sz="2000" smtClean="0">
                <a:solidFill>
                  <a:schemeClr val="bg1"/>
                </a:solidFill>
              </a:rPr>
              <a:t>» класса </a:t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 Муниципального образовательного учреждения - средней общеобразовательной школы № 186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Ярохович Юлия Эдуардовна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Руководитель: Парамонова Ольга Ивановна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5" y="6357938"/>
            <a:ext cx="8858250" cy="3571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Нижний Новгород, 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000125"/>
            <a:ext cx="3286125" cy="4500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Медвежата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появляются с ноября по январь и весят всего половину килограмма. Через </a:t>
            </a:r>
            <a:r>
              <a:rPr lang="ru-RU" sz="2800" b="1" dirty="0">
                <a:solidFill>
                  <a:srgbClr val="00B050"/>
                </a:solidFill>
              </a:rPr>
              <a:t>2-3 месяца </a:t>
            </a:r>
            <a:r>
              <a:rPr lang="ru-RU" sz="2800" dirty="0">
                <a:solidFill>
                  <a:schemeClr val="bg1"/>
                </a:solidFill>
              </a:rPr>
              <a:t>они весят уже </a:t>
            </a:r>
            <a:r>
              <a:rPr lang="ru-RU" sz="2800" b="1" dirty="0">
                <a:solidFill>
                  <a:srgbClr val="FF0000"/>
                </a:solidFill>
              </a:rPr>
              <a:t>10-15 кг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bg1"/>
                </a:solidFill>
              </a:rPr>
              <a:t>а из берлоги выходят только весной.</a:t>
            </a:r>
          </a:p>
        </p:txBody>
      </p:sp>
      <p:pic>
        <p:nvPicPr>
          <p:cNvPr id="30722" name="Рисунок 3" descr="C:\Users\Мой компьютер\Desktop\Юля\Белые медведи\6a010535647bf3970b014e5f33a88b970c-5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14313"/>
            <a:ext cx="5000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8643937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Будущие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 мишки </a:t>
            </a:r>
            <a:r>
              <a:rPr lang="ru-RU" sz="2000" dirty="0">
                <a:solidFill>
                  <a:schemeClr val="bg1"/>
                </a:solidFill>
              </a:rPr>
              <a:t>сначала наращивают жир, потом устраивают </a:t>
            </a:r>
            <a:r>
              <a:rPr lang="ru-RU" sz="2000" dirty="0" smtClean="0">
                <a:solidFill>
                  <a:schemeClr val="bg1"/>
                </a:solidFill>
              </a:rPr>
              <a:t>себе берлогу </a:t>
            </a:r>
            <a:r>
              <a:rPr lang="ru-RU" sz="2000" dirty="0">
                <a:solidFill>
                  <a:schemeClr val="bg1"/>
                </a:solidFill>
              </a:rPr>
              <a:t>прямо в снегу роя в нём яму и ворочаясь в снегу пока не получится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B050"/>
                </a:solidFill>
              </a:rPr>
              <a:t>уютная пещерка </a:t>
            </a:r>
            <a:r>
              <a:rPr lang="ru-RU" sz="2000" dirty="0">
                <a:solidFill>
                  <a:schemeClr val="bg1"/>
                </a:solidFill>
              </a:rPr>
              <a:t>со входом и отдельным туалетом - медведи очень чистоплотны. В крыше берлоги имеется отверстие для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B050"/>
                </a:solidFill>
              </a:rPr>
              <a:t>свежего воздуха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1747" name="Рисунок 3" descr="http://www.foto-video.ru/images/Lyskin_chukotka/medved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79295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5" y="3786188"/>
            <a:ext cx="3714750" cy="2857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Маленькие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медвежата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очень обаятельны, так и хочется их</a:t>
            </a:r>
            <a:r>
              <a:rPr lang="ru-RU" sz="3600" dirty="0"/>
              <a:t> </a:t>
            </a:r>
            <a:r>
              <a:rPr lang="ru-RU" sz="3600" b="1" dirty="0">
                <a:solidFill>
                  <a:srgbClr val="FFC000"/>
                </a:solidFill>
              </a:rPr>
              <a:t>обнять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771" name="Рисунок 6" descr="C:\Users\Мой компьютер\Desktop\Юля\Белые медведи\beliy_medved_medvegonok_foto_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14313"/>
            <a:ext cx="3930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 descr="C:\Users\Мой компьютер\Desktop\Юля\Белые медведи\polar-bear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46434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C:\Users\Мой компьютер\Desktop\Юля\Белые медведи\307347-Sep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75"/>
            <a:ext cx="4714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786813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учит своего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всему, а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повторяет за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все движения.</a:t>
            </a: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8215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4286250" cy="3143250"/>
          </a:xfr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</a:rPr>
              <a:t>В</a:t>
            </a:r>
            <a:r>
              <a:rPr lang="ru-RU" sz="1800" smtClean="0"/>
              <a:t> </a:t>
            </a:r>
            <a:r>
              <a:rPr lang="ru-RU" sz="1800" b="1" smtClean="0">
                <a:solidFill>
                  <a:srgbClr val="0070C0"/>
                </a:solidFill>
              </a:rPr>
              <a:t>Арктике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обитают и другие </a:t>
            </a:r>
            <a:r>
              <a:rPr lang="ru-RU" sz="1800" b="1" smtClean="0">
                <a:solidFill>
                  <a:srgbClr val="00B050"/>
                </a:solidFill>
              </a:rPr>
              <a:t>животные</a:t>
            </a:r>
            <a:r>
              <a:rPr lang="ru-RU" sz="1800" smtClean="0"/>
              <a:t>. </a:t>
            </a:r>
            <a:r>
              <a:rPr lang="ru-RU" sz="1800" smtClean="0">
                <a:solidFill>
                  <a:schemeClr val="bg1"/>
                </a:solidFill>
              </a:rPr>
              <a:t>Из сухопутных это </a:t>
            </a:r>
            <a:r>
              <a:rPr lang="ru-RU" sz="1800" i="1" smtClean="0">
                <a:solidFill>
                  <a:srgbClr val="00B050"/>
                </a:solidFill>
              </a:rPr>
              <a:t>северные олени, полярные волки, песцы, зайцы, лемминги</a:t>
            </a:r>
            <a:r>
              <a:rPr lang="ru-RU" sz="1800" smtClean="0">
                <a:solidFill>
                  <a:schemeClr val="bg1"/>
                </a:solidFill>
              </a:rPr>
              <a:t>. В воде водятся </a:t>
            </a:r>
            <a:r>
              <a:rPr lang="ru-RU" sz="1800" i="1" smtClean="0">
                <a:solidFill>
                  <a:srgbClr val="00B050"/>
                </a:solidFill>
              </a:rPr>
              <a:t>моржи, тюлени, нарвалы и белухи</a:t>
            </a:r>
            <a:r>
              <a:rPr lang="ru-RU" sz="1800" smtClean="0">
                <a:solidFill>
                  <a:schemeClr val="bg1"/>
                </a:solidFill>
              </a:rPr>
              <a:t>. Из птиц - </a:t>
            </a:r>
            <a:r>
              <a:rPr lang="ru-RU" sz="1800" smtClean="0">
                <a:solidFill>
                  <a:srgbClr val="00B050"/>
                </a:solidFill>
              </a:rPr>
              <a:t>белая куропатка, полярные гуси и казарки, пуночки</a:t>
            </a:r>
            <a:r>
              <a:rPr lang="en-US" sz="1800" smtClean="0">
                <a:solidFill>
                  <a:srgbClr val="00B050"/>
                </a:solidFill>
              </a:rPr>
              <a:t>,</a:t>
            </a:r>
            <a:r>
              <a:rPr lang="ru-RU" sz="1800" smtClean="0">
                <a:solidFill>
                  <a:srgbClr val="00B050"/>
                </a:solidFill>
              </a:rPr>
              <a:t> розовые чайки, арктические крачки</a:t>
            </a:r>
            <a:r>
              <a:rPr lang="ru-RU" sz="1800" smtClean="0">
                <a:solidFill>
                  <a:schemeClr val="bg1"/>
                </a:solidFill>
              </a:rPr>
              <a:t>. И это не весь перечень </a:t>
            </a:r>
            <a:r>
              <a:rPr lang="ru-RU" sz="1800" b="1" smtClean="0">
                <a:solidFill>
                  <a:srgbClr val="00B050"/>
                </a:solidFill>
              </a:rPr>
              <a:t>животных</a:t>
            </a:r>
            <a:r>
              <a:rPr lang="ru-RU" sz="1800" smtClean="0"/>
              <a:t>. Растения в </a:t>
            </a:r>
            <a:r>
              <a:rPr lang="ru-RU" sz="1800" b="1" smtClean="0">
                <a:solidFill>
                  <a:srgbClr val="0070C0"/>
                </a:solidFill>
              </a:rPr>
              <a:t>Арктике</a:t>
            </a: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редкие и неяркие.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62575" y="4429125"/>
            <a:ext cx="3781425" cy="1714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природе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белый медведь 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охотится за этими </a:t>
            </a: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животными!</a:t>
            </a:r>
          </a:p>
        </p:txBody>
      </p:sp>
      <p:pic>
        <p:nvPicPr>
          <p:cNvPr id="35844" name="Рисунок 4" descr="C:\Users\Мой компьютер\Desktop\Юля\Белые медведи\polar-bear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5"/>
            <a:ext cx="42862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5" descr="C:\Users\Мой компьютер\Desktop\Юля\Белые медведи\polar-bear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5000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1214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</a:rPr>
              <a:t>В Московском </a:t>
            </a:r>
            <a:r>
              <a:rPr lang="ru-RU" sz="1800" b="1" dirty="0">
                <a:solidFill>
                  <a:srgbClr val="00B050"/>
                </a:solidFill>
              </a:rPr>
              <a:t>зоопарке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первые</a:t>
            </a:r>
            <a:r>
              <a:rPr lang="ru-RU" sz="1800" dirty="0"/>
              <a:t>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медведи </a:t>
            </a:r>
            <a:r>
              <a:rPr lang="ru-RU" sz="1800" dirty="0">
                <a:solidFill>
                  <a:schemeClr val="bg1"/>
                </a:solidFill>
              </a:rPr>
              <a:t>поселились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FF0000"/>
                </a:solidFill>
              </a:rPr>
              <a:t>142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года назад. Потом император России Александр </a:t>
            </a:r>
            <a:r>
              <a:rPr lang="en-US" sz="1800" dirty="0">
                <a:solidFill>
                  <a:schemeClr val="bg1"/>
                </a:solidFill>
              </a:rPr>
              <a:t>III</a:t>
            </a:r>
            <a:r>
              <a:rPr lang="ru-RU" sz="1800" dirty="0">
                <a:solidFill>
                  <a:schemeClr val="bg1"/>
                </a:solidFill>
              </a:rPr>
              <a:t> подарил </a:t>
            </a:r>
            <a:r>
              <a:rPr lang="ru-RU" sz="1800" b="1" dirty="0">
                <a:solidFill>
                  <a:srgbClr val="00B050"/>
                </a:solidFill>
              </a:rPr>
              <a:t>зоопарку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ещё двух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медвежат</a:t>
            </a:r>
            <a:r>
              <a:rPr lang="ru-RU" sz="1800" dirty="0">
                <a:solidFill>
                  <a:schemeClr val="bg1"/>
                </a:solidFill>
              </a:rPr>
              <a:t>. Потом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привозили в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00B050"/>
                </a:solidFill>
              </a:rPr>
              <a:t>зоопарк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полярники, работающие в Арктике и в середине </a:t>
            </a:r>
            <a:r>
              <a:rPr lang="ru-RU" sz="1800" dirty="0" smtClean="0">
                <a:solidFill>
                  <a:schemeClr val="bg1"/>
                </a:solidFill>
              </a:rPr>
              <a:t>20-го </a:t>
            </a:r>
            <a:r>
              <a:rPr lang="ru-RU" sz="1800" dirty="0">
                <a:solidFill>
                  <a:schemeClr val="bg1"/>
                </a:solidFill>
              </a:rPr>
              <a:t>века их жило в </a:t>
            </a:r>
            <a:r>
              <a:rPr lang="ru-RU" sz="1800" b="1" dirty="0">
                <a:solidFill>
                  <a:srgbClr val="00B050"/>
                </a:solidFill>
              </a:rPr>
              <a:t>зоопарке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8</a:t>
            </a:r>
            <a:r>
              <a:rPr lang="ru-RU" sz="1800" dirty="0"/>
              <a:t>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одновременно. </a:t>
            </a:r>
          </a:p>
        </p:txBody>
      </p:sp>
      <p:pic>
        <p:nvPicPr>
          <p:cNvPr id="36867" name="Рисунок 3" descr="C:\Users\Мой компьютер\Desktop\Юля\Белые медведи\flocke_polar_bea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714500"/>
            <a:ext cx="6429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714500"/>
            <a:ext cx="2428875" cy="4714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Вначале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отказывались размножаться в 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зоопарке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но работники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зоопарка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очень старались создать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лучшие условия. Сейчас в Московском 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зоопарке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живут 3 семейства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медведей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которые регулярно приносят потомство, а когда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подрастают разъезжаются по 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зоопаркам</a:t>
            </a:r>
            <a:r>
              <a:rPr lang="ru-RU" dirty="0"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всего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D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4296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Условия жизни у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белых медведей </a:t>
            </a:r>
            <a:r>
              <a:rPr lang="ru-RU" sz="2400" dirty="0">
                <a:solidFill>
                  <a:schemeClr val="bg1"/>
                </a:solidFill>
              </a:rPr>
              <a:t>очень суровые, а в </a:t>
            </a:r>
            <a:r>
              <a:rPr lang="ru-RU" sz="2400" b="1" dirty="0">
                <a:solidFill>
                  <a:srgbClr val="00B050"/>
                </a:solidFill>
              </a:rPr>
              <a:t>зоопарке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им стараются создать лучшие условия и там они живут дольше чем в дикой природе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7891" name="Рисунок 3" descr="C:\Users\Мой компьютер\Desktop\Юля\Белые медведи\IMG_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15125" y="1785938"/>
            <a:ext cx="1928813" cy="43576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Белые медведи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плохо переносят жару, поэтому в вольерах им делают </a:t>
            </a:r>
            <a:r>
              <a:rPr lang="ru-RU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кондициони-рованное</a:t>
            </a:r>
            <a:r>
              <a:rPr lang="ru-RU" sz="2400" dirty="0"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помещение.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75" y="142875"/>
            <a:ext cx="3929063" cy="2571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 когда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мишки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отдохнут игрушками у них служат автомобильные шины, пластиковые бочки и прочий инвентарь зоопарка.</a:t>
            </a:r>
          </a:p>
        </p:txBody>
      </p:sp>
      <p:pic>
        <p:nvPicPr>
          <p:cNvPr id="39939" name="Рисунок 5" descr="http://s59.radikal.ru/i165/1007/78/bf252ca0c6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928938"/>
            <a:ext cx="58578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http://img-fotki.yandex.ru/get/4711/105673756.1b0/0_63627_922ad4a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42875"/>
            <a:ext cx="49180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5816600"/>
            <a:ext cx="7772400" cy="6842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Белых медведей </a:t>
            </a:r>
            <a:r>
              <a:rPr lang="ru-RU" sz="1800" dirty="0">
                <a:solidFill>
                  <a:schemeClr val="bg1"/>
                </a:solidFill>
              </a:rPr>
              <a:t>осталось на </a:t>
            </a:r>
            <a:r>
              <a:rPr lang="ru-RU" sz="1800" dirty="0" smtClean="0">
                <a:solidFill>
                  <a:schemeClr val="bg1"/>
                </a:solidFill>
              </a:rPr>
              <a:t>земле </a:t>
            </a:r>
            <a:r>
              <a:rPr lang="ru-RU" sz="1800" dirty="0">
                <a:solidFill>
                  <a:schemeClr val="bg1"/>
                </a:solidFill>
              </a:rPr>
              <a:t>не больше </a:t>
            </a:r>
            <a:r>
              <a:rPr lang="ru-RU" sz="1800" b="1" dirty="0" smtClean="0">
                <a:solidFill>
                  <a:srgbClr val="FF0000"/>
                </a:solidFill>
              </a:rPr>
              <a:t>20-25 </a:t>
            </a:r>
            <a:r>
              <a:rPr lang="ru-RU" sz="1800" b="1" dirty="0">
                <a:solidFill>
                  <a:srgbClr val="FF0000"/>
                </a:solidFill>
              </a:rPr>
              <a:t>тысяч </a:t>
            </a:r>
            <a:r>
              <a:rPr lang="ru-RU" sz="1800" dirty="0">
                <a:solidFill>
                  <a:schemeClr val="bg1"/>
                </a:solidFill>
              </a:rPr>
              <a:t>и очень хочется, чтобы они никогда не исчезли с лица земли.</a:t>
            </a:r>
          </a:p>
        </p:txBody>
      </p:sp>
      <p:pic>
        <p:nvPicPr>
          <p:cNvPr id="45059" name="Рисунок 4" descr="C:\Users\Мой компьютер\Desktop\Юля\Белые медведи\beliy_medved_medvegonok_foto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214313"/>
            <a:ext cx="80597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472487" cy="46259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Белых медведей в Московском зоопарке опекает нефтяная компания</a:t>
            </a:r>
            <a:r>
              <a:rPr lang="en-US" sz="2400" dirty="0" smtClean="0"/>
              <a:t> </a:t>
            </a:r>
            <a:r>
              <a:rPr lang="ru-RU" sz="2400" dirty="0" smtClean="0"/>
              <a:t>«Роснефть».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«Роснефть» и учёные</a:t>
            </a:r>
            <a:r>
              <a:rPr lang="en-US" sz="2400" dirty="0" smtClean="0"/>
              <a:t>,</a:t>
            </a:r>
            <a:r>
              <a:rPr lang="ru-RU" sz="2400" dirty="0" smtClean="0"/>
              <a:t>специалисты России и других стран мира вместе защищают и оберегают природу Арктики.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При поиске и добыче нефти в Арктике</a:t>
            </a:r>
            <a:r>
              <a:rPr lang="en-US" sz="2400" dirty="0" smtClean="0"/>
              <a:t>, </a:t>
            </a:r>
            <a:r>
              <a:rPr lang="ru-RU" sz="2400" dirty="0" smtClean="0"/>
              <a:t>учёные наблюдают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чтобы проводимые работы не мешали жизни белых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медведей и другим обитателям.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Продуктом моей работы стал плюшевый белый медведь 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капля нефти. Медведем я играю</a:t>
            </a:r>
            <a:r>
              <a:rPr lang="en-US" sz="2400" dirty="0" smtClean="0"/>
              <a:t>, </a:t>
            </a:r>
            <a:r>
              <a:rPr lang="ru-RU" sz="2400" dirty="0" smtClean="0"/>
              <a:t>а капля нефти стоит у меня на полке.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08AC1-8D6E-4B1F-99C2-BC56DCAF6451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5725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Цель проекта: </a:t>
            </a:r>
            <a:r>
              <a:rPr lang="ru-RU" sz="2200" dirty="0" smtClean="0">
                <a:solidFill>
                  <a:schemeClr val="bg1"/>
                </a:solidFill>
              </a:rPr>
              <a:t>Узнать о жизни белых медведей и рассказать окружающим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Задачи проекта: </a:t>
            </a:r>
            <a:r>
              <a:rPr lang="ru-RU" sz="2200" dirty="0" smtClean="0">
                <a:solidFill>
                  <a:schemeClr val="bg1"/>
                </a:solidFill>
              </a:rPr>
              <a:t>рассказать о жизни и проблемах белых медведей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Актуальность проекта: </a:t>
            </a:r>
            <a:r>
              <a:rPr lang="ru-RU" sz="2200" dirty="0" smtClean="0">
                <a:solidFill>
                  <a:schemeClr val="bg1"/>
                </a:solidFill>
              </a:rPr>
              <a:t>актуальность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проекта высокая, так как популяция белых медведей сокращается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387" name="Содержимое 5" descr="Зим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643063"/>
            <a:ext cx="7258050" cy="4857750"/>
          </a:xfrm>
        </p:spPr>
      </p:pic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47FBD-4884-413A-8F26-79DC5149C0A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85825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</a:rPr>
              <a:t>Чтобы сохранить этих очаровательных </a:t>
            </a:r>
            <a:r>
              <a:rPr lang="ru-RU" sz="23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белых медвежат </a:t>
            </a:r>
            <a:r>
              <a:rPr lang="ru-RU" sz="2300" dirty="0">
                <a:solidFill>
                  <a:schemeClr val="bg1"/>
                </a:solidFill>
              </a:rPr>
              <a:t>нужно создавать в</a:t>
            </a:r>
            <a:r>
              <a:rPr lang="ru-RU" sz="2300" dirty="0"/>
              <a:t> </a:t>
            </a:r>
            <a:r>
              <a:rPr lang="ru-RU" sz="2300" b="1" dirty="0">
                <a:solidFill>
                  <a:srgbClr val="0070C0"/>
                </a:solidFill>
              </a:rPr>
              <a:t>Арктике</a:t>
            </a:r>
            <a:r>
              <a:rPr lang="ru-RU" sz="2300" dirty="0"/>
              <a:t> </a:t>
            </a:r>
            <a:r>
              <a:rPr lang="ru-RU" sz="2300" dirty="0">
                <a:solidFill>
                  <a:schemeClr val="bg1"/>
                </a:solidFill>
              </a:rPr>
              <a:t>заповедники, в которых им не будут мешать </a:t>
            </a:r>
            <a:r>
              <a:rPr lang="ru-RU" sz="2300" b="1" dirty="0">
                <a:solidFill>
                  <a:srgbClr val="00B050"/>
                </a:solidFill>
              </a:rPr>
              <a:t>люди</a:t>
            </a:r>
            <a:r>
              <a:rPr lang="ru-RU" sz="2300" dirty="0">
                <a:solidFill>
                  <a:schemeClr val="bg1"/>
                </a:solidFill>
              </a:rPr>
              <a:t>, а </a:t>
            </a:r>
            <a:r>
              <a:rPr lang="ru-RU" sz="2300" b="1" dirty="0">
                <a:solidFill>
                  <a:srgbClr val="0070C0"/>
                </a:solidFill>
              </a:rPr>
              <a:t>медведи</a:t>
            </a:r>
            <a:r>
              <a:rPr lang="ru-RU" sz="2300" dirty="0"/>
              <a:t> </a:t>
            </a:r>
            <a:r>
              <a:rPr lang="ru-RU" sz="2300" dirty="0">
                <a:solidFill>
                  <a:schemeClr val="bg1"/>
                </a:solidFill>
              </a:rPr>
              <a:t>не будут угрожать заблудившимся </a:t>
            </a:r>
            <a:r>
              <a:rPr lang="ru-RU" sz="2300" b="1" dirty="0">
                <a:solidFill>
                  <a:srgbClr val="00B050"/>
                </a:solidFill>
              </a:rPr>
              <a:t>полярникам</a:t>
            </a:r>
            <a:r>
              <a:rPr lang="ru-RU" sz="2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6072188"/>
            <a:ext cx="6400800" cy="5381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Спасибо</a:t>
            </a:r>
            <a:r>
              <a:rPr lang="ru-RU" b="1" dirty="0" smtClean="0">
                <a:solidFill>
                  <a:schemeClr val="bg1"/>
                </a:solidFill>
              </a:rPr>
              <a:t> за внимание и пока.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8132" name="Рисунок 3" descr="C:\Users\Мой компьютер\Desktop\Юля\Белые медведи\unnamed+baby+polar+bear+newest+addition+Aalborg+G1F5sOTSL9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0"/>
            <a:ext cx="6286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1785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Белый медведь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- это уникальное животное, которое живёт только на просторах </a:t>
            </a:r>
            <a:r>
              <a:rPr lang="ru-RU" sz="1800" b="1" dirty="0">
                <a:solidFill>
                  <a:schemeClr val="bg2"/>
                </a:solidFill>
              </a:rPr>
              <a:t>Арктики</a:t>
            </a:r>
            <a:r>
              <a:rPr lang="ru-RU" sz="1800" dirty="0">
                <a:solidFill>
                  <a:schemeClr val="bg1"/>
                </a:solidFill>
              </a:rPr>
              <a:t> и более нигде на земле не встречается. </a:t>
            </a:r>
            <a:r>
              <a:rPr lang="ru-RU" sz="1800" b="1" dirty="0">
                <a:solidFill>
                  <a:schemeClr val="bg2"/>
                </a:solidFill>
              </a:rPr>
              <a:t>Арктика</a:t>
            </a:r>
            <a:r>
              <a:rPr lang="ru-RU" sz="1800" dirty="0">
                <a:solidFill>
                  <a:schemeClr val="bg1"/>
                </a:solidFill>
              </a:rPr>
              <a:t> - это участок земли примыкающий к Северному Полюсу и включающий в себя весь Северный Ледовитый Океан с островами и окраины материков Евразии и Северной Америки. Слово </a:t>
            </a:r>
            <a:r>
              <a:rPr lang="ru-RU" sz="1800" b="1" dirty="0">
                <a:solidFill>
                  <a:schemeClr val="bg2"/>
                </a:solidFill>
              </a:rPr>
              <a:t>Арктика</a:t>
            </a:r>
            <a:r>
              <a:rPr lang="ru-RU" sz="1800" dirty="0">
                <a:solidFill>
                  <a:schemeClr val="bg1"/>
                </a:solidFill>
              </a:rPr>
              <a:t> произошло от греческого "медведица", потому что она находится под созвездием Большой Медведицы</a:t>
            </a:r>
          </a:p>
        </p:txBody>
      </p:sp>
      <p:pic>
        <p:nvPicPr>
          <p:cNvPr id="19459" name="Рисунок 4" descr="http://1.bp.blogspot.com/-oSIRNxyJ5-Q/UUJ0Z4sv9qI/AAAAAAAATRA/TGKVCi-c_Kg/s1600/zhivotnye-arktiki-belyj-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77866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2286000" cy="4500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</a:rPr>
              <a:t>Но у</a:t>
            </a:r>
            <a:r>
              <a:rPr lang="ru-RU" sz="1800" dirty="0"/>
              <a:t>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не только нос тёмный. Оказывается вся кожа у него под мехом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чёрная</a:t>
            </a:r>
            <a:r>
              <a:rPr lang="ru-RU" sz="1800" dirty="0">
                <a:solidFill>
                  <a:schemeClr val="bg1"/>
                </a:solidFill>
              </a:rPr>
              <a:t>! Это природа сделала его таким, чтобы редкие солнечные лучи согревали тело. А мех у них особенный, волоски водонепроницаемые и внутри пустые, как соломинки. </a:t>
            </a:r>
          </a:p>
        </p:txBody>
      </p:sp>
      <p:pic>
        <p:nvPicPr>
          <p:cNvPr id="23555" name="Рисунок 3" descr="C:\Users\Мой компьютер\Desktop\Юля\Белые медведи\300139-Sep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14313"/>
            <a:ext cx="64404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8150" y="4929188"/>
            <a:ext cx="8491538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Поэтому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медвежий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мех хорошо сохраняет тепло, проводит солнечные лучи к самому телу, не намокает в воде и холодная вода не добирается до кожи. Ещё у медведя толстый жировой слой - почти 10 см - который тоже защищает от морозов.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5" y="285750"/>
            <a:ext cx="4672013" cy="2928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У</a:t>
            </a:r>
            <a:r>
              <a:rPr lang="ru-RU" sz="3200" dirty="0"/>
              <a:t>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даже </a:t>
            </a:r>
            <a:r>
              <a:rPr lang="ru-RU" sz="3200" b="1" dirty="0">
                <a:solidFill>
                  <a:srgbClr val="00B0F0"/>
                </a:solidFill>
              </a:rPr>
              <a:t>подошвы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bg1"/>
                </a:solidFill>
              </a:rPr>
              <a:t>ног покрыты шерстью, что позволяет не скользить на льду</a:t>
            </a:r>
          </a:p>
        </p:txBody>
      </p:sp>
      <p:pic>
        <p:nvPicPr>
          <p:cNvPr id="24578" name="Рисунок 3" descr="C:\Users\Мой компьютер\Desktop\Юля\Белые медведи\beliy_medved_medvegonok_foto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000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 descr="http://www.fresher.ru/images10/polyarnye-medvedi-vyxodyat-iz-berlog-posle-zimovki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14750"/>
            <a:ext cx="469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http://www.ellf.ru/uploads/posts/2008-12/1230124876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857500"/>
            <a:ext cx="407193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214938"/>
            <a:ext cx="8358187" cy="1370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</a:rPr>
              <a:t>У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медведей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очень острое обоняние, которое позволяет почувствовать добычу </a:t>
            </a:r>
            <a:r>
              <a:rPr lang="ru-RU" sz="1800" b="1" dirty="0">
                <a:solidFill>
                  <a:srgbClr val="0070C0"/>
                </a:solidFill>
              </a:rPr>
              <a:t>за 10 км</a:t>
            </a:r>
            <a:r>
              <a:rPr lang="ru-RU" sz="1800" dirty="0">
                <a:solidFill>
                  <a:schemeClr val="bg1"/>
                </a:solidFill>
              </a:rPr>
              <a:t>. А воду мишки не пьют, им хватает жидкости, которую они получают с пищей.</a:t>
            </a:r>
          </a:p>
        </p:txBody>
      </p:sp>
      <p:pic>
        <p:nvPicPr>
          <p:cNvPr id="25603" name="Рисунок 3" descr="C:\Users\Мой компьютер\Desktop\Юля\Белые медведи\330812-alexfa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214313"/>
            <a:ext cx="73279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3688" y="928688"/>
            <a:ext cx="2271712" cy="4286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Гребут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только передними лапами, больше так не плавает почти никто из обитателей суши. Плавают они со скоростью до </a:t>
            </a:r>
            <a:r>
              <a:rPr lang="ru-RU" sz="2400" b="1" dirty="0" smtClean="0">
                <a:solidFill>
                  <a:srgbClr val="FF0000"/>
                </a:solidFill>
              </a:rPr>
              <a:t>10 км. в час.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7651" name="Рисунок 3" descr="http://media.vorotila.ru/ru/items/t1@4f19526e-9747-4301-b850-c7e70d0f48c6/Belye-medve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2563"/>
            <a:ext cx="642937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5500688"/>
            <a:ext cx="8715375" cy="1112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Питаться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предпочитают мясом и крупной рыбой. Любят они овощи и зелень, в особенности зелёный салат, едят они даже разные каши. А вот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конфеты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им противопоказаны.</a:t>
            </a:r>
          </a:p>
        </p:txBody>
      </p:sp>
      <p:pic>
        <p:nvPicPr>
          <p:cNvPr id="28675" name="Рисунок 3" descr="C:\Users\Мой компьютер\Desktop\Юля\Белые медведи\353935-sve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8501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3643313" cy="650081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 качестве </a:t>
            </a:r>
            <a:r>
              <a:rPr lang="ru-RU" b="1" smtClean="0">
                <a:solidFill>
                  <a:srgbClr val="FFC000"/>
                </a:solidFill>
              </a:rPr>
              <a:t>лакомства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животным часто дают </a:t>
            </a:r>
            <a:r>
              <a:rPr lang="ru-RU" sz="4000" smtClean="0">
                <a:solidFill>
                  <a:schemeClr val="bg1"/>
                </a:solidFill>
              </a:rPr>
              <a:t>замороженные</a:t>
            </a:r>
            <a:r>
              <a:rPr lang="ru-RU" smtClean="0">
                <a:solidFill>
                  <a:schemeClr val="bg1"/>
                </a:solidFill>
              </a:rPr>
              <a:t> вo льду фрукты - это </a:t>
            </a:r>
            <a:r>
              <a:rPr lang="ru-RU" b="1" smtClean="0">
                <a:solidFill>
                  <a:srgbClr val="00B050"/>
                </a:solidFill>
              </a:rPr>
              <a:t>вкусно и полезно</a:t>
            </a:r>
            <a:r>
              <a:rPr lang="ru-RU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29699" name="Рисунок 3" descr="C:\Users\Мой компьютер\Desktop\Юля\Белые медведи\h_wbear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285875"/>
            <a:ext cx="50720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694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   Школьная академия наук и искусств П  Р  О  Е  К  Т «Белые медведи»  </vt:lpstr>
      <vt:lpstr> Цель проекта: Узнать о жизни белых медведей и рассказать окружающим  Задачи проекта: рассказать о жизни и проблемах белых медведей  Актуальность проекта: актуальность проекта высокая, так как популяция белых медведей сокращается </vt:lpstr>
      <vt:lpstr>Белый медведь - это уникальное животное, которое живёт только на просторах Арктики и более нигде на земле не встречается. Арктика - это участок земли примыкающий к Северному Полюсу и включающий в себя весь Северный Ледовитый Океан с островами и окраины материков Евразии и Северной Америки. Слово Арктика произошло от греческого "медведица", потому что она находится под созвездием Большой Медведицы</vt:lpstr>
      <vt:lpstr>Но у мишки не только нос тёмный. Оказывается вся кожа у него под мехом чёрная! Это природа сделала его таким, чтобы редкие солнечные лучи согревали тело. А мех у них особенный, волоски водонепроницаемые и внутри пустые, как соломинки. </vt:lpstr>
      <vt:lpstr>У медведей даже подошвы ног покрыты шерстью, что позволяет не скользить на льду</vt:lpstr>
      <vt:lpstr>У медведей очень острое обоняние, которое позволяет почувствовать добычу за 10 км. А воду мишки не пьют, им хватает жидкости, которую они получают с пищей.</vt:lpstr>
      <vt:lpstr>Гребут они только передними лапами, больше так не плавает почти никто из обитателей суши. Плавают они со скоростью до 10 км. в час.</vt:lpstr>
      <vt:lpstr>Питаться медведи предпочитают мясом и крупной рыбой. Любят они овощи и зелень, в особенности зелёный салат, едят они даже разные каши. А вот конфеты им противопоказаны.</vt:lpstr>
      <vt:lpstr>В качестве лакомства животным часто дают замороженные вo льду фрукты - это вкусно и полезно!</vt:lpstr>
      <vt:lpstr>Медвежата появляются с ноября по январь и весят всего половину килограмма. Через 2-3 месяца они весят уже 10-15 кг, а из берлоги выходят только весной.</vt:lpstr>
      <vt:lpstr>Будущие Мамы мишки сначала наращивают жир, потом устраивают себе берлогу прямо в снегу роя в нём яму и ворочаясь в снегу пока не получится уютная пещерка со входом и отдельным туалетом - медведи очень чистоплотны. В крыше берлоги имеется отверстие для свежего воздуха.</vt:lpstr>
      <vt:lpstr>Маленькие медвежата очень обаятельны, так и хочется их обнять.</vt:lpstr>
      <vt:lpstr>Мама учит своего малыша всему, а он повторяет за Мамой все движения.</vt:lpstr>
      <vt:lpstr>В Арктике обитают и другие животные. Из сухопутных это северные олени, полярные волки, песцы, зайцы, лемминги. В воде водятся моржи, тюлени, нарвалы и белухи. Из птиц - белая куропатка, полярные гуси и казарки, пуночки, розовые чайки, арктические крачки. И это не весь перечень животных. Растения в Арктике редкие и неяркие. </vt:lpstr>
      <vt:lpstr>В Московском зоопарке первые белые медведи поселились 142 года назад. Потом император России Александр III подарил зоопарку ещё двух медвежат. Потом медведей привозили в зоопарк полярники, работающие в Арктике и в середине 20-го века их жило в зоопарке 8 медведей одновременно. </vt:lpstr>
      <vt:lpstr>Условия жизни у белых медведей очень суровые, а в зоопарке им стараются создать лучшие условия и там они живут дольше чем в дикой природе.</vt:lpstr>
      <vt:lpstr>Слайд 17</vt:lpstr>
      <vt:lpstr>Белых медведей осталось на земле не больше 20-25 тысяч и очень хочется, чтобы они никогда не исчезли с лица земли.</vt:lpstr>
      <vt:lpstr>Заключение</vt:lpstr>
      <vt:lpstr>Чтобы сохранить этих очаровательных белых медвежат нужно создавать в Арктике заповедники, в которых им не будут мешать люди, а медведи не будут угрожать заблудившимся полярникам.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компьютер</dc:creator>
  <cp:lastModifiedBy>User</cp:lastModifiedBy>
  <cp:revision>91</cp:revision>
  <dcterms:created xsi:type="dcterms:W3CDTF">2014-03-03T17:04:10Z</dcterms:created>
  <dcterms:modified xsi:type="dcterms:W3CDTF">2015-11-10T18:32:19Z</dcterms:modified>
</cp:coreProperties>
</file>