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3" r:id="rId2"/>
    <p:sldId id="264" r:id="rId3"/>
    <p:sldId id="284" r:id="rId4"/>
    <p:sldId id="285" r:id="rId5"/>
    <p:sldId id="286" r:id="rId6"/>
    <p:sldId id="287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90" r:id="rId21"/>
    <p:sldId id="289" r:id="rId22"/>
    <p:sldId id="291" r:id="rId23"/>
    <p:sldId id="292" r:id="rId24"/>
    <p:sldId id="293" r:id="rId25"/>
    <p:sldId id="294" r:id="rId26"/>
    <p:sldId id="278" r:id="rId27"/>
    <p:sldId id="279" r:id="rId28"/>
    <p:sldId id="280" r:id="rId29"/>
    <p:sldId id="281" r:id="rId30"/>
    <p:sldId id="282" r:id="rId31"/>
    <p:sldId id="288" r:id="rId32"/>
    <p:sldId id="283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269B6F-89F3-413A-93AB-B6436E8D9062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E7A27EC4-80FC-4BE5-81C1-401ACA2CC8E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rPr>
            <a:t>МЕТОДИЧЕСКИЕ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F15CCE8B-17B0-4E11-907A-F1ADC02A0330}" type="parTrans" cxnId="{0007AF94-2C98-48D0-9500-F000DA7E0AE5}">
      <dgm:prSet/>
      <dgm:spPr/>
    </dgm:pt>
    <dgm:pt modelId="{EF64D143-D71E-4D9A-ADD2-D66BFA763C3E}" type="sibTrans" cxnId="{0007AF94-2C98-48D0-9500-F000DA7E0AE5}">
      <dgm:prSet/>
      <dgm:spPr/>
    </dgm:pt>
    <dgm:pt modelId="{EEE794BE-732C-41A0-865F-58DA36CC38D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rPr>
            <a:t>ТЕХНОЛОГИЧЕСКИЕ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203FBFAC-A11F-4DDB-AF71-E9CC58DFE462}" type="parTrans" cxnId="{EEC19EE3-FC11-4FFD-B0C0-A7430F2B27E1}">
      <dgm:prSet/>
      <dgm:spPr/>
    </dgm:pt>
    <dgm:pt modelId="{211A8DD3-72EE-4005-8F87-20D2FDBD723D}" type="sibTrans" cxnId="{EEC19EE3-FC11-4FFD-B0C0-A7430F2B27E1}">
      <dgm:prSet/>
      <dgm:spPr/>
    </dgm:pt>
    <dgm:pt modelId="{C6765306-E5ED-4131-8D4C-8FCE81C5773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rPr>
            <a:t>ЧЕЛОВЕЧЕСКИЕ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DD0625ED-72F6-47DA-BE84-0D7E140771DA}" type="parTrans" cxnId="{6A74D748-A492-4CAD-B56C-D4667A3C38DC}">
      <dgm:prSet/>
      <dgm:spPr/>
    </dgm:pt>
    <dgm:pt modelId="{D087C37A-68D7-4C8A-985A-058668D020CB}" type="sibTrans" cxnId="{6A74D748-A492-4CAD-B56C-D4667A3C38DC}">
      <dgm:prSet/>
      <dgm:spPr/>
    </dgm:pt>
    <dgm:pt modelId="{4BB79151-0F66-4736-A56D-5879DC954A31}" type="pres">
      <dgm:prSet presAssocID="{6B269B6F-89F3-413A-93AB-B6436E8D9062}" presName="cycle" presStyleCnt="0">
        <dgm:presLayoutVars>
          <dgm:dir/>
          <dgm:resizeHandles val="exact"/>
        </dgm:presLayoutVars>
      </dgm:prSet>
      <dgm:spPr/>
    </dgm:pt>
    <dgm:pt modelId="{3F36E470-8223-4155-B0FD-B26E2E391728}" type="pres">
      <dgm:prSet presAssocID="{E7A27EC4-80FC-4BE5-81C1-401ACA2CC8E8}" presName="dummy" presStyleCnt="0"/>
      <dgm:spPr/>
    </dgm:pt>
    <dgm:pt modelId="{8812AA67-B2D9-4F2C-B067-A4FF2D123A9D}" type="pres">
      <dgm:prSet presAssocID="{E7A27EC4-80FC-4BE5-81C1-401ACA2CC8E8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BDA37-C476-4FDA-87FE-7789F8099D06}" type="pres">
      <dgm:prSet presAssocID="{EF64D143-D71E-4D9A-ADD2-D66BFA763C3E}" presName="sibTrans" presStyleLbl="node1" presStyleIdx="0" presStyleCnt="3"/>
      <dgm:spPr/>
    </dgm:pt>
    <dgm:pt modelId="{8DDA851F-7C95-404B-96AF-8FC7790CC986}" type="pres">
      <dgm:prSet presAssocID="{EEE794BE-732C-41A0-865F-58DA36CC38D5}" presName="dummy" presStyleCnt="0"/>
      <dgm:spPr/>
    </dgm:pt>
    <dgm:pt modelId="{8D2E1EDE-4DAA-44E2-96F3-3D547A40319D}" type="pres">
      <dgm:prSet presAssocID="{EEE794BE-732C-41A0-865F-58DA36CC38D5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EE9B8-077C-45DA-B09C-0B5BC5171861}" type="pres">
      <dgm:prSet presAssocID="{211A8DD3-72EE-4005-8F87-20D2FDBD723D}" presName="sibTrans" presStyleLbl="node1" presStyleIdx="1" presStyleCnt="3"/>
      <dgm:spPr/>
    </dgm:pt>
    <dgm:pt modelId="{83B93F04-C2D2-4F0E-8FB9-426988046219}" type="pres">
      <dgm:prSet presAssocID="{C6765306-E5ED-4131-8D4C-8FCE81C57732}" presName="dummy" presStyleCnt="0"/>
      <dgm:spPr/>
    </dgm:pt>
    <dgm:pt modelId="{9071B34E-6464-47E7-8B58-4B63D2FD4BE2}" type="pres">
      <dgm:prSet presAssocID="{C6765306-E5ED-4131-8D4C-8FCE81C57732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0BACA2-3A36-4167-A2C9-49EA36A82527}" type="pres">
      <dgm:prSet presAssocID="{D087C37A-68D7-4C8A-985A-058668D020CB}" presName="sibTrans" presStyleLbl="node1" presStyleIdx="2" presStyleCnt="3"/>
      <dgm:spPr/>
    </dgm:pt>
  </dgm:ptLst>
  <dgm:cxnLst>
    <dgm:cxn modelId="{EEC19EE3-FC11-4FFD-B0C0-A7430F2B27E1}" srcId="{6B269B6F-89F3-413A-93AB-B6436E8D9062}" destId="{EEE794BE-732C-41A0-865F-58DA36CC38D5}" srcOrd="1" destOrd="0" parTransId="{203FBFAC-A11F-4DDB-AF71-E9CC58DFE462}" sibTransId="{211A8DD3-72EE-4005-8F87-20D2FDBD723D}"/>
    <dgm:cxn modelId="{C877C51C-35C0-4857-99C8-63791053D125}" type="presOf" srcId="{211A8DD3-72EE-4005-8F87-20D2FDBD723D}" destId="{28CEE9B8-077C-45DA-B09C-0B5BC5171861}" srcOrd="0" destOrd="0" presId="urn:microsoft.com/office/officeart/2005/8/layout/cycle1"/>
    <dgm:cxn modelId="{6A74D748-A492-4CAD-B56C-D4667A3C38DC}" srcId="{6B269B6F-89F3-413A-93AB-B6436E8D9062}" destId="{C6765306-E5ED-4131-8D4C-8FCE81C57732}" srcOrd="2" destOrd="0" parTransId="{DD0625ED-72F6-47DA-BE84-0D7E140771DA}" sibTransId="{D087C37A-68D7-4C8A-985A-058668D020CB}"/>
    <dgm:cxn modelId="{E4F2D16F-CA50-46AB-B056-1FEC1381FEBF}" type="presOf" srcId="{C6765306-E5ED-4131-8D4C-8FCE81C57732}" destId="{9071B34E-6464-47E7-8B58-4B63D2FD4BE2}" srcOrd="0" destOrd="0" presId="urn:microsoft.com/office/officeart/2005/8/layout/cycle1"/>
    <dgm:cxn modelId="{56DC3CCC-5907-4B61-9A61-0012D1561E05}" type="presOf" srcId="{6B269B6F-89F3-413A-93AB-B6436E8D9062}" destId="{4BB79151-0F66-4736-A56D-5879DC954A31}" srcOrd="0" destOrd="0" presId="urn:microsoft.com/office/officeart/2005/8/layout/cycle1"/>
    <dgm:cxn modelId="{4FE51320-616E-4AD0-A18D-7519209E4778}" type="presOf" srcId="{D087C37A-68D7-4C8A-985A-058668D020CB}" destId="{B30BACA2-3A36-4167-A2C9-49EA36A82527}" srcOrd="0" destOrd="0" presId="urn:microsoft.com/office/officeart/2005/8/layout/cycle1"/>
    <dgm:cxn modelId="{BE4245A6-37F5-4540-AFE6-11BB28B5C1AE}" type="presOf" srcId="{EF64D143-D71E-4D9A-ADD2-D66BFA763C3E}" destId="{444BDA37-C476-4FDA-87FE-7789F8099D06}" srcOrd="0" destOrd="0" presId="urn:microsoft.com/office/officeart/2005/8/layout/cycle1"/>
    <dgm:cxn modelId="{E836F6E0-B72A-4528-8006-7213EE114A77}" type="presOf" srcId="{E7A27EC4-80FC-4BE5-81C1-401ACA2CC8E8}" destId="{8812AA67-B2D9-4F2C-B067-A4FF2D123A9D}" srcOrd="0" destOrd="0" presId="urn:microsoft.com/office/officeart/2005/8/layout/cycle1"/>
    <dgm:cxn modelId="{0007AF94-2C98-48D0-9500-F000DA7E0AE5}" srcId="{6B269B6F-89F3-413A-93AB-B6436E8D9062}" destId="{E7A27EC4-80FC-4BE5-81C1-401ACA2CC8E8}" srcOrd="0" destOrd="0" parTransId="{F15CCE8B-17B0-4E11-907A-F1ADC02A0330}" sibTransId="{EF64D143-D71E-4D9A-ADD2-D66BFA763C3E}"/>
    <dgm:cxn modelId="{0AB92247-8387-4DE4-9EF2-C5F6B8523F5A}" type="presOf" srcId="{EEE794BE-732C-41A0-865F-58DA36CC38D5}" destId="{8D2E1EDE-4DAA-44E2-96F3-3D547A40319D}" srcOrd="0" destOrd="0" presId="urn:microsoft.com/office/officeart/2005/8/layout/cycle1"/>
    <dgm:cxn modelId="{E2A2902C-F049-40A4-89D2-CC2DF7B159BF}" type="presParOf" srcId="{4BB79151-0F66-4736-A56D-5879DC954A31}" destId="{3F36E470-8223-4155-B0FD-B26E2E391728}" srcOrd="0" destOrd="0" presId="urn:microsoft.com/office/officeart/2005/8/layout/cycle1"/>
    <dgm:cxn modelId="{5851C606-ABE1-4778-B8DB-AEB047809B06}" type="presParOf" srcId="{4BB79151-0F66-4736-A56D-5879DC954A31}" destId="{8812AA67-B2D9-4F2C-B067-A4FF2D123A9D}" srcOrd="1" destOrd="0" presId="urn:microsoft.com/office/officeart/2005/8/layout/cycle1"/>
    <dgm:cxn modelId="{8F233928-38BE-4063-9CDF-0199ED9E1996}" type="presParOf" srcId="{4BB79151-0F66-4736-A56D-5879DC954A31}" destId="{444BDA37-C476-4FDA-87FE-7789F8099D06}" srcOrd="2" destOrd="0" presId="urn:microsoft.com/office/officeart/2005/8/layout/cycle1"/>
    <dgm:cxn modelId="{962217DF-8E8C-4821-B584-6970377106BE}" type="presParOf" srcId="{4BB79151-0F66-4736-A56D-5879DC954A31}" destId="{8DDA851F-7C95-404B-96AF-8FC7790CC986}" srcOrd="3" destOrd="0" presId="urn:microsoft.com/office/officeart/2005/8/layout/cycle1"/>
    <dgm:cxn modelId="{8C7EA2E5-BF1C-488F-AAE4-DD4F4D055755}" type="presParOf" srcId="{4BB79151-0F66-4736-A56D-5879DC954A31}" destId="{8D2E1EDE-4DAA-44E2-96F3-3D547A40319D}" srcOrd="4" destOrd="0" presId="urn:microsoft.com/office/officeart/2005/8/layout/cycle1"/>
    <dgm:cxn modelId="{37CCB481-1A1A-4D4D-A1B9-548C2BEF906F}" type="presParOf" srcId="{4BB79151-0F66-4736-A56D-5879DC954A31}" destId="{28CEE9B8-077C-45DA-B09C-0B5BC5171861}" srcOrd="5" destOrd="0" presId="urn:microsoft.com/office/officeart/2005/8/layout/cycle1"/>
    <dgm:cxn modelId="{B5849BF1-D889-4A68-AE64-7A642CF64611}" type="presParOf" srcId="{4BB79151-0F66-4736-A56D-5879DC954A31}" destId="{83B93F04-C2D2-4F0E-8FB9-426988046219}" srcOrd="6" destOrd="0" presId="urn:microsoft.com/office/officeart/2005/8/layout/cycle1"/>
    <dgm:cxn modelId="{C782AE14-85EC-424D-9DCC-200ECA16FBD7}" type="presParOf" srcId="{4BB79151-0F66-4736-A56D-5879DC954A31}" destId="{9071B34E-6464-47E7-8B58-4B63D2FD4BE2}" srcOrd="7" destOrd="0" presId="urn:microsoft.com/office/officeart/2005/8/layout/cycle1"/>
    <dgm:cxn modelId="{FBEACEB1-CAF9-48CD-8072-99B7B6D77E2E}" type="presParOf" srcId="{4BB79151-0F66-4736-A56D-5879DC954A31}" destId="{B30BACA2-3A36-4167-A2C9-49EA36A82527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39D768-DF90-47D5-A6B9-0A22EFE99ED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ED1807F8-6D79-47CB-99C0-94F6DDC0E30A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Ученик</a:t>
          </a:r>
        </a:p>
      </dgm:t>
    </dgm:pt>
    <dgm:pt modelId="{ABEEBE29-CA2B-48E4-9366-CFF238E3AC74}" type="parTrans" cxnId="{005AC9C8-ADAD-4789-805E-64B9D3814A12}">
      <dgm:prSet/>
      <dgm:spPr/>
      <dgm:t>
        <a:bodyPr/>
        <a:lstStyle/>
        <a:p>
          <a:endParaRPr lang="ru-RU"/>
        </a:p>
      </dgm:t>
    </dgm:pt>
    <dgm:pt modelId="{9687318E-5289-41CF-B8AC-24626C61DDD5}" type="sibTrans" cxnId="{005AC9C8-ADAD-4789-805E-64B9D3814A12}">
      <dgm:prSet/>
      <dgm:spPr/>
      <dgm:t>
        <a:bodyPr/>
        <a:lstStyle/>
        <a:p>
          <a:endParaRPr lang="ru-RU"/>
        </a:p>
      </dgm:t>
    </dgm:pt>
    <dgm:pt modelId="{FDBDCB28-B8F1-4ED7-A29D-F9954920730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УЧИТЕЛЬ</a:t>
          </a:r>
        </a:p>
      </dgm:t>
    </dgm:pt>
    <dgm:pt modelId="{A2078539-2A95-4FAD-940D-C5CB3ABDA2AE}" type="parTrans" cxnId="{9107390F-4B29-4B03-842E-5A31BD89DE08}">
      <dgm:prSet/>
      <dgm:spPr/>
      <dgm:t>
        <a:bodyPr/>
        <a:lstStyle/>
        <a:p>
          <a:endParaRPr lang="ru-RU"/>
        </a:p>
      </dgm:t>
    </dgm:pt>
    <dgm:pt modelId="{4F9F044D-1EB0-4C4C-80F4-BE78E6B27C72}" type="sibTrans" cxnId="{9107390F-4B29-4B03-842E-5A31BD89DE08}">
      <dgm:prSet/>
      <dgm:spPr/>
      <dgm:t>
        <a:bodyPr/>
        <a:lstStyle/>
        <a:p>
          <a:endParaRPr lang="ru-RU"/>
        </a:p>
      </dgm:t>
    </dgm:pt>
    <dgm:pt modelId="{3FD386FD-8782-49D2-8074-01748651B913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Ученик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5A0FBD4-7614-4992-8061-2D4C5C054E9A}" type="parTrans" cxnId="{B6E412A6-2264-4726-A010-2BBD80E20EEE}">
      <dgm:prSet/>
      <dgm:spPr/>
      <dgm:t>
        <a:bodyPr/>
        <a:lstStyle/>
        <a:p>
          <a:endParaRPr lang="ru-RU"/>
        </a:p>
      </dgm:t>
    </dgm:pt>
    <dgm:pt modelId="{46ADB079-E7BB-4AD0-B9EA-02A023B60764}" type="sibTrans" cxnId="{B6E412A6-2264-4726-A010-2BBD80E20EEE}">
      <dgm:prSet/>
      <dgm:spPr/>
      <dgm:t>
        <a:bodyPr/>
        <a:lstStyle/>
        <a:p>
          <a:endParaRPr lang="ru-RU"/>
        </a:p>
      </dgm:t>
    </dgm:pt>
    <dgm:pt modelId="{37F497C0-9631-4FB8-A0AA-69377DA4D6DB}" type="pres">
      <dgm:prSet presAssocID="{4539D768-DF90-47D5-A6B9-0A22EFE99EDD}" presName="cycle" presStyleCnt="0">
        <dgm:presLayoutVars>
          <dgm:dir/>
          <dgm:resizeHandles val="exact"/>
        </dgm:presLayoutVars>
      </dgm:prSet>
      <dgm:spPr/>
    </dgm:pt>
    <dgm:pt modelId="{7FC3E7DC-D206-4798-8522-76F78D7E5B7A}" type="pres">
      <dgm:prSet presAssocID="{ED1807F8-6D79-47CB-99C0-94F6DDC0E30A}" presName="dummy" presStyleCnt="0"/>
      <dgm:spPr/>
    </dgm:pt>
    <dgm:pt modelId="{1D063599-F3C1-4A82-B27F-D93457A19973}" type="pres">
      <dgm:prSet presAssocID="{ED1807F8-6D79-47CB-99C0-94F6DDC0E30A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7E8C9-E541-4836-8A0C-08EDB824C3EB}" type="pres">
      <dgm:prSet presAssocID="{9687318E-5289-41CF-B8AC-24626C61DDD5}" presName="sibTrans" presStyleLbl="node1" presStyleIdx="0" presStyleCnt="3"/>
      <dgm:spPr/>
    </dgm:pt>
    <dgm:pt modelId="{28DAC8EC-AA38-4E3D-AEC7-6847E93652B6}" type="pres">
      <dgm:prSet presAssocID="{FDBDCB28-B8F1-4ED7-A29D-F99549207304}" presName="dummy" presStyleCnt="0"/>
      <dgm:spPr/>
    </dgm:pt>
    <dgm:pt modelId="{F0E56A9C-9509-4A60-8716-B5A0F6E670A3}" type="pres">
      <dgm:prSet presAssocID="{FDBDCB28-B8F1-4ED7-A29D-F99549207304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AB65B7-F591-487F-950D-E1CB6D307072}" type="pres">
      <dgm:prSet presAssocID="{4F9F044D-1EB0-4C4C-80F4-BE78E6B27C72}" presName="sibTrans" presStyleLbl="node1" presStyleIdx="1" presStyleCnt="3"/>
      <dgm:spPr/>
    </dgm:pt>
    <dgm:pt modelId="{C4A3A40D-BE1C-401E-A045-0BF165CE6498}" type="pres">
      <dgm:prSet presAssocID="{3FD386FD-8782-49D2-8074-01748651B913}" presName="dummy" presStyleCnt="0"/>
      <dgm:spPr/>
    </dgm:pt>
    <dgm:pt modelId="{5D0F1417-AD5B-447A-93E9-9F2E193F8E48}" type="pres">
      <dgm:prSet presAssocID="{3FD386FD-8782-49D2-8074-01748651B913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F921A-A85D-4DFE-B3A9-78E49B76060C}" type="pres">
      <dgm:prSet presAssocID="{46ADB079-E7BB-4AD0-B9EA-02A023B60764}" presName="sibTrans" presStyleLbl="node1" presStyleIdx="2" presStyleCnt="3"/>
      <dgm:spPr/>
    </dgm:pt>
  </dgm:ptLst>
  <dgm:cxnLst>
    <dgm:cxn modelId="{4D42935C-5915-4094-A307-116C074EAE95}" type="presOf" srcId="{46ADB079-E7BB-4AD0-B9EA-02A023B60764}" destId="{BB7F921A-A85D-4DFE-B3A9-78E49B76060C}" srcOrd="0" destOrd="0" presId="urn:microsoft.com/office/officeart/2005/8/layout/cycle1"/>
    <dgm:cxn modelId="{CE1D1B82-6A26-4BB7-8C89-728C81626D92}" type="presOf" srcId="{9687318E-5289-41CF-B8AC-24626C61DDD5}" destId="{01D7E8C9-E541-4836-8A0C-08EDB824C3EB}" srcOrd="0" destOrd="0" presId="urn:microsoft.com/office/officeart/2005/8/layout/cycle1"/>
    <dgm:cxn modelId="{C08FF327-D5BB-4E8D-B659-490CEA3977AE}" type="presOf" srcId="{4539D768-DF90-47D5-A6B9-0A22EFE99EDD}" destId="{37F497C0-9631-4FB8-A0AA-69377DA4D6DB}" srcOrd="0" destOrd="0" presId="urn:microsoft.com/office/officeart/2005/8/layout/cycle1"/>
    <dgm:cxn modelId="{5C0F547E-2BAA-4107-9E5D-05AAFB458948}" type="presOf" srcId="{FDBDCB28-B8F1-4ED7-A29D-F99549207304}" destId="{F0E56A9C-9509-4A60-8716-B5A0F6E670A3}" srcOrd="0" destOrd="0" presId="urn:microsoft.com/office/officeart/2005/8/layout/cycle1"/>
    <dgm:cxn modelId="{B6E412A6-2264-4726-A010-2BBD80E20EEE}" srcId="{4539D768-DF90-47D5-A6B9-0A22EFE99EDD}" destId="{3FD386FD-8782-49D2-8074-01748651B913}" srcOrd="2" destOrd="0" parTransId="{45A0FBD4-7614-4992-8061-2D4C5C054E9A}" sibTransId="{46ADB079-E7BB-4AD0-B9EA-02A023B60764}"/>
    <dgm:cxn modelId="{9107390F-4B29-4B03-842E-5A31BD89DE08}" srcId="{4539D768-DF90-47D5-A6B9-0A22EFE99EDD}" destId="{FDBDCB28-B8F1-4ED7-A29D-F99549207304}" srcOrd="1" destOrd="0" parTransId="{A2078539-2A95-4FAD-940D-C5CB3ABDA2AE}" sibTransId="{4F9F044D-1EB0-4C4C-80F4-BE78E6B27C72}"/>
    <dgm:cxn modelId="{D12038DE-D525-443F-BC77-EC8E121EA829}" type="presOf" srcId="{ED1807F8-6D79-47CB-99C0-94F6DDC0E30A}" destId="{1D063599-F3C1-4A82-B27F-D93457A19973}" srcOrd="0" destOrd="0" presId="urn:microsoft.com/office/officeart/2005/8/layout/cycle1"/>
    <dgm:cxn modelId="{005AC9C8-ADAD-4789-805E-64B9D3814A12}" srcId="{4539D768-DF90-47D5-A6B9-0A22EFE99EDD}" destId="{ED1807F8-6D79-47CB-99C0-94F6DDC0E30A}" srcOrd="0" destOrd="0" parTransId="{ABEEBE29-CA2B-48E4-9366-CFF238E3AC74}" sibTransId="{9687318E-5289-41CF-B8AC-24626C61DDD5}"/>
    <dgm:cxn modelId="{4805FFF2-634D-48DB-8377-A42E7290D849}" type="presOf" srcId="{4F9F044D-1EB0-4C4C-80F4-BE78E6B27C72}" destId="{05AB65B7-F591-487F-950D-E1CB6D307072}" srcOrd="0" destOrd="0" presId="urn:microsoft.com/office/officeart/2005/8/layout/cycle1"/>
    <dgm:cxn modelId="{16CB3820-9A45-4811-9811-766827D6455A}" type="presOf" srcId="{3FD386FD-8782-49D2-8074-01748651B913}" destId="{5D0F1417-AD5B-447A-93E9-9F2E193F8E48}" srcOrd="0" destOrd="0" presId="urn:microsoft.com/office/officeart/2005/8/layout/cycle1"/>
    <dgm:cxn modelId="{F0223DB5-79FD-47D4-B88F-419B0CDFE040}" type="presParOf" srcId="{37F497C0-9631-4FB8-A0AA-69377DA4D6DB}" destId="{7FC3E7DC-D206-4798-8522-76F78D7E5B7A}" srcOrd="0" destOrd="0" presId="urn:microsoft.com/office/officeart/2005/8/layout/cycle1"/>
    <dgm:cxn modelId="{DD3D1B6A-1CE2-4750-98B2-5D4E08499722}" type="presParOf" srcId="{37F497C0-9631-4FB8-A0AA-69377DA4D6DB}" destId="{1D063599-F3C1-4A82-B27F-D93457A19973}" srcOrd="1" destOrd="0" presId="urn:microsoft.com/office/officeart/2005/8/layout/cycle1"/>
    <dgm:cxn modelId="{4C96BFE1-2272-479B-9F94-3460C3E6908F}" type="presParOf" srcId="{37F497C0-9631-4FB8-A0AA-69377DA4D6DB}" destId="{01D7E8C9-E541-4836-8A0C-08EDB824C3EB}" srcOrd="2" destOrd="0" presId="urn:microsoft.com/office/officeart/2005/8/layout/cycle1"/>
    <dgm:cxn modelId="{D3306B11-49E3-4CCB-ACC4-281DB30C648A}" type="presParOf" srcId="{37F497C0-9631-4FB8-A0AA-69377DA4D6DB}" destId="{28DAC8EC-AA38-4E3D-AEC7-6847E93652B6}" srcOrd="3" destOrd="0" presId="urn:microsoft.com/office/officeart/2005/8/layout/cycle1"/>
    <dgm:cxn modelId="{7A616990-4E6A-4DF3-B0A0-4B8A7F7D99D7}" type="presParOf" srcId="{37F497C0-9631-4FB8-A0AA-69377DA4D6DB}" destId="{F0E56A9C-9509-4A60-8716-B5A0F6E670A3}" srcOrd="4" destOrd="0" presId="urn:microsoft.com/office/officeart/2005/8/layout/cycle1"/>
    <dgm:cxn modelId="{5C6CED55-29EC-4FCB-A2A0-0B85D7BF47F0}" type="presParOf" srcId="{37F497C0-9631-4FB8-A0AA-69377DA4D6DB}" destId="{05AB65B7-F591-487F-950D-E1CB6D307072}" srcOrd="5" destOrd="0" presId="urn:microsoft.com/office/officeart/2005/8/layout/cycle1"/>
    <dgm:cxn modelId="{82B9BB8B-94F5-4EC6-BC02-7C31D2549631}" type="presParOf" srcId="{37F497C0-9631-4FB8-A0AA-69377DA4D6DB}" destId="{C4A3A40D-BE1C-401E-A045-0BF165CE6498}" srcOrd="6" destOrd="0" presId="urn:microsoft.com/office/officeart/2005/8/layout/cycle1"/>
    <dgm:cxn modelId="{6B9D82A9-EE92-4A50-9652-088677A9BB47}" type="presParOf" srcId="{37F497C0-9631-4FB8-A0AA-69377DA4D6DB}" destId="{5D0F1417-AD5B-447A-93E9-9F2E193F8E48}" srcOrd="7" destOrd="0" presId="urn:microsoft.com/office/officeart/2005/8/layout/cycle1"/>
    <dgm:cxn modelId="{1FDA658A-4D89-49E3-8CA2-B6D1ED9D7DB6}" type="presParOf" srcId="{37F497C0-9631-4FB8-A0AA-69377DA4D6DB}" destId="{BB7F921A-A85D-4DFE-B3A9-78E49B76060C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2AA67-B2D9-4F2C-B067-A4FF2D123A9D}">
      <dsp:nvSpPr>
        <dsp:cNvPr id="0" name=""/>
        <dsp:cNvSpPr/>
      </dsp:nvSpPr>
      <dsp:spPr>
        <a:xfrm>
          <a:off x="4691439" y="331699"/>
          <a:ext cx="1695747" cy="1695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smtClean="0">
              <a:ln>
                <a:noFill/>
              </a:ln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rPr>
            <a:t>МЕТОДИЧЕСКИЕ</a:t>
          </a:r>
          <a:endParaRPr kumimoji="0" lang="ru-RU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4691439" y="331699"/>
        <a:ext cx="1695747" cy="1695747"/>
      </dsp:txXfrm>
    </dsp:sp>
    <dsp:sp modelId="{444BDA37-C476-4FDA-87FE-7789F8099D06}">
      <dsp:nvSpPr>
        <dsp:cNvPr id="0" name=""/>
        <dsp:cNvSpPr/>
      </dsp:nvSpPr>
      <dsp:spPr>
        <a:xfrm>
          <a:off x="2111687" y="-1095"/>
          <a:ext cx="4006224" cy="4006224"/>
        </a:xfrm>
        <a:prstGeom prst="circularArrow">
          <a:avLst>
            <a:gd name="adj1" fmla="val 8254"/>
            <a:gd name="adj2" fmla="val 576583"/>
            <a:gd name="adj3" fmla="val 2961722"/>
            <a:gd name="adj4" fmla="val 53152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E1EDE-4DAA-44E2-96F3-3D547A40319D}">
      <dsp:nvSpPr>
        <dsp:cNvPr id="0" name=""/>
        <dsp:cNvSpPr/>
      </dsp:nvSpPr>
      <dsp:spPr>
        <a:xfrm>
          <a:off x="3266926" y="2799028"/>
          <a:ext cx="1695747" cy="1695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rPr>
            <a:t>ТЕХНОЛОГИЧЕСКИЕ</a:t>
          </a:r>
          <a:endParaRPr kumimoji="0" lang="ru-RU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3266926" y="2799028"/>
        <a:ext cx="1695747" cy="1695747"/>
      </dsp:txXfrm>
    </dsp:sp>
    <dsp:sp modelId="{28CEE9B8-077C-45DA-B09C-0B5BC5171861}">
      <dsp:nvSpPr>
        <dsp:cNvPr id="0" name=""/>
        <dsp:cNvSpPr/>
      </dsp:nvSpPr>
      <dsp:spPr>
        <a:xfrm>
          <a:off x="2111687" y="-1095"/>
          <a:ext cx="4006224" cy="4006224"/>
        </a:xfrm>
        <a:prstGeom prst="circularArrow">
          <a:avLst>
            <a:gd name="adj1" fmla="val 8254"/>
            <a:gd name="adj2" fmla="val 576583"/>
            <a:gd name="adj3" fmla="val 10170265"/>
            <a:gd name="adj4" fmla="val 7261695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1B34E-6464-47E7-8B58-4B63D2FD4BE2}">
      <dsp:nvSpPr>
        <dsp:cNvPr id="0" name=""/>
        <dsp:cNvSpPr/>
      </dsp:nvSpPr>
      <dsp:spPr>
        <a:xfrm>
          <a:off x="1842413" y="331699"/>
          <a:ext cx="1695747" cy="1695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smtClean="0">
              <a:ln>
                <a:noFill/>
              </a:ln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rPr>
            <a:t>ЧЕЛОВЕЧЕСКИЕ</a:t>
          </a:r>
          <a:endParaRPr kumimoji="0" lang="ru-RU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1842413" y="331699"/>
        <a:ext cx="1695747" cy="1695747"/>
      </dsp:txXfrm>
    </dsp:sp>
    <dsp:sp modelId="{B30BACA2-3A36-4167-A2C9-49EA36A82527}">
      <dsp:nvSpPr>
        <dsp:cNvPr id="0" name=""/>
        <dsp:cNvSpPr/>
      </dsp:nvSpPr>
      <dsp:spPr>
        <a:xfrm>
          <a:off x="2111687" y="-1095"/>
          <a:ext cx="4006224" cy="4006224"/>
        </a:xfrm>
        <a:prstGeom prst="circularArrow">
          <a:avLst>
            <a:gd name="adj1" fmla="val 8254"/>
            <a:gd name="adj2" fmla="val 576583"/>
            <a:gd name="adj3" fmla="val 16854729"/>
            <a:gd name="adj4" fmla="val 14968688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63599-F3C1-4A82-B27F-D93457A19973}">
      <dsp:nvSpPr>
        <dsp:cNvPr id="0" name=""/>
        <dsp:cNvSpPr/>
      </dsp:nvSpPr>
      <dsp:spPr>
        <a:xfrm>
          <a:off x="2573276" y="567107"/>
          <a:ext cx="1528272" cy="1528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Ученик</a:t>
          </a:r>
        </a:p>
      </dsp:txBody>
      <dsp:txXfrm>
        <a:off x="2573276" y="567107"/>
        <a:ext cx="1528272" cy="1528272"/>
      </dsp:txXfrm>
    </dsp:sp>
    <dsp:sp modelId="{01D7E8C9-E541-4836-8A0C-08EDB824C3EB}">
      <dsp:nvSpPr>
        <dsp:cNvPr id="0" name=""/>
        <dsp:cNvSpPr/>
      </dsp:nvSpPr>
      <dsp:spPr>
        <a:xfrm>
          <a:off x="242838" y="265713"/>
          <a:ext cx="3616423" cy="3616423"/>
        </a:xfrm>
        <a:prstGeom prst="circularArrow">
          <a:avLst>
            <a:gd name="adj1" fmla="val 8241"/>
            <a:gd name="adj2" fmla="val 575443"/>
            <a:gd name="adj3" fmla="val 2966940"/>
            <a:gd name="adj4" fmla="val 49655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56A9C-9509-4A60-8716-B5A0F6E670A3}">
      <dsp:nvSpPr>
        <dsp:cNvPr id="0" name=""/>
        <dsp:cNvSpPr/>
      </dsp:nvSpPr>
      <dsp:spPr>
        <a:xfrm>
          <a:off x="1286913" y="2795153"/>
          <a:ext cx="1528272" cy="1528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УЧИТЕЛЬ</a:t>
          </a:r>
        </a:p>
      </dsp:txBody>
      <dsp:txXfrm>
        <a:off x="1286913" y="2795153"/>
        <a:ext cx="1528272" cy="1528272"/>
      </dsp:txXfrm>
    </dsp:sp>
    <dsp:sp modelId="{05AB65B7-F591-487F-950D-E1CB6D307072}">
      <dsp:nvSpPr>
        <dsp:cNvPr id="0" name=""/>
        <dsp:cNvSpPr/>
      </dsp:nvSpPr>
      <dsp:spPr>
        <a:xfrm>
          <a:off x="242838" y="265713"/>
          <a:ext cx="3616423" cy="3616423"/>
        </a:xfrm>
        <a:prstGeom prst="circularArrow">
          <a:avLst>
            <a:gd name="adj1" fmla="val 8241"/>
            <a:gd name="adj2" fmla="val 575443"/>
            <a:gd name="adj3" fmla="val 10174902"/>
            <a:gd name="adj4" fmla="val 7257617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F1417-AD5B-447A-93E9-9F2E193F8E48}">
      <dsp:nvSpPr>
        <dsp:cNvPr id="0" name=""/>
        <dsp:cNvSpPr/>
      </dsp:nvSpPr>
      <dsp:spPr>
        <a:xfrm>
          <a:off x="550" y="567107"/>
          <a:ext cx="1528272" cy="1528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Ученик</a:t>
          </a:r>
          <a:endParaRPr kumimoji="0" lang="ru-RU" sz="2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50" y="567107"/>
        <a:ext cx="1528272" cy="1528272"/>
      </dsp:txXfrm>
    </dsp:sp>
    <dsp:sp modelId="{BB7F921A-A85D-4DFE-B3A9-78E49B76060C}">
      <dsp:nvSpPr>
        <dsp:cNvPr id="0" name=""/>
        <dsp:cNvSpPr/>
      </dsp:nvSpPr>
      <dsp:spPr>
        <a:xfrm>
          <a:off x="242838" y="265713"/>
          <a:ext cx="3616423" cy="3616423"/>
        </a:xfrm>
        <a:prstGeom prst="circularArrow">
          <a:avLst>
            <a:gd name="adj1" fmla="val 8241"/>
            <a:gd name="adj2" fmla="val 575443"/>
            <a:gd name="adj3" fmla="val 16859603"/>
            <a:gd name="adj4" fmla="val 14964955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21861-D76E-41D5-8771-72111ED34E59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7262F-84A3-413F-BAA3-08E3F7B4A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031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467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7467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FDC2B-AF79-4564-9FED-86A6CDA18ADD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789B0-8DD8-44D8-9FB0-462EBC81E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870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096935B-1751-46DA-9934-16A9400451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13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E:\&#1045;&#1088;&#1086;&#1096;%20&#1054;.&#1040;.%20&#1050;&#1091;&#1088;&#1089;&#1099;%202014\11%20&#1085;&#1086;&#1103;&#1073;&#1088;&#1103;%202014\&#1058;&#1077;&#1093;&#1085;&#1086;&#1083;&#1086;&#1075;&#1080;&#1095;&#1077;&#1089;&#1082;&#1080;&#1077;%20&#1082;&#1072;&#1088;&#1090;&#1099;\&#1056;&#1072;&#1079;&#1088;&#1072;&#1073;&#1086;&#1090;&#1082;&#1072;%20&#1090;&#1077;&#1093;&#1085;&#1086;&#1083;&#1086;&#1075;&#1080;&#1095;&#1077;&#1089;&#1082;&#1086;&#1081;%20&#1082;&#1072;&#1088;&#1090;&#1099;%20&#1091;&#1088;&#1086;&#1082;&#1072;.doc" TargetMode="External"/><Relationship Id="rId7" Type="http://schemas.openxmlformats.org/officeDocument/2006/relationships/image" Target="../media/image2.png"/><Relationship Id="rId2" Type="http://schemas.openxmlformats.org/officeDocument/2006/relationships/hyperlink" Target="file:///E:\&#1045;&#1088;&#1086;&#1096;%20&#1054;.&#1040;.%20&#1050;&#1091;&#1088;&#1089;&#1099;%202014\11%20&#1085;&#1086;&#1103;&#1073;&#1088;&#1103;%202014\&#1058;&#1077;&#1093;&#1085;&#1086;&#1083;&#1086;&#1075;&#1080;&#1095;&#1077;&#1089;&#1082;&#1080;&#1077;%20&#1082;&#1072;&#1088;&#1090;&#1099;\&#1054;&#1087;&#1086;&#1088;&#1085;&#1072;&#1103;%20&#1090;&#1072;&#1073;&#1083;&#1080;&#1094;&#1072;%20&#1087;&#1086;&#1089;&#1090;&#1088;&#1086;&#1077;&#1085;&#1080;&#1077;%20&#1091;&#1095;&#1077;&#1073;&#1085;&#1086;&#1075;&#1086;%20&#1079;&#1072;&#1085;&#1103;&#1090;&#1080;&#1103;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E:\&#1045;&#1088;&#1086;&#1096;%20&#1054;.&#1040;.%20&#1050;&#1091;&#1088;&#1089;&#1099;%202014\11%20&#1085;&#1086;&#1103;&#1073;&#1088;&#1103;%202014\&#1058;&#1077;&#1093;&#1085;&#1086;&#1083;&#1086;&#1075;&#1080;&#1095;&#1077;&#1089;&#1082;&#1080;&#1077;%20&#1082;&#1072;&#1088;&#1090;&#1099;\&#1058;&#1050;%20&#1091;&#1088;&#1086;&#1082;&#1072;%20%20&#1054;&#1050;&#1056;%20&#1052;&#1048;&#1056;%201%20&#1082;&#1083;.doc" TargetMode="External"/><Relationship Id="rId5" Type="http://schemas.openxmlformats.org/officeDocument/2006/relationships/hyperlink" Target="file:///E:\&#1045;&#1088;&#1086;&#1096;%20&#1054;.&#1040;.%20&#1050;&#1091;&#1088;&#1089;&#1099;%202014\11%20&#1085;&#1086;&#1103;&#1073;&#1088;&#1103;%202014\&#1058;&#1077;&#1093;&#1085;&#1086;&#1083;&#1086;&#1075;&#1080;&#1095;&#1077;&#1089;&#1082;&#1080;&#1077;%20&#1082;&#1072;&#1088;&#1090;&#1099;\&#1090;&#1077;&#1093;&#1085;&#1086;&#1083;&#1086;&#1075;&#1080;&#1095;&#1077;&#1089;&#1082;&#1072;&#1103;%20&#1082;&#1072;&#1088;&#1090;&#1072;%20&#1045;&#1088;&#1086;&#1096;%20&#1054;.&#1040;.%20&#1086;&#1073;&#1091;&#1095;&#1077;&#1085;&#1080;&#1077;%20&#1075;&#1088;&#1072;&#1084;&#1086;&#1090;&#1077;%20&#1087;&#1086;%20&#1088;&#1072;&#1079;&#1076;&#1077;&#1083;&#1072;&#1084;.docx" TargetMode="External"/><Relationship Id="rId4" Type="http://schemas.openxmlformats.org/officeDocument/2006/relationships/hyperlink" Target="file:///E:\&#1045;&#1088;&#1086;&#1096;%20&#1054;.&#1040;.%20&#1050;&#1091;&#1088;&#1089;&#1099;%202014\11%20&#1085;&#1086;&#1103;&#1073;&#1088;&#1103;%202014\&#1058;&#1077;&#1093;&#1085;&#1086;&#1083;&#1086;&#1075;&#1080;&#1095;&#1077;&#1089;&#1082;&#1080;&#1077;%20&#1082;&#1072;&#1088;&#1090;&#1099;\&#1058;&#1045;&#1061;&#1053;&#1054;&#1051;&#1054;&#1043;&#1048;&#1063;&#1045;&#1057;&#1050;&#1040;&#1071;%20&#1050;&#1040;&#1056;&#1058;&#1040;%20&#1059;&#1063;&#1045;&#1041;&#1053;&#1054;&#1043;&#1054;%20&#1047;&#1040;&#1053;&#1071;&#1058;&#1048;&#1071;.doc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12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71479"/>
            <a:ext cx="8229600" cy="84933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dirty="0" smtClean="0">
                <a:solidFill>
                  <a:schemeClr val="accent1">
                    <a:satMod val="150000"/>
                  </a:schemeClr>
                </a:solidFill>
              </a:rPr>
              <a:t>          </a:t>
            </a:r>
            <a:r>
              <a:rPr lang="ru-RU" sz="4000" b="1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Кредо успешного педагога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pPr marL="0" indent="0" eaLnBrk="1" hangingPunct="1">
              <a:spcBef>
                <a:spcPts val="1100"/>
              </a:spcBef>
              <a:buClr>
                <a:srgbClr val="0000FF"/>
              </a:buClr>
              <a:buSzPct val="6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4400" b="1" i="1" dirty="0" smtClean="0"/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«Если мы будем учить сегодня  так, как мы учили вчера, мы  украдем у наших детей   завтра»</a:t>
            </a:r>
          </a:p>
          <a:p>
            <a:pPr marL="341313" indent="-341313" eaLnBrk="1" hangingPunct="1"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 Джон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Дьюи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1000"/>
            <a:ext cx="1981200" cy="173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13984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59832" y="381000"/>
            <a:ext cx="5544616" cy="62484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Предмет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Уровень образования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Тип урока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Форма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проведения урока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Время проведения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Участники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Планируемый результат обучения, в том числе и формирование УУД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Познавательные УУД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Коммуникативные УУД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Регулятивные УУД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Личностные УУД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связи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Ресурсы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103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Технологическая карта-проект  современного урока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Опорная таблица по моделированию Учебного занятия </a:t>
            </a:r>
            <a:endParaRPr lang="ru-RU" sz="2400" dirty="0">
              <a:latin typeface="Times New Roman" pitchFamily="18" charset="0"/>
              <a:cs typeface="Times New Roman" pitchFamily="18" charset="0"/>
              <a:hlinkClick r:id="rId2" action="ppaction://hlinkfile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 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соответствии с требованиями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ФГОС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Методические рекомендации по разработке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технологической карты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урока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Шаблон  технологической карты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Виды технологических карт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Образцы технологических карт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30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60364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Современный урок с позиции формирования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УУД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9910" y="2132856"/>
            <a:ext cx="8084158" cy="235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 dirty="0">
                <a:solidFill>
                  <a:schemeClr val="tx2"/>
                </a:solidFill>
                <a:latin typeface="AnastasiaScript" pitchFamily="2" charset="0"/>
              </a:rPr>
              <a:t>Современный урок –урок действенный, </a:t>
            </a:r>
          </a:p>
          <a:p>
            <a:pPr algn="ctr">
              <a:spcBef>
                <a:spcPct val="20000"/>
              </a:spcBef>
            </a:pPr>
            <a:r>
              <a:rPr lang="ru-RU" sz="2800" b="1" dirty="0">
                <a:solidFill>
                  <a:schemeClr val="tx2"/>
                </a:solidFill>
                <a:latin typeface="AnastasiaScript" pitchFamily="2" charset="0"/>
              </a:rPr>
              <a:t>имеющий непосредственное отношение </a:t>
            </a:r>
          </a:p>
          <a:p>
            <a:pPr algn="ctr">
              <a:spcBef>
                <a:spcPct val="20000"/>
              </a:spcBef>
            </a:pPr>
            <a:r>
              <a:rPr lang="ru-RU" sz="2800" b="1" dirty="0">
                <a:solidFill>
                  <a:schemeClr val="tx2"/>
                </a:solidFill>
                <a:latin typeface="AnastasiaScript" pitchFamily="2" charset="0"/>
              </a:rPr>
              <a:t>к интересам, личности ребенка, </a:t>
            </a:r>
          </a:p>
          <a:p>
            <a:pPr algn="ctr">
              <a:spcBef>
                <a:spcPct val="20000"/>
              </a:spcBef>
            </a:pPr>
            <a:r>
              <a:rPr lang="ru-RU" sz="2800" b="1" dirty="0">
                <a:solidFill>
                  <a:schemeClr val="tx2"/>
                </a:solidFill>
                <a:latin typeface="AnastasiaScript" pitchFamily="2" charset="0"/>
              </a:rPr>
              <a:t>его родителей, общества, государства.</a:t>
            </a:r>
          </a:p>
          <a:p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7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63111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Выделяют три постулата современного урока: </a:t>
            </a:r>
            <a:b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229600" cy="4525963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есть открытие истины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поиск истины и осмысление истины в совместной деятельности детей и учителя;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есть часть жизни ребенка,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проживание этой жизни должно совершаться на уровне высокой общечеловеческой культуры;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качестве субъекта осмысления истины и в качестве субъекта жизни на уроке всегда является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наивысшей ценностью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выступая в роли цели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никогда не выступая в роли средства. 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004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Прямоугольник 1"/>
          <p:cNvSpPr>
            <a:spLocks noChangeArrowheads="1"/>
          </p:cNvSpPr>
          <p:nvPr/>
        </p:nvSpPr>
        <p:spPr bwMode="auto">
          <a:xfrm>
            <a:off x="152400" y="381000"/>
            <a:ext cx="883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990000"/>
                </a:solidFill>
              </a:rPr>
              <a:t>РЕСУРСЫ </a:t>
            </a:r>
            <a:br>
              <a:rPr lang="ru-RU" sz="3600" b="1">
                <a:solidFill>
                  <a:srgbClr val="990000"/>
                </a:solidFill>
              </a:rPr>
            </a:br>
            <a:r>
              <a:rPr lang="ru-RU" sz="3600" b="1">
                <a:solidFill>
                  <a:srgbClr val="990000"/>
                </a:solidFill>
              </a:rPr>
              <a:t>современного урока</a:t>
            </a:r>
            <a:endParaRPr lang="ru-RU" sz="3600" b="1"/>
          </a:p>
        </p:txBody>
      </p:sp>
      <p:grpSp>
        <p:nvGrpSpPr>
          <p:cNvPr id="2" name="Diagram 9"/>
          <p:cNvGrpSpPr>
            <a:grpSpLocks noChangeAspect="1"/>
          </p:cNvGrpSpPr>
          <p:nvPr/>
        </p:nvGrpSpPr>
        <p:grpSpPr bwMode="auto">
          <a:xfrm>
            <a:off x="457200" y="1617663"/>
            <a:ext cx="8229600" cy="4495800"/>
            <a:chOff x="288" y="1019"/>
            <a:chExt cx="5184" cy="2832"/>
          </a:xfrm>
        </p:grpSpPr>
        <p:graphicFrame>
          <p:nvGraphicFramePr>
            <p:cNvPr id="4" name="Схема 3"/>
            <p:cNvGraphicFramePr/>
            <p:nvPr/>
          </p:nvGraphicFramePr>
          <p:xfrm>
            <a:off x="288" y="1019"/>
            <a:ext cx="5184" cy="283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Picture 32" descr="8"/>
            <p:cNvSpPr>
              <a:spLocks noChangeAspect="1" noChangeArrowheads="1"/>
            </p:cNvSpPr>
            <p:nvPr/>
          </p:nvSpPr>
          <p:spPr bwMode="auto">
            <a:xfrm>
              <a:off x="2544" y="2064"/>
              <a:ext cx="648" cy="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1036" name="Picture 29" descr="BD07224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2133600"/>
            <a:ext cx="1508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31" descr="BOOKCAS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91400" y="2209800"/>
            <a:ext cx="1106488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22" descr="4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62400" y="5672138"/>
            <a:ext cx="1295400" cy="11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Круговая стрелка 8"/>
          <p:cNvSpPr/>
          <p:nvPr/>
        </p:nvSpPr>
        <p:spPr>
          <a:xfrm>
            <a:off x="2568888" y="1425888"/>
            <a:ext cx="4006224" cy="4006224"/>
          </a:xfrm>
          <a:prstGeom prst="circularArrow">
            <a:avLst>
              <a:gd name="adj1" fmla="val 8254"/>
              <a:gd name="adj2" fmla="val 576583"/>
              <a:gd name="adj3" fmla="val 10170265"/>
              <a:gd name="adj4" fmla="val 7261695"/>
              <a:gd name="adj5" fmla="val 963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Круговая стрелка 9"/>
          <p:cNvSpPr/>
          <p:nvPr/>
        </p:nvSpPr>
        <p:spPr>
          <a:xfrm>
            <a:off x="2721288" y="1578288"/>
            <a:ext cx="4006224" cy="4006224"/>
          </a:xfrm>
          <a:prstGeom prst="circularArrow">
            <a:avLst>
              <a:gd name="adj1" fmla="val 8254"/>
              <a:gd name="adj2" fmla="val 576583"/>
              <a:gd name="adj3" fmla="val 16854729"/>
              <a:gd name="adj4" fmla="val 14968688"/>
              <a:gd name="adj5" fmla="val 963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Круговая стрелка 10"/>
          <p:cNvSpPr/>
          <p:nvPr/>
        </p:nvSpPr>
        <p:spPr>
          <a:xfrm>
            <a:off x="2873688" y="1730688"/>
            <a:ext cx="4006224" cy="4006224"/>
          </a:xfrm>
          <a:prstGeom prst="circularArrow">
            <a:avLst>
              <a:gd name="adj1" fmla="val 8254"/>
              <a:gd name="adj2" fmla="val 576583"/>
              <a:gd name="adj3" fmla="val 2961722"/>
              <a:gd name="adj4" fmla="val 53152"/>
              <a:gd name="adj5" fmla="val 963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2" name="Группа 11"/>
          <p:cNvGrpSpPr/>
          <p:nvPr/>
        </p:nvGrpSpPr>
        <p:grpSpPr>
          <a:xfrm>
            <a:off x="2568888" y="2227835"/>
            <a:ext cx="1279921" cy="847873"/>
            <a:chOff x="1842413" y="331699"/>
            <a:chExt cx="1695747" cy="1695747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1842413" y="331699"/>
              <a:ext cx="1695747" cy="169574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1842413" y="331699"/>
              <a:ext cx="1695747" cy="16957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kern="1200" cap="none" normalizeH="0" baseline="0" dirty="0" smtClean="0">
                  <a:ln>
                    <a:noFill/>
                  </a:ln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ЧЕЛОВЕЧЕСКИЕ</a:t>
              </a:r>
              <a:endParaRPr kumimoji="0" lang="ru-RU" sz="12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204389" y="2209800"/>
            <a:ext cx="1711971" cy="867147"/>
            <a:chOff x="4691439" y="331699"/>
            <a:chExt cx="1695747" cy="1695747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691439" y="331699"/>
              <a:ext cx="1695747" cy="169574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4691439" y="331699"/>
              <a:ext cx="1695747" cy="16957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kern="1200" cap="none" normalizeH="0" baseline="0" smtClean="0">
                  <a:ln>
                    <a:noFill/>
                  </a:ln>
                  <a:solidFill>
                    <a:srgbClr val="D6009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МЕТОДИЧЕСКИЕ</a:t>
              </a:r>
              <a:endParaRPr kumimoji="0" lang="ru-RU" sz="1200" b="0" i="0" u="none" strike="noStrike" kern="1200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876526" y="4214494"/>
            <a:ext cx="1695747" cy="1347937"/>
            <a:chOff x="3266926" y="2799028"/>
            <a:chExt cx="1695747" cy="1695747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3266926" y="2799028"/>
              <a:ext cx="1695747" cy="169574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рямоугольник 19"/>
            <p:cNvSpPr/>
            <p:nvPr/>
          </p:nvSpPr>
          <p:spPr>
            <a:xfrm>
              <a:off x="3266926" y="2799028"/>
              <a:ext cx="1695747" cy="16957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kern="1200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ТЕХНОЛОГИЧЕСКИЕ</a:t>
              </a:r>
              <a:endParaRPr kumimoji="0" lang="ru-RU" sz="12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912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Прямоугольник 1"/>
          <p:cNvSpPr>
            <a:spLocks noChangeArrowheads="1"/>
          </p:cNvSpPr>
          <p:nvPr/>
        </p:nvSpPr>
        <p:spPr bwMode="auto">
          <a:xfrm>
            <a:off x="1295400" y="609600"/>
            <a:ext cx="739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Человеческие ресурсы</a:t>
            </a:r>
          </a:p>
        </p:txBody>
      </p:sp>
      <p:sp>
        <p:nvSpPr>
          <p:cNvPr id="63491" name="Прямоугольник 2"/>
          <p:cNvSpPr>
            <a:spLocks noChangeArrowheads="1"/>
          </p:cNvSpPr>
          <p:nvPr/>
        </p:nvSpPr>
        <p:spPr bwMode="auto">
          <a:xfrm>
            <a:off x="1608930" y="1676401"/>
            <a:ext cx="6696869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800" b="1" dirty="0">
                <a:solidFill>
                  <a:srgbClr val="FFCC00"/>
                </a:solidFill>
              </a:rPr>
              <a:t>                             УЧИТЕЛЬ</a:t>
            </a:r>
          </a:p>
          <a:p>
            <a:endParaRPr lang="ru-RU" sz="2400" b="1" dirty="0">
              <a:solidFill>
                <a:srgbClr val="FFCC00"/>
              </a:solidFill>
            </a:endParaRPr>
          </a:p>
          <a:p>
            <a:endParaRPr lang="ru-RU" sz="2400" b="1" dirty="0"/>
          </a:p>
          <a:p>
            <a:pPr>
              <a:buFont typeface="Wingdings" pitchFamily="2" charset="2"/>
              <a:buNone/>
            </a:pPr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  <a:p>
            <a:pPr>
              <a:buFont typeface="Wingdings" pitchFamily="2" charset="2"/>
              <a:buNone/>
            </a:pPr>
            <a:r>
              <a:rPr lang="ru-RU" sz="2800" b="1" dirty="0">
                <a:solidFill>
                  <a:srgbClr val="FF9900"/>
                </a:solidFill>
              </a:rPr>
              <a:t>   УЧЕНИКИ</a:t>
            </a:r>
            <a:r>
              <a:rPr lang="ru-RU" sz="2400" b="1" dirty="0"/>
              <a:t>                                       </a:t>
            </a:r>
            <a:r>
              <a:rPr lang="ru-RU" sz="2800" b="1" dirty="0">
                <a:solidFill>
                  <a:srgbClr val="CC3300"/>
                </a:solidFill>
              </a:rPr>
              <a:t>РОДИТЕЛИ</a:t>
            </a:r>
          </a:p>
        </p:txBody>
      </p:sp>
      <p:sp>
        <p:nvSpPr>
          <p:cNvPr id="63492" name="AutoShape 24"/>
          <p:cNvSpPr>
            <a:spLocks noChangeArrowheads="1"/>
          </p:cNvSpPr>
          <p:nvPr/>
        </p:nvSpPr>
        <p:spPr bwMode="auto">
          <a:xfrm>
            <a:off x="2971800" y="2438400"/>
            <a:ext cx="2971800" cy="2667000"/>
          </a:xfrm>
          <a:prstGeom prst="triangle">
            <a:avLst>
              <a:gd name="adj" fmla="val 50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3493" name="Picture 33" descr="BD0503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352800"/>
            <a:ext cx="1296988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4" name="Picture 9" descr="KIDS01"/>
          <p:cNvPicPr>
            <a:picLocks noChangeAspect="1" noChangeArrowheads="1" noCrop="1"/>
          </p:cNvPicPr>
          <p:nvPr/>
        </p:nvPicPr>
        <p:blipFill>
          <a:blip r:embed="rId3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-152400" y="2362200"/>
            <a:ext cx="35226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5" name="Picture 2" descr="Картинка 0 из 836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743200"/>
            <a:ext cx="30480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 стрелкой 9"/>
          <p:cNvCxnSpPr/>
          <p:nvPr/>
        </p:nvCxnSpPr>
        <p:spPr>
          <a:xfrm flipH="1">
            <a:off x="2743200" y="2362200"/>
            <a:ext cx="1524000" cy="26670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648200" y="2362200"/>
            <a:ext cx="1447800" cy="26670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895600" y="5334000"/>
            <a:ext cx="312420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6410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Прямоугольник 1"/>
          <p:cNvSpPr>
            <a:spLocks noChangeArrowheads="1"/>
          </p:cNvSpPr>
          <p:nvPr/>
        </p:nvSpPr>
        <p:spPr bwMode="auto">
          <a:xfrm>
            <a:off x="914400" y="685800"/>
            <a:ext cx="800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Методические ресурсы</a:t>
            </a:r>
          </a:p>
        </p:txBody>
      </p:sp>
      <p:pic>
        <p:nvPicPr>
          <p:cNvPr id="64515" name="Picture 10" descr="CRAY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286000"/>
            <a:ext cx="23637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1371600" y="1524000"/>
            <a:ext cx="2362200" cy="1379538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Формы</a:t>
            </a: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5791200" y="1600200"/>
            <a:ext cx="2362200" cy="1379538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Технологии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609600" y="3352800"/>
            <a:ext cx="2362200" cy="1379538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Содержание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6248400" y="4343400"/>
            <a:ext cx="2362200" cy="13795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Методы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3276600" y="5105400"/>
            <a:ext cx="2362200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Приемы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323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Прямоугольник 1"/>
          <p:cNvSpPr>
            <a:spLocks noChangeArrowheads="1"/>
          </p:cNvSpPr>
          <p:nvPr/>
        </p:nvSpPr>
        <p:spPr bwMode="auto">
          <a:xfrm>
            <a:off x="533400" y="381000"/>
            <a:ext cx="815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Технологические ресурсы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2590800" y="914400"/>
            <a:ext cx="1524000" cy="1828800"/>
          </a:xfrm>
          <a:prstGeom prst="triangle">
            <a:avLst>
              <a:gd name="adj" fmla="val 50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ИКТ</a:t>
            </a:r>
          </a:p>
        </p:txBody>
      </p:sp>
      <p:sp>
        <p:nvSpPr>
          <p:cNvPr id="4" name="AutoShape 15"/>
          <p:cNvSpPr>
            <a:spLocks noChangeArrowheads="1"/>
          </p:cNvSpPr>
          <p:nvPr/>
        </p:nvSpPr>
        <p:spPr bwMode="auto">
          <a:xfrm>
            <a:off x="5257800" y="1066800"/>
            <a:ext cx="2057400" cy="1752600"/>
          </a:xfrm>
          <a:prstGeom prst="hexagon">
            <a:avLst>
              <a:gd name="adj" fmla="val 29348"/>
              <a:gd name="vf" fmla="val 115470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Развивающее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обучение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828800" y="3200400"/>
            <a:ext cx="1600200" cy="1447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Проектная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деятельность</a:t>
            </a:r>
          </a:p>
        </p:txBody>
      </p:sp>
      <p:pic>
        <p:nvPicPr>
          <p:cNvPr id="65542" name="Picture 17" descr="J028365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05000"/>
            <a:ext cx="6381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095491" y="3276600"/>
            <a:ext cx="2209800" cy="15240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</a:rPr>
              <a:t>  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КСО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dirty="0">
              <a:latin typeface="Times New Roman" pitchFamily="18" charset="0"/>
            </a:endParaRPr>
          </a:p>
          <a:p>
            <a:pPr algn="ctr">
              <a:defRPr/>
            </a:pPr>
            <a:endParaRPr lang="ru-RU" dirty="0">
              <a:latin typeface="Times New Roman" pitchFamily="18" charset="0"/>
            </a:endParaRP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6781800" y="2819400"/>
            <a:ext cx="2209800" cy="1828800"/>
          </a:xfrm>
          <a:prstGeom prst="pentagon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Модульное </a:t>
            </a:r>
          </a:p>
          <a:p>
            <a:pPr algn="ctr">
              <a:defRPr/>
            </a:pP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обучение</a:t>
            </a:r>
          </a:p>
        </p:txBody>
      </p:sp>
      <p:pic>
        <p:nvPicPr>
          <p:cNvPr id="65545" name="Picture 19" descr="J028363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1600200"/>
            <a:ext cx="10953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457200" y="4724400"/>
            <a:ext cx="1828800" cy="17526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ru-RU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Интерактивная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доска</a:t>
            </a:r>
          </a:p>
          <a:p>
            <a:pPr algn="ctr">
              <a:defRPr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65547" name="Picture 20" descr="J028365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5562600"/>
            <a:ext cx="7143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638800" y="5105400"/>
            <a:ext cx="2667000" cy="12192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Здоровьесберегающие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2374211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3820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dirty="0">
                <a:solidFill>
                  <a:srgbClr val="002060"/>
                </a:solidFill>
                <a:latin typeface="Times New Roman" pitchFamily="16" charset="0"/>
              </a:rPr>
              <a:t>Где же зона творчества учителя?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28600" y="1981200"/>
            <a:ext cx="8686800" cy="4876800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71463" eaLnBrk="1" hangingPunct="1">
              <a:spcBef>
                <a:spcPts val="800"/>
              </a:spcBef>
              <a:buClrTx/>
              <a:buSzPct val="60000"/>
              <a:buFontTx/>
              <a:buNone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 b="1" dirty="0">
                <a:solidFill>
                  <a:srgbClr val="FFFFFF"/>
                </a:solidFill>
                <a:latin typeface="Times New Roman" pitchFamily="16" charset="0"/>
              </a:rPr>
              <a:t>	</a:t>
            </a:r>
            <a:r>
              <a:rPr lang="ru-RU" sz="3200" dirty="0">
                <a:solidFill>
                  <a:srgbClr val="002060"/>
                </a:solidFill>
                <a:latin typeface="Times New Roman" pitchFamily="16" charset="0"/>
              </a:rPr>
              <a:t>Может изменяться:</a:t>
            </a:r>
          </a:p>
          <a:p>
            <a:pPr marL="1587" eaLnBrk="1" hangingPunct="1">
              <a:spcBef>
                <a:spcPts val="800"/>
              </a:spcBef>
              <a:buClr>
                <a:srgbClr val="0000FF"/>
              </a:buClr>
              <a:buSzPct val="60000"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6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6" charset="0"/>
              </a:rPr>
              <a:t> время</a:t>
            </a:r>
            <a:r>
              <a:rPr lang="ru-RU" sz="3200" dirty="0">
                <a:solidFill>
                  <a:srgbClr val="002060"/>
                </a:solidFill>
                <a:latin typeface="Times New Roman" pitchFamily="16" charset="0"/>
              </a:rPr>
              <a:t>, отводимое педагогом на каждый этап (т.е. длительность этапа);</a:t>
            </a:r>
          </a:p>
          <a:p>
            <a:pPr marL="1587" eaLnBrk="1" hangingPunct="1">
              <a:spcBef>
                <a:spcPts val="800"/>
              </a:spcBef>
              <a:buClr>
                <a:srgbClr val="0000FF"/>
              </a:buClr>
              <a:buSzPct val="60000"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6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6" charset="0"/>
              </a:rPr>
              <a:t>содержание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6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Times New Roman" pitchFamily="16" charset="0"/>
              </a:rPr>
              <a:t>(система дидактических развиваю-</a:t>
            </a:r>
            <a:r>
              <a:rPr lang="ru-RU" sz="3200" dirty="0" err="1">
                <a:solidFill>
                  <a:srgbClr val="002060"/>
                </a:solidFill>
                <a:latin typeface="Times New Roman" pitchFamily="16" charset="0"/>
              </a:rPr>
              <a:t>щих</a:t>
            </a:r>
            <a:r>
              <a:rPr lang="ru-RU" sz="3200" dirty="0">
                <a:solidFill>
                  <a:srgbClr val="002060"/>
                </a:solidFill>
                <a:latin typeface="Times New Roman" pitchFamily="16" charset="0"/>
              </a:rPr>
              <a:t> заданий) этапа;</a:t>
            </a:r>
          </a:p>
          <a:p>
            <a:pPr marL="1587" eaLnBrk="1" hangingPunct="1">
              <a:spcBef>
                <a:spcPts val="800"/>
              </a:spcBef>
              <a:buClr>
                <a:srgbClr val="0000FF"/>
              </a:buClr>
              <a:buSzPct val="60000"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6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6" charset="0"/>
              </a:rPr>
              <a:t>методы </a:t>
            </a:r>
            <a:r>
              <a:rPr lang="ru-RU" sz="3200" b="1" dirty="0">
                <a:solidFill>
                  <a:srgbClr val="002060"/>
                </a:solidFill>
                <a:latin typeface="Times New Roman" pitchFamily="16" charset="0"/>
              </a:rPr>
              <a:t>и способ </a:t>
            </a:r>
            <a:r>
              <a:rPr lang="ru-RU" sz="3200" dirty="0">
                <a:solidFill>
                  <a:srgbClr val="002060"/>
                </a:solidFill>
                <a:latin typeface="Times New Roman" pitchFamily="16" charset="0"/>
              </a:rPr>
              <a:t>обучения;</a:t>
            </a:r>
          </a:p>
          <a:p>
            <a:pPr marL="1587" eaLnBrk="1" hangingPunct="1">
              <a:spcBef>
                <a:spcPts val="800"/>
              </a:spcBef>
              <a:buClr>
                <a:srgbClr val="0000FF"/>
              </a:buClr>
              <a:buSzPct val="60000"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6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6" charset="0"/>
              </a:rPr>
              <a:t>средства </a:t>
            </a:r>
            <a:r>
              <a:rPr lang="ru-RU" sz="3200" b="1" dirty="0">
                <a:solidFill>
                  <a:srgbClr val="002060"/>
                </a:solidFill>
                <a:latin typeface="Times New Roman" pitchFamily="16" charset="0"/>
              </a:rPr>
              <a:t>и формы организации учебно-воспитательного процесса</a:t>
            </a:r>
            <a:r>
              <a:rPr lang="ru-RU" sz="3200" dirty="0">
                <a:solidFill>
                  <a:srgbClr val="002060"/>
                </a:solidFill>
                <a:latin typeface="Times New Roman" pitchFamily="16" charset="0"/>
              </a:rPr>
              <a:t>. 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6327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609600" y="6675438"/>
            <a:ext cx="7924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/>
            </a:r>
            <a:br>
              <a:rPr lang="ru-RU" b="1">
                <a:solidFill>
                  <a:schemeClr val="bg1"/>
                </a:solidFill>
              </a:rPr>
            </a:br>
            <a:r>
              <a:rPr lang="ru-RU" b="1">
                <a:solidFill>
                  <a:schemeClr val="bg1"/>
                </a:solidFill>
              </a:rPr>
              <a:t> </a:t>
            </a:r>
            <a:br>
              <a:rPr lang="ru-RU" b="1">
                <a:solidFill>
                  <a:schemeClr val="bg1"/>
                </a:solidFill>
              </a:rPr>
            </a:br>
            <a:r>
              <a:rPr lang="ru-RU" b="1">
                <a:solidFill>
                  <a:schemeClr val="bg1"/>
                </a:solidFill>
              </a:rPr>
              <a:t/>
            </a:r>
            <a:br>
              <a:rPr lang="ru-RU" b="1">
                <a:solidFill>
                  <a:schemeClr val="bg1"/>
                </a:solidFill>
              </a:rPr>
            </a:br>
            <a:r>
              <a:rPr lang="ru-RU" b="1">
                <a:solidFill>
                  <a:schemeClr val="bg1"/>
                </a:solidFill>
              </a:rPr>
              <a:t/>
            </a:r>
            <a:br>
              <a:rPr lang="ru-RU" b="1">
                <a:solidFill>
                  <a:schemeClr val="bg1"/>
                </a:solidFill>
              </a:rPr>
            </a:br>
            <a:r>
              <a:rPr lang="ru-RU" b="1">
                <a:solidFill>
                  <a:schemeClr val="bg1"/>
                </a:solidFill>
              </a:rPr>
              <a:t/>
            </a:r>
            <a:br>
              <a:rPr lang="ru-RU" b="1">
                <a:solidFill>
                  <a:schemeClr val="bg1"/>
                </a:solidFill>
              </a:rPr>
            </a:b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981200" y="304800"/>
            <a:ext cx="5257800" cy="11387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Основные типы уроков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остаются прежними, 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но в них внесены изменения: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990600" y="1447800"/>
            <a:ext cx="3078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1. Урок изучения нового</a:t>
            </a:r>
            <a:r>
              <a:rPr lang="ru-RU" b="1" dirty="0">
                <a:solidFill>
                  <a:schemeClr val="bg1"/>
                </a:solidFill>
              </a:rPr>
              <a:t>. </a:t>
            </a:r>
            <a:br>
              <a:rPr lang="ru-RU" b="1" dirty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990600" y="1905000"/>
            <a:ext cx="340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2. Урок закрепления знаний</a:t>
            </a:r>
            <a:r>
              <a:rPr lang="ru-RU" b="1" dirty="0">
                <a:solidFill>
                  <a:schemeClr val="bg1"/>
                </a:solidFill>
              </a:rPr>
              <a:t>.</a:t>
            </a:r>
            <a:br>
              <a:rPr lang="ru-RU" b="1" dirty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838200" y="5029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143000" y="2286000"/>
            <a:ext cx="501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3. Урок комплексного применения знаний.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685800" y="3124200"/>
            <a:ext cx="8153400" cy="1143000"/>
          </a:xfrm>
          <a:prstGeom prst="wedgeRoundRectCallout">
            <a:avLst>
              <a:gd name="adj1" fmla="val -43884"/>
              <a:gd name="adj2" fmla="val -165833"/>
              <a:gd name="adj3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b="1" dirty="0"/>
              <a:t>Это: традиционный (комбинированный), лекция, экскурсия</a:t>
            </a:r>
            <a:r>
              <a:rPr lang="ru-RU" b="1" dirty="0">
                <a:solidFill>
                  <a:srgbClr val="000099"/>
                </a:solidFill>
              </a:rPr>
              <a:t>, </a:t>
            </a:r>
          </a:p>
          <a:p>
            <a:pPr>
              <a:defRPr/>
            </a:pPr>
            <a:r>
              <a:rPr lang="ru-RU" b="1" dirty="0">
                <a:solidFill>
                  <a:srgbClr val="000099"/>
                </a:solidFill>
              </a:rPr>
              <a:t>исследовательская работа, учебный и трудовой практикум. </a:t>
            </a:r>
          </a:p>
          <a:p>
            <a:pPr>
              <a:defRPr/>
            </a:pPr>
            <a:r>
              <a:rPr lang="ru-RU" b="1" dirty="0">
                <a:solidFill>
                  <a:srgbClr val="000099"/>
                </a:solidFill>
              </a:rPr>
              <a:t>Имеет целью изучение и первичное закрепление новых знаний</a:t>
            </a:r>
            <a:endParaRPr lang="ru-RU" dirty="0"/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09600" y="3657600"/>
            <a:ext cx="8153400" cy="1447800"/>
          </a:xfrm>
          <a:prstGeom prst="wedgeRoundRectCallout">
            <a:avLst>
              <a:gd name="adj1" fmla="val -42389"/>
              <a:gd name="adj2" fmla="val -150875"/>
              <a:gd name="adj3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b="1">
                <a:solidFill>
                  <a:srgbClr val="000099"/>
                </a:solidFill>
              </a:rPr>
              <a:t>Это: практикум, экскурсия, лабораторная работа, собеседование, консультация. Имеет целью выработку умений по применению знаний. </a:t>
            </a:r>
            <a:endParaRPr lang="ru-RU">
              <a:solidFill>
                <a:srgbClr val="000099"/>
              </a:solidFill>
            </a:endParaRP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762000" y="4191000"/>
            <a:ext cx="8153400" cy="1447800"/>
          </a:xfrm>
          <a:prstGeom prst="wedgeRoundRectCallout">
            <a:avLst>
              <a:gd name="adj1" fmla="val -44431"/>
              <a:gd name="adj2" fmla="val -164583"/>
              <a:gd name="adj3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000099"/>
                </a:solidFill>
              </a:rPr>
              <a:t>Это: практикум, лабораторная работа, семинар и т.д. Имеет целью выработку умений самостоятельно применять знания в комплексе, в новых условиях.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990600" y="2743200"/>
            <a:ext cx="5443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4. Урок обобщения и систематизации знаний. </a:t>
            </a: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762000" y="4648200"/>
            <a:ext cx="8153400" cy="990600"/>
          </a:xfrm>
          <a:prstGeom prst="wedgeRoundRectCallout">
            <a:avLst>
              <a:gd name="adj1" fmla="val -44431"/>
              <a:gd name="adj2" fmla="val -217468"/>
              <a:gd name="adj3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b="1">
                <a:solidFill>
                  <a:srgbClr val="000099"/>
                </a:solidFill>
              </a:rPr>
              <a:t>Это: семинар, конференция, круглый стол и т.д. Имеет целью обобщение единичных знаний в систему.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990600" y="3200400"/>
            <a:ext cx="542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5. Урок контроля, оценки и коррекции знаний</a:t>
            </a:r>
            <a:r>
              <a:rPr lang="ru-RU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685800" y="4572000"/>
            <a:ext cx="8153400" cy="1143000"/>
          </a:xfrm>
          <a:prstGeom prst="wedgeRoundRectCallout">
            <a:avLst>
              <a:gd name="adj1" fmla="val -44431"/>
              <a:gd name="adj2" fmla="val -141806"/>
              <a:gd name="adj3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000099"/>
                </a:solidFill>
              </a:rPr>
              <a:t>Это: контрольная работа, зачет, коллоквиум, смотр знаний и т.д. Имеет </a:t>
            </a:r>
            <a:r>
              <a:rPr lang="ru-RU" b="1" dirty="0" smtClean="0">
                <a:solidFill>
                  <a:srgbClr val="000099"/>
                </a:solidFill>
              </a:rPr>
              <a:t>цель- </a:t>
            </a:r>
            <a:r>
              <a:rPr lang="ru-RU" b="1" dirty="0">
                <a:solidFill>
                  <a:srgbClr val="000099"/>
                </a:solidFill>
              </a:rPr>
              <a:t>определить уровень овладения знаниями, умениями и навыками.</a:t>
            </a:r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/>
      <p:bldP spid="14346" grpId="0"/>
      <p:bldP spid="14347" grpId="0" animBg="1"/>
      <p:bldP spid="14347" grpId="1" animBg="1"/>
      <p:bldP spid="14348" grpId="0" animBg="1"/>
      <p:bldP spid="14348" grpId="1" animBg="1"/>
      <p:bldP spid="14349" grpId="0" animBg="1"/>
      <p:bldP spid="14349" grpId="1" animBg="1"/>
      <p:bldP spid="14350" grpId="0"/>
      <p:bldP spid="14351" grpId="0" animBg="1"/>
      <p:bldP spid="14351" grpId="1" animBg="1"/>
      <p:bldP spid="14352" grpId="0"/>
      <p:bldP spid="143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15616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Современный  урок в свете внедрения ФГОС второго поколения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772817"/>
            <a:ext cx="7128792" cy="3312368"/>
          </a:xfrm>
        </p:spPr>
        <p:txBody>
          <a:bodyPr/>
          <a:lstStyle/>
          <a:p>
            <a:pPr marL="0" indent="0" algn="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Урок – это зеркало общей 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педагогической культуры учителя,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мерило его интеллектуального богатства ,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показатель его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кругозора и эрудиции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В.А. Сухомлинский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58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4483" y="620688"/>
            <a:ext cx="8352159" cy="5832500"/>
          </a:xfrm>
          <a:noFill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flatTx/>
          </a:bodyPr>
          <a:lstStyle/>
          <a:p>
            <a:r>
              <a:rPr lang="ru-RU" dirty="0">
                <a:solidFill>
                  <a:srgbClr val="FF0066"/>
                </a:solidFill>
                <a:latin typeface="Arial" charset="0"/>
                <a:cs typeface="Arial" charset="0"/>
              </a:rPr>
              <a:t>Метод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         </a:t>
            </a:r>
            <a:r>
              <a:rPr lang="ru-RU" dirty="0">
                <a:solidFill>
                  <a:srgbClr val="006600"/>
                </a:solidFill>
                <a:latin typeface="Arial" charset="0"/>
                <a:cs typeface="Arial" charset="0"/>
              </a:rPr>
              <a:t>организация совместной учебной деятельности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dirty="0">
                <a:solidFill>
                  <a:srgbClr val="0000CC"/>
                </a:solidFill>
                <a:latin typeface="Arial" charset="0"/>
                <a:cs typeface="Arial" charset="0"/>
              </a:rPr>
              <a:t>решение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                 </a:t>
            </a:r>
            <a:r>
              <a:rPr lang="ru-RU" dirty="0">
                <a:solidFill>
                  <a:srgbClr val="FF0000"/>
                </a:solidFill>
                <a:latin typeface="Arial" charset="0"/>
                <a:cs typeface="Arial" charset="0"/>
              </a:rPr>
              <a:t>УЗ</a:t>
            </a:r>
          </a:p>
        </p:txBody>
      </p:sp>
      <p:sp>
        <p:nvSpPr>
          <p:cNvPr id="35840" name="Line 0"/>
          <p:cNvSpPr>
            <a:spLocks noChangeShapeType="1"/>
          </p:cNvSpPr>
          <p:nvPr/>
        </p:nvSpPr>
        <p:spPr bwMode="auto">
          <a:xfrm>
            <a:off x="3419475" y="2133600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1" name="Line 1"/>
          <p:cNvSpPr>
            <a:spLocks noChangeShapeType="1"/>
          </p:cNvSpPr>
          <p:nvPr/>
        </p:nvSpPr>
        <p:spPr bwMode="auto">
          <a:xfrm flipH="1">
            <a:off x="3276600" y="3789363"/>
            <a:ext cx="1223963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2" name="Line 2"/>
          <p:cNvSpPr>
            <a:spLocks noChangeShapeType="1"/>
          </p:cNvSpPr>
          <p:nvPr/>
        </p:nvSpPr>
        <p:spPr bwMode="auto">
          <a:xfrm>
            <a:off x="5580063" y="3789363"/>
            <a:ext cx="1368425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15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524000" y="111919"/>
            <a:ext cx="68707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dirty="0">
                <a:solidFill>
                  <a:srgbClr val="0070C0"/>
                </a:solidFill>
                <a:latin typeface="Times New Roman" pitchFamily="16" charset="0"/>
              </a:rPr>
              <a:t>Типы УЗ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610600" cy="561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Clr>
                <a:srgbClr val="0000FF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dirty="0">
                <a:solidFill>
                  <a:srgbClr val="0000FF"/>
                </a:solidFill>
                <a:latin typeface="Times New Roman" pitchFamily="16" charset="0"/>
              </a:rPr>
              <a:t>1</a:t>
            </a:r>
            <a:r>
              <a:rPr 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</a:t>
            </a:r>
            <a:r>
              <a:rPr lang="ru-RU" sz="2800" dirty="0">
                <a:solidFill>
                  <a:srgbClr val="0000FF"/>
                </a:solidFill>
                <a:latin typeface="Times New Roman" pitchFamily="16" charset="0"/>
              </a:rPr>
              <a:t>УЗ  изучения и первичного закрепления ЗУН.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0000FF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dirty="0">
                <a:solidFill>
                  <a:srgbClr val="0000FF"/>
                </a:solidFill>
                <a:latin typeface="Times New Roman" pitchFamily="16" charset="0"/>
              </a:rPr>
              <a:t>2.  УЗ  закрепления ЗУН и способов деятельности.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0000FF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dirty="0">
                <a:solidFill>
                  <a:srgbClr val="0000FF"/>
                </a:solidFill>
                <a:latin typeface="Times New Roman" pitchFamily="16" charset="0"/>
              </a:rPr>
              <a:t>3.  УЗ комплексного  применения ЗУН.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0000FF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dirty="0">
                <a:solidFill>
                  <a:srgbClr val="0000FF"/>
                </a:solidFill>
                <a:latin typeface="Times New Roman" pitchFamily="16" charset="0"/>
              </a:rPr>
              <a:t>4.  УЗ  обобщения и систематизации ЗУН.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0000FF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dirty="0">
                <a:solidFill>
                  <a:srgbClr val="0000FF"/>
                </a:solidFill>
                <a:latin typeface="Times New Roman" pitchFamily="16" charset="0"/>
              </a:rPr>
              <a:t>5.  УЗ  проверки, оценки и коррекции  ЗУН.                 Рефлексия.</a:t>
            </a:r>
          </a:p>
          <a:p>
            <a:pPr marL="341313" indent="-341313" eaLnBrk="1" hangingPunct="1">
              <a:spcBef>
                <a:spcPts val="7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dirty="0">
                <a:solidFill>
                  <a:srgbClr val="0000FF"/>
                </a:solidFill>
                <a:latin typeface="Times New Roman" pitchFamily="16" charset="0"/>
              </a:rPr>
              <a:t>        Типология УЗ строится , исходя из известной структуры усвоения обучающимися ЗУН –</a:t>
            </a:r>
          </a:p>
          <a:p>
            <a:pPr marL="341313" indent="-341313" eaLnBrk="1" hangingPunct="1">
              <a:spcBef>
                <a:spcPts val="8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i="1" dirty="0">
                <a:solidFill>
                  <a:srgbClr val="0000FF"/>
                </a:solidFill>
                <a:latin typeface="Times New Roman" pitchFamily="16" charset="0"/>
              </a:rPr>
              <a:t>Восприятие- Осмысление- Запоминание-Применение- Обобщение- Систематизация</a:t>
            </a:r>
          </a:p>
          <a:p>
            <a:pPr marL="341313" indent="-341313" eaLnBrk="1" hangingPunct="1">
              <a:spcBef>
                <a:spcPts val="800"/>
              </a:spcBef>
              <a:buClrTx/>
              <a:buSzPct val="6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3200" i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6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270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563687"/>
          </a:xfrm>
          <a:noFill/>
          <a:scene3d>
            <a:camera prst="legacyPerspectiveBottom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>
            <a:normAutofit fontScale="90000"/>
            <a:flatTx/>
          </a:bodyPr>
          <a:lstStyle/>
          <a:p>
            <a:r>
              <a:rPr lang="ru-RU" sz="4000" u="sng" dirty="0">
                <a:solidFill>
                  <a:srgbClr val="FFFF00"/>
                </a:solidFill>
                <a:latin typeface="Arial" charset="0"/>
                <a:cs typeface="Arial" charset="0"/>
              </a:rPr>
              <a:t>Формы организации</a:t>
            </a:r>
            <a:r>
              <a:rPr lang="ru-RU" sz="4000" dirty="0">
                <a:solidFill>
                  <a:srgbClr val="FFFF00"/>
                </a:solidFill>
                <a:latin typeface="Arial" charset="0"/>
                <a:cs typeface="Arial" charset="0"/>
              </a:rPr>
              <a:t> - КРД          </a:t>
            </a:r>
            <a:br>
              <a:rPr lang="ru-RU" sz="4000" dirty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ru-RU" sz="4000" dirty="0">
                <a:solidFill>
                  <a:srgbClr val="FFFF00"/>
                </a:solidFill>
                <a:latin typeface="Arial" charset="0"/>
                <a:cs typeface="Arial" charset="0"/>
              </a:rPr>
              <a:t>(комплексно распределённая</a:t>
            </a:r>
            <a:br>
              <a:rPr lang="ru-RU" sz="4000" dirty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ru-RU" sz="4000" dirty="0">
                <a:solidFill>
                  <a:srgbClr val="FFFF00"/>
                </a:solidFill>
                <a:latin typeface="Arial" charset="0"/>
                <a:cs typeface="Arial" charset="0"/>
              </a:rPr>
              <a:t>деятельность)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6463" y="1989138"/>
            <a:ext cx="4175125" cy="4471987"/>
          </a:xfrm>
          <a:ln>
            <a:solidFill>
              <a:srgbClr val="99FFCC"/>
            </a:solidFill>
            <a:miter lim="800000"/>
            <a:headEnd/>
            <a:tailEnd/>
          </a:ln>
        </p:spPr>
        <p:txBody>
          <a:bodyPr/>
          <a:lstStyle/>
          <a:p>
            <a:endParaRPr lang="ru-RU" sz="1000"/>
          </a:p>
        </p:txBody>
      </p:sp>
      <p:graphicFrame>
        <p:nvGraphicFramePr>
          <p:cNvPr id="2" name="Схема 1"/>
          <p:cNvGraphicFramePr/>
          <p:nvPr/>
        </p:nvGraphicFramePr>
        <p:xfrm>
          <a:off x="4716463" y="2060575"/>
          <a:ext cx="4102100" cy="4591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72" name="Line 8"/>
          <p:cNvSpPr>
            <a:spLocks noChangeShapeType="1"/>
          </p:cNvSpPr>
          <p:nvPr/>
        </p:nvSpPr>
        <p:spPr bwMode="auto">
          <a:xfrm flipH="1">
            <a:off x="5651500" y="3213100"/>
            <a:ext cx="288925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7812088" y="2781300"/>
            <a:ext cx="21590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4859338" y="3933825"/>
            <a:ext cx="73025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V="1">
            <a:off x="8101013" y="393382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7308850" y="6092825"/>
            <a:ext cx="287338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6156325" y="5589588"/>
            <a:ext cx="287338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 flipV="1">
            <a:off x="4643438" y="3284538"/>
            <a:ext cx="730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4716463" y="2997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17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296988"/>
          </a:xfrm>
          <a:noFill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>
            <a:flatTx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Желание и основы умения учиться: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8750"/>
          </a:xfrm>
          <a:noFill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>
            <a:flatTx/>
          </a:bodyPr>
          <a:lstStyle/>
          <a:p>
            <a:pPr>
              <a:lnSpc>
                <a:spcPct val="90000"/>
              </a:lnSpc>
              <a:buClr>
                <a:schemeClr val="hlink"/>
              </a:buClr>
              <a:buSzPct val="80000"/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Умение видеть границу между известным и неизвестным, т.к. любое знание имеет границы применимости;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80000"/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Склонность искать недостающие способы и средства решения учебных задач, а не получать их в готовом виде;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80000"/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Обращаться к взрослому с запросом!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80000"/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Анализировать и исправлять ошибки.</a:t>
            </a:r>
          </a:p>
        </p:txBody>
      </p:sp>
    </p:spTree>
    <p:extLst>
      <p:ext uri="{BB962C8B-B14F-4D97-AF65-F5344CB8AC3E}">
        <p14:creationId xmlns:p14="http://schemas.microsoft.com/office/powerpoint/2010/main" val="279549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503238"/>
          </a:xfrm>
        </p:spPr>
        <p:txBody>
          <a:bodyPr/>
          <a:lstStyle/>
          <a:p>
            <a:r>
              <a:rPr lang="ru-RU" sz="1600" b="1"/>
              <a:t>Типология уроков в системе развивающего обучения Д.Б. Эльконина – В.В. Давыдова.</a:t>
            </a:r>
          </a:p>
        </p:txBody>
      </p:sp>
      <p:graphicFrame>
        <p:nvGraphicFramePr>
          <p:cNvPr id="41081" name="Group 121"/>
          <p:cNvGraphicFramePr>
            <a:graphicFrameLocks noGrp="1"/>
          </p:cNvGraphicFramePr>
          <p:nvPr>
            <p:ph type="tbl" idx="1"/>
          </p:nvPr>
        </p:nvGraphicFramePr>
        <p:xfrm>
          <a:off x="0" y="468313"/>
          <a:ext cx="9144000" cy="6394895"/>
        </p:xfrm>
        <a:graphic>
          <a:graphicData uri="http://schemas.openxmlformats.org/drawingml/2006/table">
            <a:tbl>
              <a:tblPr/>
              <a:tblGrid>
                <a:gridCol w="1624013"/>
                <a:gridCol w="2227262"/>
                <a:gridCol w="2665413"/>
                <a:gridCol w="2627312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Этапы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Тип урока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Подтип урока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Формы взаимодействия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этап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постановка учебной задачи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Урок постановки учебной задачи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Индивидуальная групповая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этап решение учебной задачи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Урок моделирования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---------------------------------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Урок конструирования (способа) понятия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-----------------------------------------------------------------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Индивидуальная групповая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этап решение частных задач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Конкретизация понятия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------------------------------------------------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Урок контроля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------------------------------------------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Тестово - диагностический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Индивидуальная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---------------------------------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Индивидуальная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Самостоятельная работа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------------------------------------------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Проверочная работа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Контрольная работа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Индивидуально - парная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--------------------------------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Индивидуальная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Тестово - диагностическая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Индивидуальная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Урок оценки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Эталон оценки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Индивидуально - парная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Урок социальной значимости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Коллективное обсуждение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772400" cy="576262"/>
          </a:xfrm>
          <a:noFill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FF66"/>
            </a:extrusionClr>
          </a:sp3d>
        </p:spPr>
        <p:txBody>
          <a:bodyPr>
            <a:flatTx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Структура урока ПУЗ  (постановки учебной задачи).</a:t>
            </a:r>
          </a:p>
        </p:txBody>
      </p:sp>
      <p:graphicFrame>
        <p:nvGraphicFramePr>
          <p:cNvPr id="43028" name="Group 104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0650286"/>
              </p:ext>
            </p:extLst>
          </p:nvPr>
        </p:nvGraphicFramePr>
        <p:xfrm>
          <a:off x="323850" y="981075"/>
          <a:ext cx="8569325" cy="5307965"/>
        </p:xfrm>
        <a:graphic>
          <a:graphicData uri="http://schemas.openxmlformats.org/drawingml/2006/table">
            <a:tbl>
              <a:tblPr/>
              <a:tblGrid>
                <a:gridCol w="2143125"/>
                <a:gridCol w="1960563"/>
                <a:gridCol w="2520950"/>
                <a:gridCol w="1944687"/>
              </a:tblGrid>
              <a:tr h="201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I.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Рефлексорный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контроль.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ПУЗ преобразование условий.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Поисковая деятельность – проведение исследования.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IV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Рефлексия.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0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Ситуация «успеха».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Освоенный способ решения большого круга задач.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Ситуация «разрыва».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знаний.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1.Обработка информации.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Анализ и обобщения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полученных материалов.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Отчет групп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(гипотезы,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предположения).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Апробация найденного способа.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3492500" y="36449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89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чем новинка?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988840"/>
            <a:ext cx="7931224" cy="43357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Чаще организуются индивидуальные и групповые формы работы на уроке. Постепенно преодолевается  авторитетный стиль общения между учителем и учеником.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02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71543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Три золотых правила</a:t>
            </a:r>
            <a:b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развивающего обучения:</a:t>
            </a:r>
          </a:p>
          <a:p>
            <a:pPr algn="ctr"/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Двигательная активность обучаемых; </a:t>
            </a:r>
            <a:b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Смена мизансцен, ролей, темпо/ритма на уроке;</a:t>
            </a:r>
          </a:p>
          <a:p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Работа учеников малыми группами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82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82153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Три постулата педагогического мастерства:</a:t>
            </a:r>
          </a:p>
          <a:p>
            <a:pPr algn="ctr"/>
            <a:endParaRPr lang="ru-RU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Не учить! </a:t>
            </a:r>
          </a:p>
          <a:p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Гнаться за 133 зайцами! </a:t>
            </a:r>
          </a:p>
          <a:p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Не бояться быть </a:t>
            </a:r>
            <a:r>
              <a:rPr lang="ru-RU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идиотом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sz="40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41" y="11702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83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4296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Пять «вредных» СОВЕТОВ учителю, которому надоело вести скучные уроки: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ПНО → Порадуйтесь неправильному ответу;</a:t>
            </a:r>
          </a:p>
          <a:p>
            <a:pPr marL="342900" indent="-342900">
              <a:buFontTx/>
              <a:buAutoNum type="arabicPeriod"/>
            </a:pP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БГКН → Будьте готовы к неожиданностям;</a:t>
            </a:r>
          </a:p>
          <a:p>
            <a:pPr marL="342900" indent="-342900">
              <a:buFontTx/>
              <a:buAutoNum type="arabicPeriod"/>
            </a:pP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НБО → Не бойтесь отказа;</a:t>
            </a:r>
          </a:p>
          <a:p>
            <a:pPr marL="342900" indent="-342900">
              <a:buFontTx/>
              <a:buAutoNum type="arabicPeriod"/>
            </a:pP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НРСЗ → Не разжёвывайте смысл задания;</a:t>
            </a:r>
          </a:p>
          <a:p>
            <a:pPr marL="342900" indent="-342900">
              <a:buFontTx/>
              <a:buAutoNum type="arabicPeriod"/>
            </a:pP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УПШ → Умейте порадоваться шуму. 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7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63111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Выделяют три постулата современного урока: </a:t>
            </a:r>
            <a:br>
              <a:rPr lang="ru-RU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 есть открытие истины, поиск истины и осмысление истины в совместной деятельности детей и учителя;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 есть часть жизни ребенка, и проживание этой жизни должно совершаться на уровне высокой общечеловеческой культуры;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человек в качестве субъекта осмысления истины и в качестве субъекта жизни на уроке всегда является наивысшей ценностью, выступая в роли цели и никогда не выступая в роли средства</a:t>
            </a:r>
            <a:r>
              <a:rPr lang="ru-RU" sz="2800" dirty="0" smtClean="0">
                <a:solidFill>
                  <a:srgbClr val="0070C0"/>
                </a:solidFill>
              </a:rPr>
              <a:t>. 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301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04088"/>
            <a:ext cx="7787208" cy="4093064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l"/>
            <a:r>
              <a:rPr lang="ru-RU" sz="4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Высший пилотаж 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это урок, на котором учитель лишь направляя детей, даёт рекомендации в течении урока. </a:t>
            </a:r>
            <a:b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Поэтому учащиеся ощущают, что ведут урок сами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74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071563" y="1824038"/>
            <a:ext cx="59293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>
                <a:latin typeface="Calibri" pitchFamily="34" charset="0"/>
                <a:cs typeface="Times New Roman" pitchFamily="18" charset="0"/>
              </a:rPr>
              <a:t> </a:t>
            </a:r>
            <a:endParaRPr lang="ru-RU" sz="2800"/>
          </a:p>
        </p:txBody>
      </p:sp>
      <p:pic>
        <p:nvPicPr>
          <p:cNvPr id="4096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Прямоугольник 8"/>
          <p:cNvSpPr>
            <a:spLocks noChangeArrowheads="1"/>
          </p:cNvSpPr>
          <p:nvPr/>
        </p:nvSpPr>
        <p:spPr bwMode="auto">
          <a:xfrm>
            <a:off x="0" y="714375"/>
            <a:ext cx="642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200" b="1"/>
              <a:t>ФГОС</a:t>
            </a:r>
            <a:r>
              <a:rPr lang="ru-RU" sz="1600"/>
              <a:t> </a:t>
            </a:r>
          </a:p>
        </p:txBody>
      </p:sp>
      <p:pic>
        <p:nvPicPr>
          <p:cNvPr id="91142" name="Picture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797425"/>
            <a:ext cx="2087563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Rectangle 8"/>
          <p:cNvSpPr>
            <a:spLocks noGrp="1"/>
          </p:cNvSpPr>
          <p:nvPr>
            <p:ph type="body" sz="half" idx="1"/>
          </p:nvPr>
        </p:nvSpPr>
        <p:spPr>
          <a:xfrm>
            <a:off x="755576" y="1268760"/>
            <a:ext cx="7416824" cy="44676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бы в кабинете у врача, юриста или дантиста одновременно собрались 40 человек с разными желаниями и потребностями, а некоторые, не имея желания там находиться, постоянно мешали бы ему работать, а врач, юрист или дантист (без ассистента), должен был бы в течение 9 месяцев, применяя все свое мастерство, добиться высоких профессиональных результатов, вот тогда, возможно, он бы получил некоторое представление о работе школьного учителя»</a:t>
            </a:r>
          </a:p>
          <a:p>
            <a:pPr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(Дональд Д.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Куинн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2705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Благодарю за внимание!</a:t>
            </a:r>
            <a:endParaRPr lang="ru-RU" sz="5400" b="1" dirty="0"/>
          </a:p>
        </p:txBody>
      </p:sp>
      <p:pic>
        <p:nvPicPr>
          <p:cNvPr id="4" name="Picture 3" descr="1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268760"/>
            <a:ext cx="4896544" cy="46547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072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Способы организации учебного процесса</a:t>
            </a:r>
            <a:r>
              <a:rPr lang="ru-RU" sz="3800" b="1" dirty="0" smtClean="0">
                <a:solidFill>
                  <a:srgbClr val="000099"/>
                </a:solidFill>
              </a:rPr>
              <a:t>:</a:t>
            </a:r>
            <a:r>
              <a:rPr lang="ru-RU" sz="4200" dirty="0" smtClean="0"/>
              <a:t> 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наличие у детей познавательного мотива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(желания узнать, открыть, научиться) и конкретной учебной цели (понимания того, что именно нужно выяснить, освоить); </a:t>
            </a:r>
          </a:p>
          <a:p>
            <a:pPr>
              <a:lnSpc>
                <a:spcPct val="9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выполнение учениками определённых действий для приобретения недостающих знаний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выявление и освоение учащимися способа действия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позволяющего осознанно применять приобретённые знания;</a:t>
            </a:r>
          </a:p>
          <a:p>
            <a:pPr>
              <a:lnSpc>
                <a:spcPct val="9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формирование у школьников умения контролировать свои действия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как после их завершения, так и по ходу;</a:t>
            </a:r>
          </a:p>
          <a:p>
            <a:pPr>
              <a:lnSpc>
                <a:spcPct val="9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включение содержания обучения в контекст решения значимых жизненных задач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301208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1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 descr="02"/>
          <p:cNvSpPr>
            <a:spLocks noChangeArrowheads="1"/>
          </p:cNvSpPr>
          <p:nvPr/>
        </p:nvSpPr>
        <p:spPr bwMode="auto">
          <a:xfrm>
            <a:off x="4724400" y="3048000"/>
            <a:ext cx="4419600" cy="3810000"/>
          </a:xfrm>
          <a:prstGeom prst="foldedCorner">
            <a:avLst>
              <a:gd name="adj" fmla="val 12500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63" name="AutoShape 3" descr="214598-Royalty-Free-RF-Clipart-Illustration-Of-A-Group-Of-School-Children-Around-A-Blank-White-Sign"/>
          <p:cNvSpPr>
            <a:spLocks noChangeArrowheads="1"/>
          </p:cNvSpPr>
          <p:nvPr/>
        </p:nvSpPr>
        <p:spPr bwMode="auto">
          <a:xfrm>
            <a:off x="228600" y="2971800"/>
            <a:ext cx="4267200" cy="3886200"/>
          </a:xfrm>
          <a:prstGeom prst="foldedCorner">
            <a:avLst>
              <a:gd name="adj" fmla="val 13741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bor" pitchFamily="2" charset="0"/>
              </a:rPr>
              <a:t>Модели современного урока</a:t>
            </a: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H="1">
            <a:off x="5486400" y="144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7315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85800" y="3735030"/>
            <a:ext cx="302210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Триединая цель урока</a:t>
            </a:r>
          </a:p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План- конспект</a:t>
            </a:r>
          </a:p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Преобладающая фронтальная форма обучения</a:t>
            </a:r>
          </a:p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Методы и приемы обучения</a:t>
            </a:r>
          </a:p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Типы уроков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2000" y="838200"/>
            <a:ext cx="3505200" cy="762000"/>
            <a:chOff x="2251" y="1126"/>
            <a:chExt cx="1501" cy="339"/>
          </a:xfrm>
        </p:grpSpPr>
        <p:sp>
          <p:nvSpPr>
            <p:cNvPr id="26633" name="AutoShape 9"/>
            <p:cNvSpPr>
              <a:spLocks noChangeArrowheads="1"/>
            </p:cNvSpPr>
            <p:nvPr/>
          </p:nvSpPr>
          <p:spPr bwMode="gray">
            <a:xfrm>
              <a:off x="2251" y="1126"/>
              <a:ext cx="1501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AEAEA">
                    <a:gamma/>
                    <a:shade val="3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36078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4" name="AutoShape 10"/>
            <p:cNvSpPr>
              <a:spLocks noChangeArrowheads="1"/>
            </p:cNvSpPr>
            <p:nvPr/>
          </p:nvSpPr>
          <p:spPr bwMode="gray">
            <a:xfrm>
              <a:off x="2269" y="1145"/>
              <a:ext cx="1466" cy="30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alpha val="89999"/>
                  </a:schemeClr>
                </a:gs>
                <a:gs pos="5000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89999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Традиционная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029200" y="838200"/>
            <a:ext cx="3298825" cy="685800"/>
            <a:chOff x="3969" y="1126"/>
            <a:chExt cx="1502" cy="339"/>
          </a:xfrm>
        </p:grpSpPr>
        <p:sp>
          <p:nvSpPr>
            <p:cNvPr id="26636" name="AutoShape 12"/>
            <p:cNvSpPr>
              <a:spLocks noChangeArrowheads="1"/>
            </p:cNvSpPr>
            <p:nvPr/>
          </p:nvSpPr>
          <p:spPr bwMode="gray">
            <a:xfrm>
              <a:off x="3969" y="1126"/>
              <a:ext cx="1502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AEAEA">
                    <a:gamma/>
                    <a:shade val="3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36078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" name="AutoShape 13"/>
            <p:cNvSpPr>
              <a:spLocks noChangeArrowheads="1"/>
            </p:cNvSpPr>
            <p:nvPr/>
          </p:nvSpPr>
          <p:spPr bwMode="gray">
            <a:xfrm>
              <a:off x="3988" y="1145"/>
              <a:ext cx="1464" cy="30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alpha val="89999"/>
                  </a:schemeClr>
                </a:gs>
                <a:gs pos="50000">
                  <a:schemeClr val="folHlink">
                    <a:gamma/>
                    <a:tint val="33725"/>
                    <a:invGamma/>
                  </a:schemeClr>
                </a:gs>
                <a:gs pos="100000">
                  <a:schemeClr val="folHlink">
                    <a:alpha val="89999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Инновационная</a:t>
              </a:r>
            </a:p>
          </p:txBody>
        </p:sp>
      </p:grp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6781800" y="1828800"/>
            <a:ext cx="1750800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Развивающая</a:t>
            </a:r>
            <a:r>
              <a:rPr lang="ru-RU" dirty="0"/>
              <a:t> 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4267200" y="1828800"/>
            <a:ext cx="1835759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деятельностная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40" name="Oval 16" descr="332"/>
          <p:cNvSpPr>
            <a:spLocks noChangeArrowheads="1"/>
          </p:cNvSpPr>
          <p:nvPr/>
        </p:nvSpPr>
        <p:spPr bwMode="auto">
          <a:xfrm>
            <a:off x="2843807" y="2195513"/>
            <a:ext cx="3453805" cy="1161479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 dirty="0">
              <a:solidFill>
                <a:schemeClr val="folHlink"/>
              </a:solidFill>
            </a:endParaRPr>
          </a:p>
          <a:p>
            <a:pPr algn="ctr"/>
            <a:r>
              <a:rPr lang="ru-RU" sz="2800" b="1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компоненты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953000" y="3276600"/>
            <a:ext cx="4191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Ключевые и базовые компетентности</a:t>
            </a:r>
          </a:p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Проектирование урока</a:t>
            </a:r>
          </a:p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Разнообразные формы обучения</a:t>
            </a:r>
          </a:p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Технологическая карта урока</a:t>
            </a:r>
          </a:p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Практический опыт деятельности</a:t>
            </a:r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382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2"/>
          <p:cNvSpPr>
            <a:spLocks noChangeArrowheads="1"/>
          </p:cNvSpPr>
          <p:nvPr/>
        </p:nvSpPr>
        <p:spPr bwMode="gray">
          <a:xfrm rot="4976862">
            <a:off x="3466306" y="1486694"/>
            <a:ext cx="2360613" cy="2892425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>
                  <a:alpha val="50000"/>
                </a:schemeClr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2707" name="Oval 3"/>
          <p:cNvSpPr>
            <a:spLocks noChangeArrowheads="1"/>
          </p:cNvSpPr>
          <p:nvPr/>
        </p:nvSpPr>
        <p:spPr bwMode="gray">
          <a:xfrm>
            <a:off x="3200400" y="1752600"/>
            <a:ext cx="2743200" cy="2743200"/>
          </a:xfrm>
          <a:prstGeom prst="ellipse">
            <a:avLst/>
          </a:prstGeom>
          <a:solidFill>
            <a:srgbClr val="FFFFFF">
              <a:alpha val="79999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08" name="Oval 4"/>
          <p:cNvSpPr>
            <a:spLocks noChangeArrowheads="1"/>
          </p:cNvSpPr>
          <p:nvPr/>
        </p:nvSpPr>
        <p:spPr bwMode="gray">
          <a:xfrm>
            <a:off x="3200400" y="1828800"/>
            <a:ext cx="2590800" cy="2133600"/>
          </a:xfrm>
          <a:prstGeom prst="ellipse">
            <a:avLst/>
          </a:prstGeom>
          <a:solidFill>
            <a:srgbClr val="DCDCDC">
              <a:alpha val="50195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gray">
          <a:xfrm>
            <a:off x="2286000" y="2590800"/>
            <a:ext cx="1524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gray">
          <a:xfrm>
            <a:off x="3733800" y="2424113"/>
            <a:ext cx="914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11" name="Oval 7"/>
          <p:cNvSpPr>
            <a:spLocks noChangeArrowheads="1"/>
          </p:cNvSpPr>
          <p:nvPr/>
        </p:nvSpPr>
        <p:spPr bwMode="gray">
          <a:xfrm>
            <a:off x="614363" y="304800"/>
            <a:ext cx="2508250" cy="1651000"/>
          </a:xfrm>
          <a:prstGeom prst="ellipse">
            <a:avLst/>
          </a:prstGeom>
          <a:solidFill>
            <a:srgbClr val="EAEAEA">
              <a:alpha val="50195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371600" y="228600"/>
            <a:ext cx="2362200" cy="1752600"/>
            <a:chOff x="3975" y="1593"/>
            <a:chExt cx="931" cy="1163"/>
          </a:xfrm>
        </p:grpSpPr>
        <p:pic>
          <p:nvPicPr>
            <p:cNvPr id="72916" name="Picture 9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3975" y="1593"/>
              <a:ext cx="925" cy="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917" name="Oval 10"/>
            <p:cNvSpPr>
              <a:spLocks noChangeArrowheads="1"/>
            </p:cNvSpPr>
            <p:nvPr/>
          </p:nvSpPr>
          <p:spPr bwMode="gray">
            <a:xfrm>
              <a:off x="3975" y="1593"/>
              <a:ext cx="931" cy="937"/>
            </a:xfrm>
            <a:prstGeom prst="ellipse">
              <a:avLst/>
            </a:prstGeom>
            <a:solidFill>
              <a:schemeClr val="hlink">
                <a:alpha val="50195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2918" name="Picture 11" descr="light_shadow1"/>
            <p:cNvPicPr>
              <a:picLocks noChangeAspect="1" noChangeArrowheads="1"/>
            </p:cNvPicPr>
            <p:nvPr/>
          </p:nvPicPr>
          <p:blipFill>
            <a:blip r:embed="rId3" cstate="print"/>
            <a:srcRect t="14285"/>
            <a:stretch>
              <a:fillRect/>
            </a:stretch>
          </p:blipFill>
          <p:spPr bwMode="gray">
            <a:xfrm>
              <a:off x="3984" y="1632"/>
              <a:ext cx="682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2"/>
            <p:cNvGrpSpPr>
              <a:grpSpLocks/>
            </p:cNvGrpSpPr>
            <p:nvPr/>
          </p:nvGrpSpPr>
          <p:grpSpPr bwMode="auto">
            <a:xfrm rot="-3733502" flipH="1" flipV="1">
              <a:off x="4256" y="2247"/>
              <a:ext cx="820" cy="198"/>
              <a:chOff x="2532" y="1051"/>
              <a:chExt cx="893" cy="246"/>
            </a:xfrm>
          </p:grpSpPr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72926" name="AutoShape 14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927" name="AutoShape 15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928" name="AutoShape 16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929" name="AutoShape 17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18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72922" name="AutoShape 19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923" name="AutoShape 20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924" name="AutoShape 21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925" name="AutoShape 22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" name="Group 23"/>
          <p:cNvGrpSpPr>
            <a:grpSpLocks/>
          </p:cNvGrpSpPr>
          <p:nvPr/>
        </p:nvGrpSpPr>
        <p:grpSpPr bwMode="auto">
          <a:xfrm rot="-3733502" flipH="1" flipV="1">
            <a:off x="1968500" y="1355726"/>
            <a:ext cx="1196975" cy="444500"/>
            <a:chOff x="2532" y="1051"/>
            <a:chExt cx="893" cy="246"/>
          </a:xfrm>
        </p:grpSpPr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72912" name="AutoShape 25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913" name="AutoShape 26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914" name="AutoShape 27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915" name="AutoShape 28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" name="Group 29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72908" name="AutoShape 30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909" name="AutoShape 31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910" name="AutoShape 32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911" name="AutoShape 33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2802" name="Rectangle 34"/>
          <p:cNvSpPr>
            <a:spLocks noChangeArrowheads="1"/>
          </p:cNvSpPr>
          <p:nvPr/>
        </p:nvSpPr>
        <p:spPr bwMode="gray">
          <a:xfrm>
            <a:off x="1612895" y="304800"/>
            <a:ext cx="1905009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Применение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новейших 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информационных 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технологий</a:t>
            </a:r>
            <a:endParaRPr lang="en-US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15" name="Oval 35"/>
          <p:cNvSpPr>
            <a:spLocks noChangeArrowheads="1"/>
          </p:cNvSpPr>
          <p:nvPr/>
        </p:nvSpPr>
        <p:spPr bwMode="gray">
          <a:xfrm>
            <a:off x="455613" y="2209800"/>
            <a:ext cx="2289175" cy="1397000"/>
          </a:xfrm>
          <a:prstGeom prst="ellipse">
            <a:avLst/>
          </a:prstGeom>
          <a:solidFill>
            <a:srgbClr val="EAEAEA">
              <a:alpha val="50195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981200"/>
            <a:ext cx="2743200" cy="1860550"/>
            <a:chOff x="3975" y="1593"/>
            <a:chExt cx="931" cy="1163"/>
          </a:xfrm>
        </p:grpSpPr>
        <p:pic>
          <p:nvPicPr>
            <p:cNvPr id="72892" name="Picture 37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3975" y="1593"/>
              <a:ext cx="925" cy="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893" name="Oval 38"/>
            <p:cNvSpPr>
              <a:spLocks noChangeArrowheads="1"/>
            </p:cNvSpPr>
            <p:nvPr/>
          </p:nvSpPr>
          <p:spPr bwMode="gray">
            <a:xfrm>
              <a:off x="3975" y="1593"/>
              <a:ext cx="931" cy="937"/>
            </a:xfrm>
            <a:prstGeom prst="ellipse">
              <a:avLst/>
            </a:prstGeom>
            <a:solidFill>
              <a:schemeClr val="accent2">
                <a:alpha val="50195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2894" name="Picture 39" descr="light_shadow1"/>
            <p:cNvPicPr>
              <a:picLocks noChangeAspect="1" noChangeArrowheads="1"/>
            </p:cNvPicPr>
            <p:nvPr/>
          </p:nvPicPr>
          <p:blipFill>
            <a:blip r:embed="rId3" cstate="print"/>
            <a:srcRect t="14285"/>
            <a:stretch>
              <a:fillRect/>
            </a:stretch>
          </p:blipFill>
          <p:spPr bwMode="gray">
            <a:xfrm>
              <a:off x="3984" y="1632"/>
              <a:ext cx="682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oup 40"/>
            <p:cNvGrpSpPr>
              <a:grpSpLocks/>
            </p:cNvGrpSpPr>
            <p:nvPr/>
          </p:nvGrpSpPr>
          <p:grpSpPr bwMode="auto">
            <a:xfrm rot="-3733502" flipH="1" flipV="1">
              <a:off x="4256" y="2247"/>
              <a:ext cx="820" cy="198"/>
              <a:chOff x="2532" y="1051"/>
              <a:chExt cx="893" cy="246"/>
            </a:xfrm>
          </p:grpSpPr>
          <p:grpSp>
            <p:nvGrpSpPr>
              <p:cNvPr id="11" name="Group 41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72902" name="AutoShape 4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903" name="AutoShape 4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904" name="AutoShape 4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905" name="AutoShape 4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" name="Group 46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72898" name="AutoShape 4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899" name="AutoShape 4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900" name="AutoShape 4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901" name="AutoShape 5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3" name="Group 51"/>
          <p:cNvGrpSpPr>
            <a:grpSpLocks/>
          </p:cNvGrpSpPr>
          <p:nvPr/>
        </p:nvGrpSpPr>
        <p:grpSpPr bwMode="auto">
          <a:xfrm rot="-3733502" flipH="1" flipV="1">
            <a:off x="1731962" y="3084513"/>
            <a:ext cx="1012825" cy="406400"/>
            <a:chOff x="2532" y="1051"/>
            <a:chExt cx="893" cy="246"/>
          </a:xfrm>
        </p:grpSpPr>
        <p:grpSp>
          <p:nvGrpSpPr>
            <p:cNvPr id="14" name="Group 52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72888" name="AutoShape 53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89" name="AutoShape 54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90" name="AutoShape 55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91" name="AutoShape 56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" name="Group 57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72884" name="AutoShape 58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85" name="AutoShape 59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86" name="AutoShape 60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87" name="AutoShape 61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2830" name="Rectangle 62"/>
          <p:cNvSpPr>
            <a:spLocks noChangeArrowheads="1"/>
          </p:cNvSpPr>
          <p:nvPr/>
        </p:nvSpPr>
        <p:spPr bwMode="gray">
          <a:xfrm>
            <a:off x="318954" y="2057400"/>
            <a:ext cx="224023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потребности 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учащихся в познании 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умений учиться 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(ОУУ)</a:t>
            </a:r>
            <a:endParaRPr lang="en-US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19" name="Oval 63"/>
          <p:cNvSpPr>
            <a:spLocks noChangeArrowheads="1"/>
          </p:cNvSpPr>
          <p:nvPr/>
        </p:nvSpPr>
        <p:spPr bwMode="gray">
          <a:xfrm>
            <a:off x="682625" y="3886200"/>
            <a:ext cx="2519363" cy="1397000"/>
          </a:xfrm>
          <a:prstGeom prst="ellipse">
            <a:avLst/>
          </a:prstGeom>
          <a:solidFill>
            <a:srgbClr val="EAEAEA">
              <a:alpha val="50195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6" name="Group 64"/>
          <p:cNvGrpSpPr>
            <a:grpSpLocks/>
          </p:cNvGrpSpPr>
          <p:nvPr/>
        </p:nvGrpSpPr>
        <p:grpSpPr bwMode="auto">
          <a:xfrm rot="-3733502" flipH="1" flipV="1">
            <a:off x="2137569" y="4741069"/>
            <a:ext cx="1012825" cy="446087"/>
            <a:chOff x="2532" y="1051"/>
            <a:chExt cx="893" cy="246"/>
          </a:xfrm>
        </p:grpSpPr>
        <p:grpSp>
          <p:nvGrpSpPr>
            <p:cNvPr id="17" name="Group 65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72878" name="AutoShape 66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79" name="AutoShape 67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80" name="AutoShape 68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81" name="AutoShape 69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8" name="Group 70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72874" name="AutoShape 71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75" name="AutoShape 72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76" name="AutoShape 73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77" name="AutoShape 74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72721" name="Oval 75"/>
          <p:cNvSpPr>
            <a:spLocks noChangeArrowheads="1"/>
          </p:cNvSpPr>
          <p:nvPr/>
        </p:nvSpPr>
        <p:spPr bwMode="gray">
          <a:xfrm>
            <a:off x="2814638" y="5257800"/>
            <a:ext cx="2674937" cy="1524000"/>
          </a:xfrm>
          <a:prstGeom prst="ellipse">
            <a:avLst/>
          </a:prstGeom>
          <a:solidFill>
            <a:srgbClr val="EAEAEA">
              <a:alpha val="50195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9" name="Group 76"/>
          <p:cNvGrpSpPr>
            <a:grpSpLocks/>
          </p:cNvGrpSpPr>
          <p:nvPr/>
        </p:nvGrpSpPr>
        <p:grpSpPr bwMode="auto">
          <a:xfrm>
            <a:off x="2971800" y="5334000"/>
            <a:ext cx="3505200" cy="1781175"/>
            <a:chOff x="3975" y="1593"/>
            <a:chExt cx="931" cy="1163"/>
          </a:xfrm>
        </p:grpSpPr>
        <p:pic>
          <p:nvPicPr>
            <p:cNvPr id="72858" name="Picture 77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3975" y="1593"/>
              <a:ext cx="925" cy="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859" name="Oval 78"/>
            <p:cNvSpPr>
              <a:spLocks noChangeArrowheads="1"/>
            </p:cNvSpPr>
            <p:nvPr/>
          </p:nvSpPr>
          <p:spPr bwMode="gray">
            <a:xfrm>
              <a:off x="3975" y="1593"/>
              <a:ext cx="931" cy="937"/>
            </a:xfrm>
            <a:prstGeom prst="ellipse">
              <a:avLst/>
            </a:prstGeom>
            <a:solidFill>
              <a:schemeClr val="bg2">
                <a:alpha val="50195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2860" name="Picture 79" descr="light_shadow1"/>
            <p:cNvPicPr>
              <a:picLocks noChangeAspect="1" noChangeArrowheads="1"/>
            </p:cNvPicPr>
            <p:nvPr/>
          </p:nvPicPr>
          <p:blipFill>
            <a:blip r:embed="rId3" cstate="print"/>
            <a:srcRect t="14285"/>
            <a:stretch>
              <a:fillRect/>
            </a:stretch>
          </p:blipFill>
          <p:spPr bwMode="gray">
            <a:xfrm>
              <a:off x="3984" y="1632"/>
              <a:ext cx="682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" name="Group 80"/>
            <p:cNvGrpSpPr>
              <a:grpSpLocks/>
            </p:cNvGrpSpPr>
            <p:nvPr/>
          </p:nvGrpSpPr>
          <p:grpSpPr bwMode="auto">
            <a:xfrm rot="-3733502" flipH="1" flipV="1">
              <a:off x="4256" y="2247"/>
              <a:ext cx="820" cy="198"/>
              <a:chOff x="2532" y="1051"/>
              <a:chExt cx="893" cy="246"/>
            </a:xfrm>
          </p:grpSpPr>
          <p:grpSp>
            <p:nvGrpSpPr>
              <p:cNvPr id="21" name="Group 81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72868" name="AutoShape 8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869" name="AutoShape 8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870" name="AutoShape 8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871" name="AutoShape 8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2" name="Group 86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72864" name="AutoShape 8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865" name="AutoShape 8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866" name="AutoShape 8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867" name="AutoShape 9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3" name="Group 91"/>
          <p:cNvGrpSpPr>
            <a:grpSpLocks/>
          </p:cNvGrpSpPr>
          <p:nvPr/>
        </p:nvGrpSpPr>
        <p:grpSpPr bwMode="auto">
          <a:xfrm rot="-3733502" flipH="1" flipV="1">
            <a:off x="4343400" y="6196013"/>
            <a:ext cx="1106488" cy="474662"/>
            <a:chOff x="2532" y="1051"/>
            <a:chExt cx="893" cy="246"/>
          </a:xfrm>
        </p:grpSpPr>
        <p:grpSp>
          <p:nvGrpSpPr>
            <p:cNvPr id="24" name="Group 92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72854" name="AutoShape 93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55" name="AutoShape 94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56" name="AutoShape 95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57" name="AutoShape 96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5" name="Group 97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72850" name="AutoShape 98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51" name="AutoShape 99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52" name="AutoShape 100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53" name="AutoShape 101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2870" name="Rectangle 102"/>
          <p:cNvSpPr>
            <a:spLocks noChangeArrowheads="1"/>
          </p:cNvSpPr>
          <p:nvPr/>
        </p:nvSpPr>
        <p:spPr bwMode="gray">
          <a:xfrm>
            <a:off x="3108223" y="5486400"/>
            <a:ext cx="3008516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Применение идей 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личностно-ориентированного 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личностно-развивающего 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обучения</a:t>
            </a:r>
            <a:endParaRPr lang="en-US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25" name="Oval 103"/>
          <p:cNvSpPr>
            <a:spLocks noChangeArrowheads="1"/>
          </p:cNvSpPr>
          <p:nvPr/>
        </p:nvSpPr>
        <p:spPr bwMode="gray">
          <a:xfrm>
            <a:off x="6477000" y="838200"/>
            <a:ext cx="1984375" cy="1270000"/>
          </a:xfrm>
          <a:prstGeom prst="ellipse">
            <a:avLst/>
          </a:prstGeom>
          <a:solidFill>
            <a:srgbClr val="EAEAEA">
              <a:alpha val="50195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6" name="Group 104"/>
          <p:cNvGrpSpPr>
            <a:grpSpLocks/>
          </p:cNvGrpSpPr>
          <p:nvPr/>
        </p:nvGrpSpPr>
        <p:grpSpPr bwMode="auto">
          <a:xfrm>
            <a:off x="6537325" y="877888"/>
            <a:ext cx="1868488" cy="1484312"/>
            <a:chOff x="3975" y="1593"/>
            <a:chExt cx="931" cy="1163"/>
          </a:xfrm>
        </p:grpSpPr>
        <p:pic>
          <p:nvPicPr>
            <p:cNvPr id="72834" name="Picture 105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3975" y="1593"/>
              <a:ext cx="925" cy="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835" name="Oval 106"/>
            <p:cNvSpPr>
              <a:spLocks noChangeArrowheads="1"/>
            </p:cNvSpPr>
            <p:nvPr/>
          </p:nvSpPr>
          <p:spPr bwMode="gray">
            <a:xfrm>
              <a:off x="3975" y="1593"/>
              <a:ext cx="931" cy="937"/>
            </a:xfrm>
            <a:prstGeom prst="ellipse">
              <a:avLst/>
            </a:prstGeom>
            <a:solidFill>
              <a:schemeClr val="folHlink">
                <a:alpha val="50195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2836" name="Picture 107" descr="light_shadow1"/>
            <p:cNvPicPr>
              <a:picLocks noChangeAspect="1" noChangeArrowheads="1"/>
            </p:cNvPicPr>
            <p:nvPr/>
          </p:nvPicPr>
          <p:blipFill>
            <a:blip r:embed="rId4" cstate="print"/>
            <a:srcRect t="14285"/>
            <a:stretch>
              <a:fillRect/>
            </a:stretch>
          </p:blipFill>
          <p:spPr bwMode="gray">
            <a:xfrm>
              <a:off x="3984" y="1632"/>
              <a:ext cx="682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7" name="Group 108"/>
            <p:cNvGrpSpPr>
              <a:grpSpLocks/>
            </p:cNvGrpSpPr>
            <p:nvPr/>
          </p:nvGrpSpPr>
          <p:grpSpPr bwMode="auto">
            <a:xfrm rot="-3733502" flipH="1" flipV="1">
              <a:off x="4256" y="2247"/>
              <a:ext cx="820" cy="198"/>
              <a:chOff x="2532" y="1051"/>
              <a:chExt cx="893" cy="246"/>
            </a:xfrm>
          </p:grpSpPr>
          <p:grpSp>
            <p:nvGrpSpPr>
              <p:cNvPr id="28" name="Group 10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72844" name="AutoShape 110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845" name="AutoShape 111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846" name="AutoShape 112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847" name="AutoShape 113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9" name="Group 11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72840" name="AutoShape 115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841" name="AutoShape 116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842" name="AutoShape 117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843" name="AutoShape 118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0" name="Group 119"/>
          <p:cNvGrpSpPr>
            <a:grpSpLocks/>
          </p:cNvGrpSpPr>
          <p:nvPr/>
        </p:nvGrpSpPr>
        <p:grpSpPr bwMode="auto">
          <a:xfrm rot="-3733502" flipH="1" flipV="1">
            <a:off x="7561263" y="1641475"/>
            <a:ext cx="920750" cy="352425"/>
            <a:chOff x="2532" y="1051"/>
            <a:chExt cx="893" cy="246"/>
          </a:xfrm>
        </p:grpSpPr>
        <p:grpSp>
          <p:nvGrpSpPr>
            <p:cNvPr id="31" name="Group 120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72830" name="AutoShape 121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31" name="AutoShape 122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32" name="AutoShape 123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33" name="AutoShape 124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2872" name="Group 125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72826" name="AutoShape 126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27" name="AutoShape 127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28" name="AutoShape 128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29" name="AutoShape 129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2898" name="Rectangle 130"/>
          <p:cNvSpPr>
            <a:spLocks noChangeArrowheads="1"/>
          </p:cNvSpPr>
          <p:nvPr/>
        </p:nvSpPr>
        <p:spPr bwMode="gray">
          <a:xfrm>
            <a:off x="6787433" y="1300163"/>
            <a:ext cx="142859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Разнообразие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типов урока</a:t>
            </a:r>
            <a:endParaRPr lang="en-US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29" name="Line 131"/>
          <p:cNvSpPr>
            <a:spLocks noChangeShapeType="1"/>
          </p:cNvSpPr>
          <p:nvPr/>
        </p:nvSpPr>
        <p:spPr bwMode="gray">
          <a:xfrm>
            <a:off x="4298950" y="3581400"/>
            <a:ext cx="19685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30" name="Line 132"/>
          <p:cNvSpPr>
            <a:spLocks noChangeShapeType="1"/>
          </p:cNvSpPr>
          <p:nvPr/>
        </p:nvSpPr>
        <p:spPr bwMode="gray">
          <a:xfrm>
            <a:off x="5029200" y="3429000"/>
            <a:ext cx="198120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31" name="Line 133"/>
          <p:cNvSpPr>
            <a:spLocks noChangeShapeType="1"/>
          </p:cNvSpPr>
          <p:nvPr/>
        </p:nvSpPr>
        <p:spPr bwMode="gray">
          <a:xfrm flipV="1">
            <a:off x="5334000" y="1600200"/>
            <a:ext cx="1208088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32" name="Oval 134"/>
          <p:cNvSpPr>
            <a:spLocks noChangeArrowheads="1"/>
          </p:cNvSpPr>
          <p:nvPr/>
        </p:nvSpPr>
        <p:spPr bwMode="gray">
          <a:xfrm>
            <a:off x="3400425" y="1995488"/>
            <a:ext cx="2281238" cy="1839912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2733" name="Picture 135" descr="circuler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 rot="4976862">
            <a:off x="3706813" y="1943100"/>
            <a:ext cx="149225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2873" name="Group 136"/>
          <p:cNvGrpSpPr>
            <a:grpSpLocks/>
          </p:cNvGrpSpPr>
          <p:nvPr/>
        </p:nvGrpSpPr>
        <p:grpSpPr bwMode="auto">
          <a:xfrm rot="3679437" flipH="1" flipV="1">
            <a:off x="3384550" y="2874963"/>
            <a:ext cx="1136650" cy="355600"/>
            <a:chOff x="2532" y="1051"/>
            <a:chExt cx="893" cy="246"/>
          </a:xfrm>
        </p:grpSpPr>
        <p:grpSp>
          <p:nvGrpSpPr>
            <p:cNvPr id="72882" name="Group 137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72820" name="AutoShape 138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21" name="AutoShape 139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22" name="AutoShape 140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23" name="AutoShape 141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2883" name="Group 142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72816" name="AutoShape 143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17" name="AutoShape 144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18" name="AutoShape 145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19" name="AutoShape 146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72735" name="Arc 147"/>
          <p:cNvSpPr>
            <a:spLocks/>
          </p:cNvSpPr>
          <p:nvPr/>
        </p:nvSpPr>
        <p:spPr bwMode="gray">
          <a:xfrm rot="1129146" flipH="1">
            <a:off x="3276600" y="1981200"/>
            <a:ext cx="2289175" cy="1712913"/>
          </a:xfrm>
          <a:custGeom>
            <a:avLst/>
            <a:gdLst>
              <a:gd name="T0" fmla="*/ 2147483647 w 43200"/>
              <a:gd name="T1" fmla="*/ 2147483647 h 42576"/>
              <a:gd name="T2" fmla="*/ 2147483647 w 43200"/>
              <a:gd name="T3" fmla="*/ 2147483647 h 42576"/>
              <a:gd name="T4" fmla="*/ 2147483647 w 43200"/>
              <a:gd name="T5" fmla="*/ 2147483647 h 42576"/>
              <a:gd name="T6" fmla="*/ 0 60000 65536"/>
              <a:gd name="T7" fmla="*/ 0 60000 65536"/>
              <a:gd name="T8" fmla="*/ 0 60000 65536"/>
              <a:gd name="T9" fmla="*/ 0 w 43200"/>
              <a:gd name="T10" fmla="*/ 0 h 42576"/>
              <a:gd name="T11" fmla="*/ 43200 w 43200"/>
              <a:gd name="T12" fmla="*/ 42576 h 42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2576" fill="none" extrusionOk="0">
                <a:moveTo>
                  <a:pt x="16445" y="42576"/>
                </a:moveTo>
                <a:cubicBezTo>
                  <a:pt x="6789" y="40203"/>
                  <a:pt x="0" y="3154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886"/>
                  <a:pt x="38459" y="37442"/>
                  <a:pt x="30998" y="41047"/>
                </a:cubicBezTo>
              </a:path>
              <a:path w="43200" h="42576" stroke="0" extrusionOk="0">
                <a:moveTo>
                  <a:pt x="16445" y="42576"/>
                </a:moveTo>
                <a:cubicBezTo>
                  <a:pt x="6789" y="40203"/>
                  <a:pt x="0" y="3154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886"/>
                  <a:pt x="38459" y="37442"/>
                  <a:pt x="30998" y="41047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folHlink"/>
            </a:solidFill>
            <a:round/>
            <a:headEnd/>
            <a:tailEnd type="stealth" w="sm" len="sm"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2736" name="Picture 148" descr="light_shadow1"/>
          <p:cNvPicPr>
            <a:picLocks noChangeAspect="1" noChangeArrowheads="1"/>
          </p:cNvPicPr>
          <p:nvPr/>
        </p:nvPicPr>
        <p:blipFill>
          <a:blip r:embed="rId5" cstate="print"/>
          <a:srcRect t="23740"/>
          <a:stretch>
            <a:fillRect/>
          </a:stretch>
        </p:blipFill>
        <p:spPr bwMode="gray">
          <a:xfrm rot="2407017">
            <a:off x="4346575" y="2290763"/>
            <a:ext cx="969963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37" name="Oval 149"/>
          <p:cNvSpPr>
            <a:spLocks noChangeArrowheads="1"/>
          </p:cNvSpPr>
          <p:nvPr/>
        </p:nvSpPr>
        <p:spPr bwMode="gray">
          <a:xfrm>
            <a:off x="6248400" y="4648200"/>
            <a:ext cx="2514600" cy="1651000"/>
          </a:xfrm>
          <a:prstGeom prst="ellipse">
            <a:avLst/>
          </a:prstGeom>
          <a:solidFill>
            <a:srgbClr val="EAEAEA">
              <a:alpha val="50195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2895" name="Group 150"/>
          <p:cNvGrpSpPr>
            <a:grpSpLocks/>
          </p:cNvGrpSpPr>
          <p:nvPr/>
        </p:nvGrpSpPr>
        <p:grpSpPr bwMode="auto">
          <a:xfrm>
            <a:off x="6858000" y="5105400"/>
            <a:ext cx="1758950" cy="1524000"/>
            <a:chOff x="3975" y="1593"/>
            <a:chExt cx="931" cy="1163"/>
          </a:xfrm>
        </p:grpSpPr>
        <p:pic>
          <p:nvPicPr>
            <p:cNvPr id="72800" name="Picture 151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3975" y="1593"/>
              <a:ext cx="925" cy="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801" name="Oval 152"/>
            <p:cNvSpPr>
              <a:spLocks noChangeArrowheads="1"/>
            </p:cNvSpPr>
            <p:nvPr/>
          </p:nvSpPr>
          <p:spPr bwMode="gray">
            <a:xfrm>
              <a:off x="3975" y="1593"/>
              <a:ext cx="931" cy="937"/>
            </a:xfrm>
            <a:prstGeom prst="ellipse">
              <a:avLst/>
            </a:prstGeom>
            <a:solidFill>
              <a:schemeClr val="hlink">
                <a:alpha val="50195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2802" name="Picture 153" descr="light_shadow1"/>
            <p:cNvPicPr>
              <a:picLocks noChangeAspect="1" noChangeArrowheads="1"/>
            </p:cNvPicPr>
            <p:nvPr/>
          </p:nvPicPr>
          <p:blipFill>
            <a:blip r:embed="rId6" cstate="print"/>
            <a:srcRect t="14285"/>
            <a:stretch>
              <a:fillRect/>
            </a:stretch>
          </p:blipFill>
          <p:spPr bwMode="gray">
            <a:xfrm>
              <a:off x="3984" y="1632"/>
              <a:ext cx="682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2896" name="Group 154"/>
            <p:cNvGrpSpPr>
              <a:grpSpLocks/>
            </p:cNvGrpSpPr>
            <p:nvPr/>
          </p:nvGrpSpPr>
          <p:grpSpPr bwMode="auto">
            <a:xfrm rot="-3733502" flipH="1" flipV="1">
              <a:off x="4256" y="2247"/>
              <a:ext cx="820" cy="198"/>
              <a:chOff x="2532" y="1051"/>
              <a:chExt cx="893" cy="246"/>
            </a:xfrm>
          </p:grpSpPr>
          <p:grpSp>
            <p:nvGrpSpPr>
              <p:cNvPr id="72897" name="Group 15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72810" name="AutoShape 15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811" name="AutoShape 15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812" name="AutoShape 15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813" name="AutoShape 15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2906" name="Group 16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72806" name="AutoShape 16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807" name="AutoShape 16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808" name="AutoShape 16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809" name="AutoShape 16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72907" name="Group 165"/>
          <p:cNvGrpSpPr>
            <a:grpSpLocks/>
          </p:cNvGrpSpPr>
          <p:nvPr/>
        </p:nvGrpSpPr>
        <p:grpSpPr bwMode="auto">
          <a:xfrm rot="-3733502" flipH="1" flipV="1">
            <a:off x="7607300" y="5699126"/>
            <a:ext cx="1196975" cy="444500"/>
            <a:chOff x="2532" y="1051"/>
            <a:chExt cx="893" cy="246"/>
          </a:xfrm>
        </p:grpSpPr>
        <p:grpSp>
          <p:nvGrpSpPr>
            <p:cNvPr id="72919" name="Group 166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72796" name="AutoShape 167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97" name="AutoShape 168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98" name="AutoShape 169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99" name="AutoShape 170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2920" name="Group 171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72792" name="AutoShape 172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93" name="AutoShape 173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94" name="AutoShape 174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95" name="AutoShape 175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2944" name="Rectangle 176"/>
          <p:cNvSpPr>
            <a:spLocks noChangeArrowheads="1"/>
          </p:cNvSpPr>
          <p:nvPr/>
        </p:nvSpPr>
        <p:spPr bwMode="gray">
          <a:xfrm>
            <a:off x="6858810" y="5334000"/>
            <a:ext cx="178908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Технологичность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обучения</a:t>
            </a:r>
            <a:endParaRPr lang="en-US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41" name="Oval 177"/>
          <p:cNvSpPr>
            <a:spLocks noChangeArrowheads="1"/>
          </p:cNvSpPr>
          <p:nvPr/>
        </p:nvSpPr>
        <p:spPr bwMode="gray">
          <a:xfrm>
            <a:off x="6022975" y="2590800"/>
            <a:ext cx="2508250" cy="1651000"/>
          </a:xfrm>
          <a:prstGeom prst="ellipse">
            <a:avLst/>
          </a:prstGeom>
          <a:solidFill>
            <a:srgbClr val="EAEAEA">
              <a:alpha val="50195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2921" name="Group 178"/>
          <p:cNvGrpSpPr>
            <a:grpSpLocks/>
          </p:cNvGrpSpPr>
          <p:nvPr/>
        </p:nvGrpSpPr>
        <p:grpSpPr bwMode="auto">
          <a:xfrm>
            <a:off x="6248400" y="2667000"/>
            <a:ext cx="2362200" cy="1928813"/>
            <a:chOff x="3975" y="1593"/>
            <a:chExt cx="931" cy="1163"/>
          </a:xfrm>
        </p:grpSpPr>
        <p:pic>
          <p:nvPicPr>
            <p:cNvPr id="72776" name="Picture 179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3975" y="1593"/>
              <a:ext cx="925" cy="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77" name="Oval 180"/>
            <p:cNvSpPr>
              <a:spLocks noChangeArrowheads="1"/>
            </p:cNvSpPr>
            <p:nvPr/>
          </p:nvSpPr>
          <p:spPr bwMode="gray">
            <a:xfrm>
              <a:off x="3975" y="1593"/>
              <a:ext cx="931" cy="937"/>
            </a:xfrm>
            <a:prstGeom prst="ellipse">
              <a:avLst/>
            </a:prstGeom>
            <a:solidFill>
              <a:schemeClr val="hlink">
                <a:alpha val="50195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2778" name="Picture 181" descr="light_shadow1"/>
            <p:cNvPicPr>
              <a:picLocks noChangeAspect="1" noChangeArrowheads="1"/>
            </p:cNvPicPr>
            <p:nvPr/>
          </p:nvPicPr>
          <p:blipFill>
            <a:blip r:embed="rId3" cstate="print"/>
            <a:srcRect t="14285"/>
            <a:stretch>
              <a:fillRect/>
            </a:stretch>
          </p:blipFill>
          <p:spPr bwMode="gray">
            <a:xfrm>
              <a:off x="3984" y="1632"/>
              <a:ext cx="682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2930" name="Group 182"/>
            <p:cNvGrpSpPr>
              <a:grpSpLocks/>
            </p:cNvGrpSpPr>
            <p:nvPr/>
          </p:nvGrpSpPr>
          <p:grpSpPr bwMode="auto">
            <a:xfrm rot="-3733502" flipH="1" flipV="1">
              <a:off x="4256" y="2247"/>
              <a:ext cx="820" cy="198"/>
              <a:chOff x="2532" y="1051"/>
              <a:chExt cx="893" cy="246"/>
            </a:xfrm>
          </p:grpSpPr>
          <p:grpSp>
            <p:nvGrpSpPr>
              <p:cNvPr id="72931" name="Group 183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72786" name="AutoShape 184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787" name="AutoShape 185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788" name="AutoShape 186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789" name="AutoShape 187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2932" name="Group 188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72782" name="AutoShape 189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783" name="AutoShape 190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784" name="AutoShape 191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785" name="AutoShape 192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72933" name="Group 193"/>
          <p:cNvGrpSpPr>
            <a:grpSpLocks/>
          </p:cNvGrpSpPr>
          <p:nvPr/>
        </p:nvGrpSpPr>
        <p:grpSpPr bwMode="auto">
          <a:xfrm rot="-3733502" flipH="1" flipV="1">
            <a:off x="7377112" y="3641726"/>
            <a:ext cx="1196975" cy="444500"/>
            <a:chOff x="2532" y="1051"/>
            <a:chExt cx="893" cy="246"/>
          </a:xfrm>
        </p:grpSpPr>
        <p:grpSp>
          <p:nvGrpSpPr>
            <p:cNvPr id="72934" name="Group 194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72772" name="AutoShape 195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73" name="AutoShape 196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74" name="AutoShape 197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75" name="AutoShape 198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2935" name="Group 199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72768" name="AutoShape 200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69" name="AutoShape 201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70" name="AutoShape 202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71" name="AutoShape 203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2972" name="Rectangle 204"/>
          <p:cNvSpPr>
            <a:spLocks noChangeArrowheads="1"/>
          </p:cNvSpPr>
          <p:nvPr/>
        </p:nvSpPr>
        <p:spPr bwMode="gray">
          <a:xfrm>
            <a:off x="6423230" y="2895600"/>
            <a:ext cx="1861727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Тщательное 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проектирование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урока в процессе 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его подготовки</a:t>
            </a:r>
            <a:endParaRPr lang="en-US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973" name="Text Box 205"/>
          <p:cNvSpPr txBox="1">
            <a:spLocks noChangeArrowheads="1"/>
          </p:cNvSpPr>
          <p:nvPr/>
        </p:nvSpPr>
        <p:spPr bwMode="auto">
          <a:xfrm>
            <a:off x="3429000" y="2286000"/>
            <a:ext cx="1981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Тенденции развития современного урока</a:t>
            </a:r>
          </a:p>
        </p:txBody>
      </p:sp>
      <p:sp>
        <p:nvSpPr>
          <p:cNvPr id="72746" name="Line 206"/>
          <p:cNvSpPr>
            <a:spLocks noChangeShapeType="1"/>
          </p:cNvSpPr>
          <p:nvPr/>
        </p:nvSpPr>
        <p:spPr bwMode="auto">
          <a:xfrm flipH="1">
            <a:off x="2667000" y="32766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2936" name="Group 207"/>
          <p:cNvGrpSpPr>
            <a:grpSpLocks/>
          </p:cNvGrpSpPr>
          <p:nvPr/>
        </p:nvGrpSpPr>
        <p:grpSpPr bwMode="auto">
          <a:xfrm>
            <a:off x="1066800" y="3886200"/>
            <a:ext cx="2065338" cy="1676400"/>
            <a:chOff x="3975" y="1593"/>
            <a:chExt cx="931" cy="1163"/>
          </a:xfrm>
        </p:grpSpPr>
        <p:pic>
          <p:nvPicPr>
            <p:cNvPr id="72752" name="Picture 208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3975" y="1593"/>
              <a:ext cx="925" cy="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53" name="Oval 209"/>
            <p:cNvSpPr>
              <a:spLocks noChangeArrowheads="1"/>
            </p:cNvSpPr>
            <p:nvPr/>
          </p:nvSpPr>
          <p:spPr bwMode="gray">
            <a:xfrm>
              <a:off x="3975" y="1593"/>
              <a:ext cx="931" cy="937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2754" name="Picture 210" descr="light_shadow1"/>
            <p:cNvPicPr>
              <a:picLocks noChangeAspect="1" noChangeArrowheads="1"/>
            </p:cNvPicPr>
            <p:nvPr/>
          </p:nvPicPr>
          <p:blipFill>
            <a:blip r:embed="rId3" cstate="print"/>
            <a:srcRect t="14285"/>
            <a:stretch>
              <a:fillRect/>
            </a:stretch>
          </p:blipFill>
          <p:spPr bwMode="gray">
            <a:xfrm>
              <a:off x="3984" y="1632"/>
              <a:ext cx="682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2937" name="Group 211"/>
            <p:cNvGrpSpPr>
              <a:grpSpLocks/>
            </p:cNvGrpSpPr>
            <p:nvPr/>
          </p:nvGrpSpPr>
          <p:grpSpPr bwMode="auto">
            <a:xfrm rot="-3733502" flipH="1" flipV="1">
              <a:off x="4256" y="2247"/>
              <a:ext cx="820" cy="198"/>
              <a:chOff x="2532" y="1051"/>
              <a:chExt cx="893" cy="246"/>
            </a:xfrm>
          </p:grpSpPr>
          <p:grpSp>
            <p:nvGrpSpPr>
              <p:cNvPr id="72938" name="Group 212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72762" name="AutoShape 213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763" name="AutoShape 214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764" name="AutoShape 215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765" name="AutoShape 216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2939" name="Group 217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72758" name="AutoShape 218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759" name="AutoShape 219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760" name="AutoShape 220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761" name="AutoShape 221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32990" name="Rectangle 222"/>
          <p:cNvSpPr>
            <a:spLocks noChangeArrowheads="1"/>
          </p:cNvSpPr>
          <p:nvPr/>
        </p:nvSpPr>
        <p:spPr bwMode="gray">
          <a:xfrm>
            <a:off x="1151416" y="4114800"/>
            <a:ext cx="1916743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Свобода в 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выборе структуры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урока</a:t>
            </a:r>
            <a:endParaRPr lang="en-US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49" name="Line 223"/>
          <p:cNvSpPr>
            <a:spLocks noChangeShapeType="1"/>
          </p:cNvSpPr>
          <p:nvPr/>
        </p:nvSpPr>
        <p:spPr bwMode="auto">
          <a:xfrm>
            <a:off x="3429000" y="14478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50" name="Line 224"/>
          <p:cNvSpPr>
            <a:spLocks noChangeShapeType="1"/>
          </p:cNvSpPr>
          <p:nvPr/>
        </p:nvSpPr>
        <p:spPr bwMode="auto">
          <a:xfrm>
            <a:off x="5334000" y="29718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2751" name="Picture 225" descr="b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0"/>
            <a:ext cx="143827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342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988840"/>
            <a:ext cx="8155632" cy="317098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  <a:defRPr/>
            </a:pPr>
            <a:r>
              <a:rPr lang="ru-RU" sz="3900" u="sng" dirty="0" smtClean="0">
                <a:solidFill>
                  <a:schemeClr val="hlin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Технологическая карта</a:t>
            </a:r>
            <a:r>
              <a:rPr lang="ru-RU" sz="3900" dirty="0" smtClean="0">
                <a:solidFill>
                  <a:schemeClr val="hlin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форма технологической документации, в которой описан весь процесс обработки изделия, указаны операции и их составные части, материалы, производственное оборудование, инструмент, технологические режимы, время, необходимое для изготовления изделия, квалификация работников и т. п. </a:t>
            </a:r>
          </a:p>
        </p:txBody>
      </p:sp>
      <p:sp>
        <p:nvSpPr>
          <p:cNvPr id="4099" name="Заголовок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316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Термин “технологическая карта” пришел в педагогику из технических, точных производств.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00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Технологическая карта урока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79512" y="1554163"/>
            <a:ext cx="8812088" cy="1874838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современная форма планирования педагогического взаимодействия учителя и обучающихся.</a:t>
            </a:r>
          </a:p>
          <a:p>
            <a:endParaRPr lang="ru-RU" dirty="0" smtClean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09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8467477" cy="11430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Технологическая</a:t>
            </a:r>
            <a:r>
              <a:rPr lang="ru-RU" sz="40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карта урока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4163"/>
            <a:ext cx="8515672" cy="194684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способ графического проектирования урока, таблица, позволяющая структурировать урок по выбранным учителем параметрам. 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919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281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1187</Words>
  <Application>Microsoft Office PowerPoint</Application>
  <PresentationFormat>Экран (4:3)</PresentationFormat>
  <Paragraphs>261</Paragraphs>
  <Slides>32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          Кредо успешного педагога</vt:lpstr>
      <vt:lpstr>Современный  урок в свете внедрения ФГОС второго поколения </vt:lpstr>
      <vt:lpstr>Выделяют три постулата современного урока:  </vt:lpstr>
      <vt:lpstr>Способы организации учебного процесса: </vt:lpstr>
      <vt:lpstr>Модели современного урока</vt:lpstr>
      <vt:lpstr>Презентация PowerPoint</vt:lpstr>
      <vt:lpstr>Термин “технологическая карта” пришел в педагогику из технических, точных производств.</vt:lpstr>
      <vt:lpstr>Технологическая карта урока</vt:lpstr>
      <vt:lpstr>Технологическая карта урока</vt:lpstr>
      <vt:lpstr>Презентация PowerPoint</vt:lpstr>
      <vt:lpstr>Технологическая карта-проект  современного урока</vt:lpstr>
      <vt:lpstr>Современный урок с позиции формирования УУД </vt:lpstr>
      <vt:lpstr>Выделяют три постулата современного урока: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         организация совместной учебной деятельности  решение                 УЗ</vt:lpstr>
      <vt:lpstr>Презентация PowerPoint</vt:lpstr>
      <vt:lpstr>Формы организации - КРД           (комплексно распределённая деятельность)</vt:lpstr>
      <vt:lpstr>Желание и основы умения учиться:</vt:lpstr>
      <vt:lpstr>Типология уроков в системе развивающего обучения Д.Б. Эльконина – В.В. Давыдова.</vt:lpstr>
      <vt:lpstr>Структура урока ПУЗ  (постановки учебной задачи).</vt:lpstr>
      <vt:lpstr>В чем новинка? </vt:lpstr>
      <vt:lpstr>Презентация PowerPoint</vt:lpstr>
      <vt:lpstr>Презентация PowerPoint</vt:lpstr>
      <vt:lpstr>Презентация PowerPoint</vt:lpstr>
      <vt:lpstr>Высший пилотаж – это урок, на котором учитель лишь направляя детей, даёт рекомендации в течении урока.  Поэтому учащиеся ощущают, что ведут урок сами.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Кредо успешного педагога</dc:title>
  <dc:creator>Оля</dc:creator>
  <cp:lastModifiedBy>Оля</cp:lastModifiedBy>
  <cp:revision>8</cp:revision>
  <dcterms:created xsi:type="dcterms:W3CDTF">2015-03-30T14:32:35Z</dcterms:created>
  <dcterms:modified xsi:type="dcterms:W3CDTF">2015-03-31T01:35:51Z</dcterms:modified>
</cp:coreProperties>
</file>