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71"/>
  </p:normalViewPr>
  <p:slideViewPr>
    <p:cSldViewPr snapToGrid="0" snapToObjects="1">
      <p:cViewPr varScale="1">
        <p:scale>
          <a:sx n="81" d="100"/>
          <a:sy n="81" d="100"/>
        </p:scale>
        <p:origin x="20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ое изображени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с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на заполнитель или щелкните значок</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на заполнитель или щелкните значок</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на заполнитель или щелкните значок</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11/12/15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11/12/15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vk.com/away.php?to=https://www.mgpu.ru/subdivision/86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xml.rels><?xml version="1.0" encoding="UTF-8" standalone="yes"?>
<Relationships xmlns="http://schemas.openxmlformats.org/package/2006/relationships"><Relationship Id="rId11" Type="http://schemas.openxmlformats.org/officeDocument/2006/relationships/slide" Target="slide12.xml"/><Relationship Id="rId12" Type="http://schemas.openxmlformats.org/officeDocument/2006/relationships/slide" Target="slide19.xml"/><Relationship Id="rId13"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6" Type="http://schemas.openxmlformats.org/officeDocument/2006/relationships/slide" Target="slide7.xml"/><Relationship Id="rId7" Type="http://schemas.openxmlformats.org/officeDocument/2006/relationships/slide" Target="slide8.xml"/><Relationship Id="rId8" Type="http://schemas.openxmlformats.org/officeDocument/2006/relationships/slide" Target="slide9.xml"/><Relationship Id="rId9" Type="http://schemas.openxmlformats.org/officeDocument/2006/relationships/slide" Target="slide10.xml"/><Relationship Id="rId10" Type="http://schemas.openxmlformats.org/officeDocument/2006/relationships/slide" Target="slide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www.myshared.ru/slide/179856/" TargetMode="External"/><Relationship Id="rId4" Type="http://schemas.openxmlformats.org/officeDocument/2006/relationships/hyperlink" Target="http://lubopitnie.ru/istoriya-chisel/" TargetMode="External"/><Relationship Id="rId5" Type="http://schemas.openxmlformats.org/officeDocument/2006/relationships/hyperlink" Target="http://nsportal.ru/ap/library/nauchno-tekhnicheskoe-tvorchestvo/2014/01/16/istoriya-vozniknoveniya-tsifr-issledovatelskaya" TargetMode="External"/><Relationship Id="rId6"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hyperlink" Target="http://nsportal.ru/nachalnaya-shkola/matematika/2012/01/16/prezentatsiya-kak-lyudi-nauchilis-schit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subTitle" idx="1"/>
          </p:nvPr>
        </p:nvSpPr>
        <p:spPr>
          <a:xfrm>
            <a:off x="8803037" y="5059680"/>
            <a:ext cx="3388963" cy="1798320"/>
          </a:xfrm>
        </p:spPr>
        <p:txBody>
          <a:bodyPr>
            <a:normAutofit fontScale="70000" lnSpcReduction="20000"/>
          </a:bodyPr>
          <a:lstStyle/>
          <a:p>
            <a:r>
              <a:rPr lang="ru-RU" dirty="0" smtClean="0"/>
              <a:t>Выполнила</a:t>
            </a:r>
          </a:p>
          <a:p>
            <a:r>
              <a:rPr lang="ru-RU" dirty="0" smtClean="0"/>
              <a:t>Студентка </a:t>
            </a:r>
            <a:r>
              <a:rPr lang="ru-RU" dirty="0" err="1" smtClean="0"/>
              <a:t>ПНк</a:t>
            </a:r>
            <a:r>
              <a:rPr lang="ru-RU" dirty="0" smtClean="0"/>
              <a:t> 32ш </a:t>
            </a:r>
          </a:p>
          <a:p>
            <a:r>
              <a:rPr lang="ru-RU" dirty="0" err="1" smtClean="0"/>
              <a:t>Барданова</a:t>
            </a:r>
            <a:r>
              <a:rPr lang="ru-RU" dirty="0" smtClean="0"/>
              <a:t> </a:t>
            </a:r>
          </a:p>
          <a:p>
            <a:r>
              <a:rPr lang="ru-RU" dirty="0" smtClean="0"/>
              <a:t>Анастасия Владимировна</a:t>
            </a:r>
          </a:p>
          <a:p>
            <a:r>
              <a:rPr lang="ru-RU" dirty="0" smtClean="0"/>
              <a:t>Преподаватель:</a:t>
            </a:r>
          </a:p>
          <a:p>
            <a:r>
              <a:rPr lang="ru-RU" dirty="0" err="1" smtClean="0"/>
              <a:t>Дырив</a:t>
            </a:r>
            <a:r>
              <a:rPr lang="ru-RU" dirty="0" smtClean="0"/>
              <a:t> О.Ф.</a:t>
            </a:r>
            <a:endParaRPr lang="ru-RU" dirty="0"/>
          </a:p>
        </p:txBody>
      </p:sp>
      <p:sp>
        <p:nvSpPr>
          <p:cNvPr id="5" name="Заголовок 1"/>
          <p:cNvSpPr txBox="1">
            <a:spLocks/>
          </p:cNvSpPr>
          <p:nvPr/>
        </p:nvSpPr>
        <p:spPr>
          <a:xfrm>
            <a:off x="1717663" y="181708"/>
            <a:ext cx="8825658" cy="332958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smtClean="0"/>
              <a:t> Департамент образования города Москвы</a:t>
            </a:r>
            <a:br>
              <a:rPr lang="ru-RU" sz="2400" smtClean="0"/>
            </a:br>
            <a:r>
              <a:rPr lang="ru-RU" sz="2400" smtClean="0"/>
              <a:t>Государственное бюджетное образовательное учреждение</a:t>
            </a:r>
            <a:br>
              <a:rPr lang="ru-RU" sz="2400" smtClean="0"/>
            </a:br>
            <a:r>
              <a:rPr lang="ru-RU" sz="2400" smtClean="0"/>
              <a:t>высшего образования города Москвы</a:t>
            </a:r>
            <a:br>
              <a:rPr lang="ru-RU" sz="2400" smtClean="0"/>
            </a:br>
            <a:r>
              <a:rPr lang="ru-RU" sz="2400" smtClean="0"/>
              <a:t>«Московский городской педагогический  университет» </a:t>
            </a:r>
            <a:br>
              <a:rPr lang="ru-RU" sz="2400" smtClean="0"/>
            </a:br>
            <a:r>
              <a:rPr lang="ru-RU" sz="2400" smtClean="0">
                <a:hlinkClick r:id="rId2"/>
              </a:rPr>
              <a:t>Институт среднего профессионального образования им. К. Д. Ушинского</a:t>
            </a:r>
            <a:r>
              <a:rPr lang="ru-RU" sz="2400" smtClean="0"/>
              <a:t/>
            </a:r>
            <a:br>
              <a:rPr lang="ru-RU" sz="2400" smtClean="0"/>
            </a:br>
            <a:r>
              <a:rPr lang="ru-RU" sz="2400" smtClean="0"/>
              <a:t>Колледж «Медведково»</a:t>
            </a:r>
            <a:br>
              <a:rPr lang="ru-RU" sz="2400" smtClean="0"/>
            </a:br>
            <a:endParaRPr lang="ru-RU" sz="2400" dirty="0"/>
          </a:p>
        </p:txBody>
      </p:sp>
      <p:sp>
        <p:nvSpPr>
          <p:cNvPr id="7" name="Прямоугольник 6"/>
          <p:cNvSpPr/>
          <p:nvPr/>
        </p:nvSpPr>
        <p:spPr>
          <a:xfrm>
            <a:off x="1153551" y="3234621"/>
            <a:ext cx="9791113" cy="2123658"/>
          </a:xfrm>
          <a:prstGeom prst="rect">
            <a:avLst/>
          </a:prstGeom>
          <a:noFill/>
        </p:spPr>
        <p:txBody>
          <a:bodyPr wrap="square" lIns="91440" tIns="45720" rIns="91440" bIns="45720">
            <a:spAutoFit/>
          </a:bodyPr>
          <a:lstStyle/>
          <a:p>
            <a:pPr algn="ctr"/>
            <a:r>
              <a:rPr lang="ru-RU" sz="66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Как люди учились считать</a:t>
            </a:r>
            <a:endParaRPr lang="ru-RU"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5679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ln>
                  <a:solidFill>
                    <a:schemeClr val="tx1"/>
                  </a:solidFill>
                </a:ln>
                <a:solidFill>
                  <a:srgbClr val="C00000"/>
                </a:solidFill>
              </a:rPr>
              <a:t>Двадцатиричная</a:t>
            </a:r>
            <a:r>
              <a:rPr lang="ru-RU" b="1" dirty="0" smtClean="0">
                <a:ln>
                  <a:solidFill>
                    <a:schemeClr val="tx1"/>
                  </a:solidFill>
                </a:ln>
                <a:solidFill>
                  <a:srgbClr val="C00000"/>
                </a:solidFill>
              </a:rPr>
              <a:t> система</a:t>
            </a:r>
            <a:endParaRPr lang="ru-RU" b="1" dirty="0">
              <a:ln>
                <a:solidFill>
                  <a:schemeClr val="tx1"/>
                </a:solidFill>
              </a:ln>
              <a:solidFill>
                <a:srgbClr val="C00000"/>
              </a:solidFill>
            </a:endParaRPr>
          </a:p>
        </p:txBody>
      </p:sp>
      <p:sp>
        <p:nvSpPr>
          <p:cNvPr id="3" name="Объект 2"/>
          <p:cNvSpPr>
            <a:spLocks noGrp="1"/>
          </p:cNvSpPr>
          <p:nvPr>
            <p:ph idx="1"/>
          </p:nvPr>
        </p:nvSpPr>
        <p:spPr>
          <a:xfrm>
            <a:off x="1103313" y="2052918"/>
            <a:ext cx="5817750" cy="4195481"/>
          </a:xfrm>
        </p:spPr>
        <p:txBody>
          <a:bodyPr/>
          <a:lstStyle/>
          <a:p>
            <a:pPr marL="0" indent="0">
              <a:buNone/>
            </a:pPr>
            <a:r>
              <a:rPr lang="ru-RU" dirty="0" smtClean="0"/>
              <a:t>В странах, где люди ходили босиком, по пальцам легко было считать до 20. Поэтому довольно большое распространение получила двадцатеричная система счисления, Следы этого сохранились, например, во французском языке, где слово «восемьдесят» звучит как «четыре раза двадцать». </a:t>
            </a:r>
            <a:endParaRPr lang="ru-RU" dirty="0"/>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085" y="1853248"/>
            <a:ext cx="4165743" cy="3853869"/>
          </a:xfrm>
          <a:prstGeom prst="rect">
            <a:avLst/>
          </a:prstGeom>
          <a:ln>
            <a:noFill/>
          </a:ln>
          <a:effectLst>
            <a:softEdge rad="112500"/>
          </a:effectLst>
        </p:spPr>
      </p:pic>
      <p:sp>
        <p:nvSpPr>
          <p:cNvPr id="5" name="Управляющая кнопка: домой 4">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61894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ln>
                  <a:solidFill>
                    <a:schemeClr val="tx1"/>
                  </a:solidFill>
                </a:ln>
                <a:solidFill>
                  <a:srgbClr val="C00000"/>
                </a:solidFill>
              </a:rPr>
              <a:t>Двенадцатиричная</a:t>
            </a:r>
            <a:r>
              <a:rPr lang="ru-RU" b="1" dirty="0" smtClean="0">
                <a:ln>
                  <a:solidFill>
                    <a:schemeClr val="tx1"/>
                  </a:solidFill>
                </a:ln>
                <a:solidFill>
                  <a:srgbClr val="C00000"/>
                </a:solidFill>
              </a:rPr>
              <a:t> система</a:t>
            </a:r>
            <a:endParaRPr lang="ru-RU" b="1" dirty="0">
              <a:ln>
                <a:solidFill>
                  <a:schemeClr val="tx1"/>
                </a:solidFill>
              </a:ln>
              <a:solidFill>
                <a:srgbClr val="C00000"/>
              </a:solidFill>
            </a:endParaRPr>
          </a:p>
        </p:txBody>
      </p:sp>
      <p:sp>
        <p:nvSpPr>
          <p:cNvPr id="3" name="Объект 2"/>
          <p:cNvSpPr>
            <a:spLocks noGrp="1"/>
          </p:cNvSpPr>
          <p:nvPr>
            <p:ph idx="1"/>
          </p:nvPr>
        </p:nvSpPr>
        <p:spPr>
          <a:xfrm>
            <a:off x="1103312" y="2052918"/>
            <a:ext cx="5786219" cy="4195481"/>
          </a:xfrm>
        </p:spPr>
        <p:txBody>
          <a:bodyPr/>
          <a:lstStyle/>
          <a:p>
            <a:pPr marL="0" indent="0" algn="just">
              <a:buNone/>
            </a:pPr>
            <a:r>
              <a:rPr lang="ru-RU" dirty="0" smtClean="0"/>
              <a:t>Самым серьезным соперником десятичной системы счисления стала данная. Вместо десятков применяли при счёте </a:t>
            </a:r>
            <a:r>
              <a:rPr lang="ru-RU" u="sng" dirty="0" smtClean="0"/>
              <a:t>дюжины, </a:t>
            </a:r>
            <a:r>
              <a:rPr lang="ru-RU" dirty="0" smtClean="0"/>
              <a:t> то есть группы из 12 предметов. Во многих странах даже теперь некоторые товары, например ложки, вилки, продают дюжинами. В </a:t>
            </a:r>
            <a:r>
              <a:rPr lang="ru-RU" dirty="0" err="1" smtClean="0"/>
              <a:t>чайноый</a:t>
            </a:r>
            <a:r>
              <a:rPr lang="ru-RU" dirty="0" smtClean="0"/>
              <a:t> сервиз, как правило входит по 12 чашек и 12 блюдец.</a:t>
            </a:r>
            <a:endParaRPr lang="ru-RU" u="sng" dirty="0"/>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291" y="1243646"/>
            <a:ext cx="3327906" cy="5157153"/>
          </a:xfrm>
          <a:prstGeom prst="rect">
            <a:avLst/>
          </a:prstGeom>
          <a:ln>
            <a:noFill/>
          </a:ln>
          <a:effectLst>
            <a:softEdge rad="112500"/>
          </a:effectLst>
        </p:spPr>
      </p:pic>
      <p:sp>
        <p:nvSpPr>
          <p:cNvPr id="6" name="Управляющая кнопка: домой 5">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1965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Первые цифры</a:t>
            </a:r>
            <a:endParaRPr lang="ru-RU" b="1" dirty="0">
              <a:ln>
                <a:solidFill>
                  <a:schemeClr val="tx1"/>
                </a:solidFill>
              </a:ln>
              <a:solidFill>
                <a:srgbClr val="C00000"/>
              </a:solidFill>
            </a:endParaRPr>
          </a:p>
        </p:txBody>
      </p:sp>
      <p:sp>
        <p:nvSpPr>
          <p:cNvPr id="3" name="Объект 2"/>
          <p:cNvSpPr>
            <a:spLocks noGrp="1"/>
          </p:cNvSpPr>
          <p:nvPr>
            <p:ph idx="1"/>
          </p:nvPr>
        </p:nvSpPr>
        <p:spPr>
          <a:xfrm>
            <a:off x="1103312" y="2052918"/>
            <a:ext cx="5865047" cy="4195481"/>
          </a:xfrm>
        </p:spPr>
        <p:txBody>
          <a:bodyPr/>
          <a:lstStyle/>
          <a:p>
            <a:pPr marL="0" indent="0" algn="just">
              <a:buNone/>
            </a:pPr>
            <a:r>
              <a:rPr lang="ru-RU" dirty="0"/>
              <a:t>Запись числа появилась много позже названия чисел. Сначала каждая единица </a:t>
            </a:r>
            <a:r>
              <a:rPr lang="en-US" dirty="0"/>
              <a:t>“</a:t>
            </a:r>
            <a:r>
              <a:rPr lang="ru-RU" dirty="0"/>
              <a:t>записывалась</a:t>
            </a:r>
            <a:r>
              <a:rPr lang="en-US" dirty="0"/>
              <a:t>”</a:t>
            </a:r>
            <a:r>
              <a:rPr lang="ru-RU" dirty="0"/>
              <a:t> зарубкой на дереве или кости, узелком на верёвке, глиняной фигурой и т.д. Сколько единиц- столько и знаков, обозначающих данное число.</a:t>
            </a:r>
          </a:p>
          <a:p>
            <a:pPr marL="0" indent="0">
              <a:buNone/>
            </a:pPr>
            <a:endParaRPr lang="ru-RU" dirty="0"/>
          </a:p>
        </p:txBody>
      </p:sp>
      <p:pic>
        <p:nvPicPr>
          <p:cNvPr id="4" name="Изображение 3"/>
          <p:cNvPicPr>
            <a:picLocks noChangeAspect="1"/>
          </p:cNvPicPr>
          <p:nvPr/>
        </p:nvPicPr>
        <p:blipFill rotWithShape="1">
          <a:blip r:embed="rId2">
            <a:extLst>
              <a:ext uri="{28A0092B-C50C-407E-A947-70E740481C1C}">
                <a14:useLocalDpi xmlns:a14="http://schemas.microsoft.com/office/drawing/2010/main" val="0"/>
              </a:ext>
            </a:extLst>
          </a:blip>
          <a:srcRect t="7317" b="13803"/>
          <a:stretch/>
        </p:blipFill>
        <p:spPr>
          <a:xfrm>
            <a:off x="6063990" y="3704896"/>
            <a:ext cx="5334479" cy="3153104"/>
          </a:xfrm>
          <a:prstGeom prst="rect">
            <a:avLst/>
          </a:prstGeom>
          <a:ln>
            <a:noFill/>
          </a:ln>
          <a:effectLst>
            <a:softEdge rad="112500"/>
          </a:effectLst>
        </p:spPr>
      </p:pic>
      <p:sp>
        <p:nvSpPr>
          <p:cNvPr id="6" name="Управляющая кнопка: домой 5">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86644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3490" y="2396359"/>
            <a:ext cx="9277344" cy="3694384"/>
          </a:xfrm>
        </p:spPr>
        <p:txBody>
          <a:bodyPr/>
          <a:lstStyle/>
          <a:p>
            <a:pPr marL="0" indent="0" algn="just">
              <a:buNone/>
            </a:pPr>
            <a:r>
              <a:rPr lang="ru-RU" sz="2400" dirty="0" smtClean="0"/>
              <a:t>Примерно 5 тысяч лет тому назад было сделано замечательное открытие. Люди догадались, что можно обозначать знаком не одну голову скота, а сразу 10 или 100 голов, не один мешок зерна, а сразу 6 или 60 мешков.</a:t>
            </a:r>
          </a:p>
          <a:p>
            <a:pPr marL="0" indent="0">
              <a:buNone/>
            </a:pPr>
            <a:endParaRPr lang="ru-RU" dirty="0"/>
          </a:p>
        </p:txBody>
      </p:sp>
      <p:sp>
        <p:nvSpPr>
          <p:cNvPr id="5" name="Управляющая кнопка: домой 4">
            <a:hlinkClick r:id="rId2" action="ppaction://hlinksldjump" highlightClick="1"/>
          </p:cNvPr>
          <p:cNvSpPr/>
          <p:nvPr/>
        </p:nvSpPr>
        <p:spPr>
          <a:xfrm>
            <a:off x="10436772" y="614857"/>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8098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ln>
                  <a:solidFill>
                    <a:schemeClr val="tx1"/>
                  </a:solidFill>
                </a:ln>
                <a:solidFill>
                  <a:srgbClr val="C00000"/>
                </a:solidFill>
              </a:rPr>
              <a:t>Египитское</a:t>
            </a:r>
            <a:r>
              <a:rPr lang="ru-RU" b="1" dirty="0">
                <a:ln>
                  <a:solidFill>
                    <a:schemeClr val="tx1"/>
                  </a:solidFill>
                </a:ln>
                <a:solidFill>
                  <a:srgbClr val="C00000"/>
                </a:solidFill>
              </a:rPr>
              <a:t> обозначение чисел:</a:t>
            </a:r>
            <a:br>
              <a:rPr lang="ru-RU" b="1" dirty="0">
                <a:ln>
                  <a:solidFill>
                    <a:schemeClr val="tx1"/>
                  </a:solidFill>
                </a:ln>
                <a:solidFill>
                  <a:srgbClr val="C00000"/>
                </a:solidFill>
              </a:rPr>
            </a:br>
            <a:endParaRPr lang="ru-RU" dirty="0">
              <a:ln>
                <a:solidFill>
                  <a:schemeClr val="tx1"/>
                </a:solidFill>
              </a:ln>
              <a:solidFill>
                <a:srgbClr val="C00000"/>
              </a:solidFill>
            </a:endParaRPr>
          </a:p>
        </p:txBody>
      </p:sp>
      <p:pic>
        <p:nvPicPr>
          <p:cNvPr id="4" name="Объект 3"/>
          <p:cNvPicPr>
            <a:picLocks noGrp="1" noChangeAspect="1"/>
          </p:cNvPicPr>
          <p:nvPr>
            <p:ph idx="1"/>
          </p:nvPr>
        </p:nvPicPr>
        <p:blipFill rotWithShape="1">
          <a:blip r:embed="rId2">
            <a:grayscl/>
            <a:lum contrast="5000"/>
            <a:extLst>
              <a:ext uri="{28A0092B-C50C-407E-A947-70E740481C1C}">
                <a14:useLocalDpi xmlns:a14="http://schemas.microsoft.com/office/drawing/2010/main" val="0"/>
              </a:ext>
            </a:extLst>
          </a:blip>
          <a:srcRect t="13392"/>
          <a:stretch/>
        </p:blipFill>
        <p:spPr>
          <a:xfrm>
            <a:off x="2325732" y="1853248"/>
            <a:ext cx="7725102" cy="4134612"/>
          </a:xfrm>
          <a:prstGeom prst="rect">
            <a:avLst/>
          </a:prstGeom>
          <a:ln>
            <a:noFill/>
          </a:ln>
          <a:effectLst>
            <a:softEdge rad="112500"/>
          </a:effectLst>
        </p:spPr>
      </p:pic>
      <p:sp>
        <p:nvSpPr>
          <p:cNvPr id="5" name="Управляющая кнопка: домой 4">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2663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Древнегреческое обозначение чисел</a:t>
            </a:r>
            <a:endParaRPr lang="ru-RU" b="1" dirty="0">
              <a:ln>
                <a:solidFill>
                  <a:schemeClr val="tx1"/>
                </a:solidFill>
              </a:ln>
              <a:solidFill>
                <a:srgbClr val="C0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476" y="1853248"/>
            <a:ext cx="7565999" cy="4769869"/>
          </a:xfrm>
          <a:prstGeom prst="rect">
            <a:avLst/>
          </a:prstGeom>
          <a:ln>
            <a:noFill/>
          </a:ln>
          <a:effectLst>
            <a:softEdge rad="112500"/>
          </a:effectLst>
        </p:spPr>
      </p:pic>
      <p:sp>
        <p:nvSpPr>
          <p:cNvPr id="5" name="Управляющая кнопка: домой 4">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07598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a:solidFill>
                    <a:schemeClr val="tx1"/>
                  </a:solidFill>
                </a:ln>
                <a:solidFill>
                  <a:srgbClr val="C00000"/>
                </a:solidFill>
              </a:rPr>
              <a:t>Славянская кириллическая система счисления </a:t>
            </a:r>
            <a:endParaRPr lang="ru-RU" b="1" dirty="0">
              <a:ln>
                <a:solidFill>
                  <a:schemeClr val="tx1"/>
                </a:solidFill>
              </a:ln>
              <a:solidFill>
                <a:srgbClr val="C0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592" y="1977551"/>
            <a:ext cx="5173195" cy="4686942"/>
          </a:xfrm>
          <a:prstGeom prst="rect">
            <a:avLst/>
          </a:prstGeom>
          <a:ln>
            <a:noFill/>
          </a:ln>
          <a:effectLst>
            <a:softEdge rad="112500"/>
          </a:effectLst>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746" y="1853247"/>
            <a:ext cx="5076327" cy="4811245"/>
          </a:xfrm>
          <a:prstGeom prst="rect">
            <a:avLst/>
          </a:prstGeom>
          <a:ln>
            <a:noFill/>
          </a:ln>
          <a:effectLst>
            <a:softEdge rad="112500"/>
          </a:effectLst>
        </p:spPr>
      </p:pic>
      <p:sp>
        <p:nvSpPr>
          <p:cNvPr id="6" name="Управляющая кнопка: домой 5">
            <a:hlinkClick r:id="rId4"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9997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Римска</a:t>
            </a:r>
            <a:r>
              <a:rPr lang="ru-RU" b="1" dirty="0">
                <a:ln>
                  <a:solidFill>
                    <a:schemeClr val="tx1"/>
                  </a:solidFill>
                </a:ln>
                <a:solidFill>
                  <a:srgbClr val="C00000"/>
                </a:solidFill>
              </a:rPr>
              <a:t>я</a:t>
            </a:r>
            <a:r>
              <a:rPr lang="ru-RU" b="1" dirty="0" smtClean="0">
                <a:ln>
                  <a:solidFill>
                    <a:schemeClr val="tx1"/>
                  </a:solidFill>
                </a:ln>
                <a:solidFill>
                  <a:srgbClr val="C00000"/>
                </a:solidFill>
              </a:rPr>
              <a:t> система счисления</a:t>
            </a:r>
            <a:endParaRPr lang="ru-RU" b="1" dirty="0">
              <a:ln>
                <a:solidFill>
                  <a:schemeClr val="tx1"/>
                </a:solidFill>
              </a:ln>
              <a:solidFill>
                <a:srgbClr val="C00000"/>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144" y="1526147"/>
            <a:ext cx="4367635" cy="4942971"/>
          </a:xfrm>
          <a:prstGeom prst="rect">
            <a:avLst/>
          </a:prstGeom>
          <a:ln>
            <a:noFill/>
          </a:ln>
          <a:effectLst>
            <a:softEdge rad="112500"/>
          </a:effectLst>
        </p:spPr>
      </p:pic>
      <p:sp>
        <p:nvSpPr>
          <p:cNvPr id="7" name="TextBox 6"/>
          <p:cNvSpPr txBox="1"/>
          <p:nvPr/>
        </p:nvSpPr>
        <p:spPr>
          <a:xfrm>
            <a:off x="5228459" y="1808043"/>
            <a:ext cx="4177862" cy="523220"/>
          </a:xfrm>
          <a:prstGeom prst="rect">
            <a:avLst/>
          </a:prstGeom>
          <a:noFill/>
        </p:spPr>
        <p:txBody>
          <a:bodyPr wrap="square" rtlCol="0">
            <a:spAutoFit/>
          </a:bodyPr>
          <a:lstStyle/>
          <a:p>
            <a:r>
              <a:rPr lang="ru-RU" sz="2800" b="1" dirty="0" smtClean="0"/>
              <a:t>Например:</a:t>
            </a:r>
            <a:endParaRPr lang="ru-RU" sz="2800" b="1" dirty="0"/>
          </a:p>
        </p:txBody>
      </p:sp>
      <p:pic>
        <p:nvPicPr>
          <p:cNvPr id="8"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59" y="2809278"/>
            <a:ext cx="6515100" cy="889000"/>
          </a:xfrm>
          <a:prstGeom prst="rect">
            <a:avLst/>
          </a:prstGeom>
          <a:ln>
            <a:noFill/>
          </a:ln>
          <a:effectLst>
            <a:softEdge rad="112500"/>
          </a:effectLst>
        </p:spPr>
      </p:pic>
      <p:sp>
        <p:nvSpPr>
          <p:cNvPr id="9" name="Управляющая кнопка: домой 8">
            <a:hlinkClick r:id="rId4"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40212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Арабские цифры</a:t>
            </a:r>
            <a:endParaRPr lang="ru-RU" b="1" dirty="0">
              <a:ln>
                <a:solidFill>
                  <a:schemeClr val="tx1"/>
                </a:solidFill>
              </a:ln>
              <a:solidFill>
                <a:srgbClr val="C00000"/>
              </a:solidFill>
            </a:endParaRPr>
          </a:p>
        </p:txBody>
      </p:sp>
      <p:sp>
        <p:nvSpPr>
          <p:cNvPr id="3" name="Объект 2"/>
          <p:cNvSpPr>
            <a:spLocks noGrp="1"/>
          </p:cNvSpPr>
          <p:nvPr>
            <p:ph idx="1"/>
          </p:nvPr>
        </p:nvSpPr>
        <p:spPr>
          <a:xfrm>
            <a:off x="812139" y="1537938"/>
            <a:ext cx="8946541" cy="4195481"/>
          </a:xfrm>
        </p:spPr>
        <p:txBody>
          <a:bodyPr/>
          <a:lstStyle/>
          <a:p>
            <a:pPr marL="0" indent="0">
              <a:buNone/>
            </a:pPr>
            <a:r>
              <a:rPr lang="ru-RU" dirty="0"/>
              <a:t>В </a:t>
            </a:r>
            <a:r>
              <a:rPr lang="en-US" dirty="0"/>
              <a:t>V </a:t>
            </a:r>
            <a:r>
              <a:rPr lang="ru-RU" dirty="0"/>
              <a:t>веке в Индии появилась система записи, которую мы знаем как арабские цифры и активно используем сейчас. Это был набор из 9 цифр от 1 до 9. Каждая цифра записывалась так, чтобы ей соответствовало количество углов. Например, в цифре 1 — один угол, в цифре 2 — два угла, в цифре 3 — три. И так до 9. Нуля еще не существовало, он появился позже. Вместо него просто оставляли пустое место.</a:t>
            </a:r>
            <a:endParaRPr lang="ru-RU" dirty="0"/>
          </a:p>
        </p:txBody>
      </p:sp>
      <p:pic>
        <p:nvPicPr>
          <p:cNvPr id="4" name="Изображение 3"/>
          <p:cNvPicPr>
            <a:picLocks noChangeAspect="1"/>
          </p:cNvPicPr>
          <p:nvPr/>
        </p:nvPicPr>
        <p:blipFill rotWithShape="1">
          <a:blip r:embed="rId2">
            <a:extLst>
              <a:ext uri="{28A0092B-C50C-407E-A947-70E740481C1C}">
                <a14:useLocalDpi xmlns:a14="http://schemas.microsoft.com/office/drawing/2010/main" val="0"/>
              </a:ext>
            </a:extLst>
          </a:blip>
          <a:srcRect b="30226"/>
          <a:stretch/>
        </p:blipFill>
        <p:spPr>
          <a:xfrm>
            <a:off x="4966136" y="3373821"/>
            <a:ext cx="6286383" cy="3484179"/>
          </a:xfrm>
          <a:prstGeom prst="rect">
            <a:avLst/>
          </a:prstGeom>
          <a:ln>
            <a:noFill/>
          </a:ln>
          <a:effectLst>
            <a:softEdge rad="112500"/>
          </a:effectLst>
        </p:spPr>
      </p:pic>
      <p:sp>
        <p:nvSpPr>
          <p:cNvPr id="5" name="Управляющая кнопка: домой 4">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9922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Управляющая кнопка: домой 4">
            <a:hlinkClick r:id="rId2"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468862" y="2824718"/>
            <a:ext cx="9791113" cy="1107996"/>
          </a:xfrm>
          <a:prstGeom prst="rect">
            <a:avLst/>
          </a:prstGeom>
          <a:noFill/>
        </p:spPr>
        <p:txBody>
          <a:bodyPr wrap="square" lIns="91440" tIns="45720" rIns="91440" bIns="45720">
            <a:spAutoFit/>
          </a:bodyPr>
          <a:lstStyle/>
          <a:p>
            <a:pPr algn="ctr"/>
            <a:r>
              <a:rPr lang="ru-RU"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Проверь себя</a:t>
            </a:r>
            <a:endParaRPr lang="ru-RU"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771776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522329"/>
            <a:ext cx="9404723" cy="1400530"/>
          </a:xfrm>
        </p:spPr>
        <p:txBody>
          <a:bodyPr/>
          <a:lstStyle/>
          <a:p>
            <a:r>
              <a:rPr lang="ru-RU" b="1" i="1" dirty="0" smtClean="0">
                <a:ln>
                  <a:solidFill>
                    <a:schemeClr val="tx1"/>
                  </a:solidFill>
                </a:ln>
                <a:solidFill>
                  <a:schemeClr val="accent1"/>
                </a:solidFill>
              </a:rPr>
              <a:t>Содержание:</a:t>
            </a:r>
            <a:br>
              <a:rPr lang="ru-RU" b="1" i="1" dirty="0" smtClean="0">
                <a:ln>
                  <a:solidFill>
                    <a:schemeClr val="tx1"/>
                  </a:solidFill>
                </a:ln>
                <a:solidFill>
                  <a:schemeClr val="accent1"/>
                </a:solidFill>
              </a:rPr>
            </a:br>
            <a:r>
              <a:rPr lang="ru-RU" b="1" i="1" dirty="0" smtClean="0">
                <a:ln>
                  <a:solidFill>
                    <a:schemeClr val="tx1"/>
                  </a:solidFill>
                </a:ln>
                <a:solidFill>
                  <a:schemeClr val="accent1"/>
                </a:solidFill>
              </a:rPr>
              <a:t>		</a:t>
            </a:r>
            <a:endParaRPr lang="ru-RU" b="1" i="1" dirty="0">
              <a:ln>
                <a:solidFill>
                  <a:schemeClr val="tx1"/>
                </a:solidFill>
              </a:ln>
              <a:solidFill>
                <a:schemeClr val="accent1"/>
              </a:solidFill>
            </a:endParaRPr>
          </a:p>
        </p:txBody>
      </p:sp>
      <p:sp>
        <p:nvSpPr>
          <p:cNvPr id="3" name="Объект 2"/>
          <p:cNvSpPr>
            <a:spLocks noGrp="1"/>
          </p:cNvSpPr>
          <p:nvPr>
            <p:ph idx="1"/>
          </p:nvPr>
        </p:nvSpPr>
        <p:spPr>
          <a:xfrm>
            <a:off x="1103312" y="1474844"/>
            <a:ext cx="8946541" cy="4847130"/>
          </a:xfrm>
        </p:spPr>
        <p:txBody>
          <a:bodyPr>
            <a:noAutofit/>
          </a:bodyPr>
          <a:lstStyle/>
          <a:p>
            <a:r>
              <a:rPr lang="ru-RU" sz="1900" dirty="0" smtClean="0">
                <a:hlinkClick r:id="rId2" action="ppaction://hlinksldjump"/>
              </a:rPr>
              <a:t>Арифметика каменного века;</a:t>
            </a:r>
            <a:endParaRPr lang="ru-RU" sz="1900" dirty="0" smtClean="0"/>
          </a:p>
          <a:p>
            <a:r>
              <a:rPr lang="ru-RU" sz="1900" dirty="0" smtClean="0">
                <a:hlinkClick r:id="rId3" action="ppaction://hlinksldjump"/>
              </a:rPr>
              <a:t>Числа </a:t>
            </a:r>
            <a:r>
              <a:rPr lang="ru-RU" sz="1900" dirty="0" err="1" smtClean="0">
                <a:hlinkClick r:id="rId3" action="ppaction://hlinksldjump"/>
              </a:rPr>
              <a:t>наинают</a:t>
            </a:r>
            <a:r>
              <a:rPr lang="ru-RU" sz="1900" dirty="0" smtClean="0">
                <a:hlinkClick r:id="rId3" action="ppaction://hlinksldjump"/>
              </a:rPr>
              <a:t> получать имена;</a:t>
            </a:r>
            <a:endParaRPr lang="ru-RU" sz="1900" dirty="0" smtClean="0"/>
          </a:p>
          <a:p>
            <a:r>
              <a:rPr lang="ru-RU" sz="1900" dirty="0" smtClean="0">
                <a:hlinkClick r:id="rId4" action="ppaction://hlinksldjump"/>
              </a:rPr>
              <a:t>Живая счетная машина;</a:t>
            </a:r>
            <a:endParaRPr lang="ru-RU" sz="1900" dirty="0" smtClean="0"/>
          </a:p>
          <a:p>
            <a:r>
              <a:rPr lang="ru-RU" sz="1900" dirty="0" smtClean="0">
                <a:hlinkClick r:id="rId5" action="ppaction://hlinksldjump"/>
              </a:rPr>
              <a:t>Операции над числами;</a:t>
            </a:r>
            <a:endParaRPr lang="ru-RU" sz="1900" dirty="0" smtClean="0"/>
          </a:p>
          <a:p>
            <a:r>
              <a:rPr lang="ru-RU" sz="1900" dirty="0" smtClean="0">
                <a:hlinkClick r:id="rId6" action="ppaction://hlinksldjump"/>
              </a:rPr>
              <a:t>Системы счисления;</a:t>
            </a:r>
            <a:endParaRPr lang="ru-RU" sz="1900" dirty="0" smtClean="0"/>
          </a:p>
          <a:p>
            <a:pPr lvl="2"/>
            <a:r>
              <a:rPr lang="ru-RU" sz="1900" dirty="0" smtClean="0">
                <a:hlinkClick r:id="rId7" action="ppaction://hlinksldjump"/>
              </a:rPr>
              <a:t>Десятичная;</a:t>
            </a:r>
            <a:endParaRPr lang="ru-RU" sz="1900" dirty="0" smtClean="0"/>
          </a:p>
          <a:p>
            <a:pPr lvl="2"/>
            <a:r>
              <a:rPr lang="ru-RU" sz="1900" dirty="0" smtClean="0">
                <a:hlinkClick r:id="rId8" action="ppaction://hlinksldjump"/>
              </a:rPr>
              <a:t>Пятеричная;</a:t>
            </a:r>
            <a:endParaRPr lang="ru-RU" sz="1900" dirty="0" smtClean="0"/>
          </a:p>
          <a:p>
            <a:pPr lvl="2"/>
            <a:r>
              <a:rPr lang="ru-RU" sz="1900" dirty="0" err="1" smtClean="0">
                <a:hlinkClick r:id="rId9" action="ppaction://hlinksldjump"/>
              </a:rPr>
              <a:t>Двадцатириная</a:t>
            </a:r>
            <a:r>
              <a:rPr lang="ru-RU" sz="1900" dirty="0" smtClean="0">
                <a:hlinkClick r:id="rId9" action="ppaction://hlinksldjump"/>
              </a:rPr>
              <a:t>;</a:t>
            </a:r>
            <a:endParaRPr lang="ru-RU" sz="1900" dirty="0" smtClean="0"/>
          </a:p>
          <a:p>
            <a:pPr lvl="2"/>
            <a:r>
              <a:rPr lang="ru-RU" sz="1900" dirty="0" err="1" smtClean="0">
                <a:hlinkClick r:id="rId10" action="ppaction://hlinksldjump"/>
              </a:rPr>
              <a:t>Двенадцатиричная</a:t>
            </a:r>
            <a:r>
              <a:rPr lang="ru-RU" sz="1900" dirty="0">
                <a:hlinkClick r:id="rId10" action="ppaction://hlinksldjump"/>
              </a:rPr>
              <a:t>;</a:t>
            </a:r>
            <a:endParaRPr lang="ru-RU" sz="1900" dirty="0" smtClean="0"/>
          </a:p>
          <a:p>
            <a:r>
              <a:rPr lang="ru-RU" sz="1900" dirty="0" smtClean="0">
                <a:hlinkClick r:id="rId11" action="ppaction://hlinksldjump"/>
              </a:rPr>
              <a:t>Первые цифры;</a:t>
            </a:r>
            <a:endParaRPr lang="ru-RU" sz="1900" dirty="0" smtClean="0"/>
          </a:p>
          <a:p>
            <a:r>
              <a:rPr lang="ru-RU" sz="1900" dirty="0" smtClean="0">
                <a:hlinkClick r:id="rId12" action="ppaction://hlinksldjump"/>
              </a:rPr>
              <a:t>Проверь себя;</a:t>
            </a:r>
            <a:endParaRPr lang="ru-RU" sz="1900" dirty="0" smtClean="0"/>
          </a:p>
          <a:p>
            <a:r>
              <a:rPr lang="ru-RU" sz="1900" dirty="0" smtClean="0">
                <a:hlinkClick r:id="rId13" action="ppaction://hlinksldjump"/>
              </a:rPr>
              <a:t>Список литературы;</a:t>
            </a:r>
            <a:endParaRPr lang="ru-RU" sz="1900" dirty="0" smtClean="0"/>
          </a:p>
        </p:txBody>
      </p:sp>
    </p:spTree>
    <p:extLst>
      <p:ext uri="{BB962C8B-B14F-4D97-AF65-F5344CB8AC3E}">
        <p14:creationId xmlns:p14="http://schemas.microsoft.com/office/powerpoint/2010/main" val="738135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Перечисли системы счисления, которые запомнил?</a:t>
            </a:r>
            <a:endParaRPr lang="ru-RU" b="1" dirty="0">
              <a:ln>
                <a:solidFill>
                  <a:schemeClr val="tx1"/>
                </a:solidFill>
              </a:ln>
              <a:solidFill>
                <a:srgbClr val="C00000"/>
              </a:solidFill>
            </a:endParaRPr>
          </a:p>
        </p:txBody>
      </p:sp>
      <p:sp>
        <p:nvSpPr>
          <p:cNvPr id="3" name="Объект 2"/>
          <p:cNvSpPr>
            <a:spLocks noGrp="1"/>
          </p:cNvSpPr>
          <p:nvPr>
            <p:ph idx="1"/>
          </p:nvPr>
        </p:nvSpPr>
        <p:spPr>
          <a:xfrm>
            <a:off x="3674347" y="2257870"/>
            <a:ext cx="6376487" cy="4195481"/>
          </a:xfrm>
        </p:spPr>
        <p:txBody>
          <a:bodyPr>
            <a:normAutofit/>
          </a:bodyPr>
          <a:lstStyle/>
          <a:p>
            <a:pPr marL="0" indent="0">
              <a:buNone/>
            </a:pPr>
            <a:r>
              <a:rPr lang="ru-RU" sz="4000" dirty="0"/>
              <a:t>Десятичная;</a:t>
            </a:r>
          </a:p>
          <a:p>
            <a:pPr marL="0" indent="0">
              <a:buNone/>
            </a:pPr>
            <a:r>
              <a:rPr lang="ru-RU" sz="4000" dirty="0"/>
              <a:t>Пятеричная;</a:t>
            </a:r>
          </a:p>
          <a:p>
            <a:pPr marL="0" indent="0">
              <a:buNone/>
            </a:pPr>
            <a:r>
              <a:rPr lang="ru-RU" sz="4000" dirty="0" err="1"/>
              <a:t>Двадцатириная</a:t>
            </a:r>
            <a:r>
              <a:rPr lang="ru-RU" sz="4000" dirty="0"/>
              <a:t>;</a:t>
            </a:r>
          </a:p>
          <a:p>
            <a:pPr marL="0" indent="0">
              <a:buNone/>
            </a:pPr>
            <a:r>
              <a:rPr lang="ru-RU" sz="4000" dirty="0" err="1"/>
              <a:t>Двенадцатиричная</a:t>
            </a:r>
            <a:r>
              <a:rPr lang="ru-RU" sz="4000" dirty="0"/>
              <a:t>;</a:t>
            </a:r>
          </a:p>
          <a:p>
            <a:pPr marL="0" indent="0">
              <a:buNone/>
            </a:pPr>
            <a:endParaRPr lang="ru-RU" sz="4000" dirty="0"/>
          </a:p>
        </p:txBody>
      </p:sp>
      <p:sp>
        <p:nvSpPr>
          <p:cNvPr id="4" name="Управляющая кнопка: домой 3">
            <a:hlinkClick r:id="rId2"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4432936" y="2536401"/>
            <a:ext cx="2695509" cy="1961099"/>
            <a:chOff x="743805" y="2189559"/>
            <a:chExt cx="2695509" cy="1961099"/>
          </a:xfrm>
        </p:grpSpPr>
        <p:sp>
          <p:nvSpPr>
            <p:cNvPr id="7" name="Облако 6"/>
            <p:cNvSpPr/>
            <p:nvPr/>
          </p:nvSpPr>
          <p:spPr>
            <a:xfrm>
              <a:off x="743805" y="2189559"/>
              <a:ext cx="2695509" cy="19610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51733" y="2636259"/>
              <a:ext cx="2353529" cy="923330"/>
            </a:xfrm>
            <a:prstGeom prst="rect">
              <a:avLst/>
            </a:prstGeom>
            <a:noFill/>
          </p:spPr>
          <p:txBody>
            <a:bodyPr wrap="none" lIns="91440" tIns="45720" rIns="91440" bIns="45720">
              <a:spAutoFit/>
            </a:bodyPr>
            <a:lstStyle/>
            <a:p>
              <a:pPr algn="ctr"/>
              <a:r>
                <a:rPr lang="ru-RU" sz="5400" b="1" cap="none" spc="50" dirty="0" smtClean="0">
                  <a:ln w="9525" cmpd="sng">
                    <a:solidFill>
                      <a:schemeClr val="tx1"/>
                    </a:solidFill>
                    <a:prstDash val="solid"/>
                  </a:ln>
                  <a:solidFill>
                    <a:srgbClr val="C00000"/>
                  </a:solidFill>
                  <a:effectLst>
                    <a:glow rad="38100">
                      <a:schemeClr val="accent1">
                        <a:alpha val="40000"/>
                      </a:schemeClr>
                    </a:glow>
                  </a:effectLst>
                </a:rPr>
                <a:t>Ответ</a:t>
              </a:r>
              <a:endParaRPr lang="ru-RU" sz="5400" b="1" cap="none" spc="50" dirty="0">
                <a:ln w="9525" cmpd="sng">
                  <a:solidFill>
                    <a:schemeClr val="tx1"/>
                  </a:solidFill>
                  <a:prstDash val="solid"/>
                </a:ln>
                <a:solidFill>
                  <a:srgbClr val="C00000"/>
                </a:solidFill>
                <a:effectLst>
                  <a:glow rad="38100">
                    <a:schemeClr val="accent1">
                      <a:alpha val="40000"/>
                    </a:schemeClr>
                  </a:glow>
                </a:effectLst>
              </a:endParaRPr>
            </a:p>
          </p:txBody>
        </p:sp>
      </p:grpSp>
    </p:spTree>
    <p:extLst>
      <p:ext uri="{BB962C8B-B14F-4D97-AF65-F5344CB8AC3E}">
        <p14:creationId xmlns:p14="http://schemas.microsoft.com/office/powerpoint/2010/main" val="1378639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8"/>
                                        </p:tgtEl>
                                      </p:cBhvr>
                                    </p:animEffect>
                                    <p:anim calcmode="lin" valueType="num">
                                      <p:cBhvr>
                                        <p:cTn id="7"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8"/>
                                        </p:tgtEl>
                                        <p:attrNameLst>
                                          <p:attrName>ppt_h</p:attrName>
                                        </p:attrNameLst>
                                      </p:cBhvr>
                                      <p:tavLst>
                                        <p:tav tm="0">
                                          <p:val>
                                            <p:strVal val="ppt_h"/>
                                          </p:val>
                                        </p:tav>
                                        <p:tav tm="100000">
                                          <p:val>
                                            <p:strVal val="ppt_h"/>
                                          </p:val>
                                        </p:tav>
                                      </p:tavLst>
                                    </p:anim>
                                    <p:set>
                                      <p:cBhvr>
                                        <p:cTn id="9" dur="1" fill="hold">
                                          <p:stCondLst>
                                            <p:cond delay="19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66" y="452718"/>
            <a:ext cx="9758855" cy="1400530"/>
          </a:xfrm>
        </p:spPr>
        <p:txBody>
          <a:bodyPr/>
          <a:lstStyle/>
          <a:p>
            <a:r>
              <a:rPr lang="ru-RU" b="1" dirty="0" smtClean="0">
                <a:ln>
                  <a:solidFill>
                    <a:schemeClr val="tx1"/>
                  </a:solidFill>
                </a:ln>
                <a:solidFill>
                  <a:srgbClr val="C00000"/>
                </a:solidFill>
              </a:rPr>
              <a:t>Какое число </a:t>
            </a:r>
            <a:r>
              <a:rPr lang="ru-RU" b="1" dirty="0" err="1" smtClean="0">
                <a:ln>
                  <a:solidFill>
                    <a:schemeClr val="tx1"/>
                  </a:solidFill>
                </a:ln>
                <a:solidFill>
                  <a:srgbClr val="C00000"/>
                </a:solidFill>
              </a:rPr>
              <a:t>написанно</a:t>
            </a:r>
            <a:r>
              <a:rPr lang="ru-RU" b="1" dirty="0" smtClean="0">
                <a:ln>
                  <a:solidFill>
                    <a:schemeClr val="tx1"/>
                  </a:solidFill>
                </a:ln>
                <a:solidFill>
                  <a:srgbClr val="C00000"/>
                </a:solidFill>
              </a:rPr>
              <a:t> римскими цифрами?</a:t>
            </a:r>
            <a:endParaRPr lang="ru-RU" b="1" dirty="0">
              <a:ln>
                <a:solidFill>
                  <a:schemeClr val="tx1"/>
                </a:solidFill>
              </a:ln>
              <a:solidFill>
                <a:srgbClr val="C00000"/>
              </a:solidFill>
            </a:endParaRPr>
          </a:p>
        </p:txBody>
      </p:sp>
      <p:sp>
        <p:nvSpPr>
          <p:cNvPr id="3" name="Объект 2"/>
          <p:cNvSpPr>
            <a:spLocks noGrp="1"/>
          </p:cNvSpPr>
          <p:nvPr>
            <p:ph idx="1"/>
          </p:nvPr>
        </p:nvSpPr>
        <p:spPr>
          <a:xfrm>
            <a:off x="1529255" y="3090041"/>
            <a:ext cx="8520598" cy="3158358"/>
          </a:xfrm>
        </p:spPr>
        <p:txBody>
          <a:bodyPr>
            <a:normAutofit/>
          </a:bodyPr>
          <a:lstStyle/>
          <a:p>
            <a:pPr marL="0" indent="0">
              <a:buNone/>
            </a:pPr>
            <a:r>
              <a:rPr lang="en-US" sz="6600" b="1" dirty="0" smtClean="0"/>
              <a:t>MMXV</a:t>
            </a:r>
            <a:r>
              <a:rPr lang="ru-RU" sz="6600" b="1" dirty="0" smtClean="0"/>
              <a:t> =  2015</a:t>
            </a:r>
            <a:endParaRPr lang="ru-RU" sz="6600" dirty="0"/>
          </a:p>
        </p:txBody>
      </p:sp>
      <p:sp>
        <p:nvSpPr>
          <p:cNvPr id="4" name="Управляющая кнопка: домой 3">
            <a:hlinkClick r:id="rId2"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p:nvGrpSpPr>
        <p:grpSpPr>
          <a:xfrm>
            <a:off x="5352393" y="2708121"/>
            <a:ext cx="2695509" cy="1961099"/>
            <a:chOff x="743805" y="2189559"/>
            <a:chExt cx="2695509" cy="1961099"/>
          </a:xfrm>
        </p:grpSpPr>
        <p:sp>
          <p:nvSpPr>
            <p:cNvPr id="6" name="Облако 5"/>
            <p:cNvSpPr/>
            <p:nvPr/>
          </p:nvSpPr>
          <p:spPr>
            <a:xfrm>
              <a:off x="743805" y="2189559"/>
              <a:ext cx="2695509" cy="19610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51733" y="2636259"/>
              <a:ext cx="2353529" cy="923330"/>
            </a:xfrm>
            <a:prstGeom prst="rect">
              <a:avLst/>
            </a:prstGeom>
            <a:noFill/>
          </p:spPr>
          <p:txBody>
            <a:bodyPr wrap="none" lIns="91440" tIns="45720" rIns="91440" bIns="45720">
              <a:spAutoFit/>
            </a:bodyPr>
            <a:lstStyle/>
            <a:p>
              <a:pPr algn="ctr"/>
              <a:r>
                <a:rPr lang="ru-RU" sz="5400" b="1" cap="none" spc="50" dirty="0" smtClean="0">
                  <a:ln w="9525" cmpd="sng">
                    <a:solidFill>
                      <a:schemeClr val="tx1"/>
                    </a:solidFill>
                    <a:prstDash val="solid"/>
                  </a:ln>
                  <a:solidFill>
                    <a:srgbClr val="C00000"/>
                  </a:solidFill>
                  <a:effectLst>
                    <a:glow rad="38100">
                      <a:schemeClr val="accent1">
                        <a:alpha val="40000"/>
                      </a:schemeClr>
                    </a:glow>
                  </a:effectLst>
                </a:rPr>
                <a:t>Ответ</a:t>
              </a:r>
              <a:endParaRPr lang="ru-RU" sz="5400" b="1" cap="none" spc="50" dirty="0">
                <a:ln w="9525" cmpd="sng">
                  <a:solidFill>
                    <a:schemeClr val="tx1"/>
                  </a:solidFill>
                  <a:prstDash val="solid"/>
                </a:ln>
                <a:solidFill>
                  <a:srgbClr val="C00000"/>
                </a:solidFill>
                <a:effectLst>
                  <a:glow rad="38100">
                    <a:schemeClr val="accent1">
                      <a:alpha val="40000"/>
                    </a:schemeClr>
                  </a:glow>
                </a:effectLst>
              </a:endParaRPr>
            </a:p>
          </p:txBody>
        </p:sp>
      </p:grpSp>
    </p:spTree>
    <p:extLst>
      <p:ext uri="{BB962C8B-B14F-4D97-AF65-F5344CB8AC3E}">
        <p14:creationId xmlns:p14="http://schemas.microsoft.com/office/powerpoint/2010/main" val="273953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Какой народ пользовался данным обозначением числа?</a:t>
            </a:r>
            <a:endParaRPr lang="ru-RU" b="1" dirty="0">
              <a:ln>
                <a:solidFill>
                  <a:schemeClr val="tx1"/>
                </a:solidFill>
              </a:ln>
              <a:solidFill>
                <a:srgbClr val="C00000"/>
              </a:solidFill>
            </a:endParaRPr>
          </a:p>
        </p:txBody>
      </p:sp>
      <p:sp>
        <p:nvSpPr>
          <p:cNvPr id="4" name="Управляющая кнопка: домой 3">
            <a:hlinkClick r:id="rId2"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6098" y="2533975"/>
            <a:ext cx="2411904" cy="2526756"/>
          </a:xfrm>
          <a:prstGeom prst="rect">
            <a:avLst/>
          </a:prstGeom>
          <a:ln>
            <a:noFill/>
          </a:ln>
          <a:effectLst>
            <a:softEdge rad="112500"/>
          </a:effectLst>
        </p:spPr>
      </p:pic>
      <p:sp>
        <p:nvSpPr>
          <p:cNvPr id="8" name="Прямоугольник 7"/>
          <p:cNvSpPr/>
          <p:nvPr/>
        </p:nvSpPr>
        <p:spPr>
          <a:xfrm>
            <a:off x="5137878" y="3335688"/>
            <a:ext cx="3082895" cy="923330"/>
          </a:xfrm>
          <a:prstGeom prst="rect">
            <a:avLst/>
          </a:prstGeom>
          <a:noFill/>
        </p:spPr>
        <p:txBody>
          <a:bodyPr wrap="none" lIns="91440" tIns="45720" rIns="91440" bIns="45720">
            <a:spAutoFit/>
          </a:bodyPr>
          <a:lstStyle/>
          <a:p>
            <a:pPr algn="ctr"/>
            <a:r>
              <a:rPr lang="ru-RU" sz="5400" b="0" cap="none" spc="0" smtClean="0">
                <a:ln w="0"/>
                <a:solidFill>
                  <a:schemeClr val="tx1"/>
                </a:solidFill>
                <a:effectLst>
                  <a:outerShdw blurRad="38100" dist="19050" dir="2700000" algn="tl" rotWithShape="0">
                    <a:schemeClr val="dk1">
                      <a:alpha val="40000"/>
                    </a:schemeClr>
                  </a:outerShdw>
                </a:effectLst>
              </a:rPr>
              <a:t>Египтяне</a:t>
            </a:r>
            <a:endParaRPr lang="ru-RU" sz="5400" b="0" cap="none" spc="0" dirty="0">
              <a:ln w="0"/>
              <a:solidFill>
                <a:schemeClr val="tx1"/>
              </a:solidFill>
              <a:effectLst>
                <a:outerShdw blurRad="38100" dist="19050" dir="2700000" algn="tl" rotWithShape="0">
                  <a:schemeClr val="dk1">
                    <a:alpha val="40000"/>
                  </a:schemeClr>
                </a:outerShdw>
              </a:effectLst>
            </a:endParaRPr>
          </a:p>
        </p:txBody>
      </p:sp>
      <p:grpSp>
        <p:nvGrpSpPr>
          <p:cNvPr id="9" name="Группа 8"/>
          <p:cNvGrpSpPr/>
          <p:nvPr/>
        </p:nvGrpSpPr>
        <p:grpSpPr>
          <a:xfrm>
            <a:off x="5137878" y="2708121"/>
            <a:ext cx="3217845" cy="2163424"/>
            <a:chOff x="743805" y="2189559"/>
            <a:chExt cx="2695509" cy="1961099"/>
          </a:xfrm>
        </p:grpSpPr>
        <p:sp>
          <p:nvSpPr>
            <p:cNvPr id="10" name="Облако 9"/>
            <p:cNvSpPr/>
            <p:nvPr/>
          </p:nvSpPr>
          <p:spPr>
            <a:xfrm>
              <a:off x="743805" y="2189559"/>
              <a:ext cx="2695509" cy="19610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51733" y="2636259"/>
              <a:ext cx="2353529" cy="923330"/>
            </a:xfrm>
            <a:prstGeom prst="rect">
              <a:avLst/>
            </a:prstGeom>
            <a:noFill/>
          </p:spPr>
          <p:txBody>
            <a:bodyPr wrap="none" lIns="91440" tIns="45720" rIns="91440" bIns="45720">
              <a:spAutoFit/>
            </a:bodyPr>
            <a:lstStyle/>
            <a:p>
              <a:pPr algn="ctr"/>
              <a:r>
                <a:rPr lang="ru-RU" sz="5400" b="1" cap="none" spc="50" dirty="0" smtClean="0">
                  <a:ln w="9525" cmpd="sng">
                    <a:solidFill>
                      <a:schemeClr val="tx1"/>
                    </a:solidFill>
                    <a:prstDash val="solid"/>
                  </a:ln>
                  <a:solidFill>
                    <a:srgbClr val="C00000"/>
                  </a:solidFill>
                  <a:effectLst>
                    <a:glow rad="38100">
                      <a:schemeClr val="accent1">
                        <a:alpha val="40000"/>
                      </a:schemeClr>
                    </a:glow>
                  </a:effectLst>
                </a:rPr>
                <a:t>Ответ</a:t>
              </a:r>
              <a:endParaRPr lang="ru-RU" sz="5400" b="1" cap="none" spc="50" dirty="0">
                <a:ln w="9525" cmpd="sng">
                  <a:solidFill>
                    <a:schemeClr val="tx1"/>
                  </a:solidFill>
                  <a:prstDash val="solid"/>
                </a:ln>
                <a:solidFill>
                  <a:srgbClr val="C00000"/>
                </a:solidFill>
                <a:effectLst>
                  <a:glow rad="38100">
                    <a:schemeClr val="accent1">
                      <a:alpha val="40000"/>
                    </a:schemeClr>
                  </a:glow>
                </a:effectLst>
              </a:endParaRPr>
            </a:p>
          </p:txBody>
        </p:sp>
      </p:grpSp>
    </p:spTree>
    <p:extLst>
      <p:ext uri="{BB962C8B-B14F-4D97-AF65-F5344CB8AC3E}">
        <p14:creationId xmlns:p14="http://schemas.microsoft.com/office/powerpoint/2010/main" val="9473053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9"/>
                                        </p:tgtEl>
                                      </p:cBhvr>
                                    </p:animEffect>
                                    <p:anim calcmode="lin" valueType="num">
                                      <p:cBhvr>
                                        <p:cTn id="7"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9"/>
                                        </p:tgtEl>
                                        <p:attrNameLst>
                                          <p:attrName>ppt_h</p:attrName>
                                        </p:attrNameLst>
                                      </p:cBhvr>
                                      <p:tavLst>
                                        <p:tav tm="0">
                                          <p:val>
                                            <p:strVal val="ppt_h"/>
                                          </p:val>
                                        </p:tav>
                                        <p:tav tm="100000">
                                          <p:val>
                                            <p:strVal val="ppt_h"/>
                                          </p:val>
                                        </p:tav>
                                      </p:tavLst>
                                    </p:anim>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rgbClr val="C00000"/>
                </a:solidFill>
              </a:rPr>
              <a:t>Список литературы:</a:t>
            </a:r>
            <a:endParaRPr lang="ru-RU" b="1" dirty="0">
              <a:ln>
                <a:solidFill>
                  <a:schemeClr val="tx1"/>
                </a:solidFill>
              </a:ln>
              <a:solidFill>
                <a:srgbClr val="C00000"/>
              </a:solidFill>
            </a:endParaRPr>
          </a:p>
        </p:txBody>
      </p:sp>
      <p:sp>
        <p:nvSpPr>
          <p:cNvPr id="3" name="Объект 2"/>
          <p:cNvSpPr>
            <a:spLocks noGrp="1"/>
          </p:cNvSpPr>
          <p:nvPr>
            <p:ph idx="1"/>
          </p:nvPr>
        </p:nvSpPr>
        <p:spPr/>
        <p:txBody>
          <a:bodyPr/>
          <a:lstStyle/>
          <a:p>
            <a:r>
              <a:rPr lang="ru-RU" dirty="0" smtClean="0">
                <a:hlinkClick r:id="rId2"/>
              </a:rPr>
              <a:t>Петерсон Л.Г. Математика. 3 класс. Часть 1./Л.Г. Петерсон. – М.: Ювента, 2012, -112с.:ил.</a:t>
            </a:r>
          </a:p>
          <a:p>
            <a:r>
              <a:rPr lang="en-US" dirty="0" smtClean="0">
                <a:hlinkClick r:id="rId2"/>
              </a:rPr>
              <a:t>http</a:t>
            </a:r>
            <a:r>
              <a:rPr lang="en-US" dirty="0">
                <a:hlinkClick r:id="rId2"/>
              </a:rPr>
              <a:t>://</a:t>
            </a:r>
            <a:r>
              <a:rPr lang="en-US" dirty="0" smtClean="0">
                <a:hlinkClick r:id="rId2"/>
              </a:rPr>
              <a:t>nsportal.ru/nachalnaya-shkola/matematika/2012/01/16/prezentatsiya-kak-lyudi-nauchilis-schitat</a:t>
            </a:r>
            <a:endParaRPr lang="ru-RU" dirty="0" smtClean="0"/>
          </a:p>
          <a:p>
            <a:r>
              <a:rPr lang="en-US" dirty="0">
                <a:hlinkClick r:id="rId3"/>
              </a:rPr>
              <a:t>http://www.myshared.ru/slide/179856</a:t>
            </a:r>
            <a:r>
              <a:rPr lang="en-US" dirty="0" smtClean="0">
                <a:hlinkClick r:id="rId3"/>
              </a:rPr>
              <a:t>/</a:t>
            </a:r>
            <a:endParaRPr lang="ru-RU" dirty="0" smtClean="0"/>
          </a:p>
          <a:p>
            <a:r>
              <a:rPr lang="en-US" dirty="0">
                <a:hlinkClick r:id="rId4"/>
              </a:rPr>
              <a:t>http://lubopitnie.ru/istoriya-chisel</a:t>
            </a:r>
            <a:r>
              <a:rPr lang="en-US" dirty="0" smtClean="0">
                <a:hlinkClick r:id="rId4"/>
              </a:rPr>
              <a:t>/</a:t>
            </a:r>
            <a:endParaRPr lang="ru-RU" dirty="0" smtClean="0"/>
          </a:p>
          <a:p>
            <a:r>
              <a:rPr lang="en-US" dirty="0">
                <a:hlinkClick r:id="rId5"/>
              </a:rPr>
              <a:t>http://</a:t>
            </a:r>
            <a:r>
              <a:rPr lang="en-US" dirty="0" smtClean="0">
                <a:hlinkClick r:id="rId5"/>
              </a:rPr>
              <a:t>nsportal.ru/ap/library/nauchno-tekhnicheskoe-tvorchestvo/2014/01/16/istoriya-vozniknoveniya-tsifr-issledovatelskaya</a:t>
            </a:r>
            <a:endParaRPr lang="ru-RU" dirty="0" smtClean="0"/>
          </a:p>
          <a:p>
            <a:pPr marL="0" indent="0">
              <a:buNone/>
            </a:pPr>
            <a:endParaRPr lang="ru-RU" dirty="0"/>
          </a:p>
        </p:txBody>
      </p:sp>
      <p:sp>
        <p:nvSpPr>
          <p:cNvPr id="4" name="Управляющая кнопка: домой 3">
            <a:hlinkClick r:id="rId6"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1141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p:spPr>
        <p:txBody>
          <a:bodyPr/>
          <a:lstStyle/>
          <a:p>
            <a:r>
              <a:rPr lang="ru-RU" b="1" i="1" dirty="0" smtClean="0">
                <a:ln>
                  <a:solidFill>
                    <a:schemeClr val="tx1"/>
                  </a:solidFill>
                </a:ln>
                <a:solidFill>
                  <a:srgbClr val="C00000"/>
                </a:solidFill>
              </a:rPr>
              <a:t>Арифметика каменного века</a:t>
            </a:r>
            <a:endParaRPr lang="ru-RU" b="1" i="1" dirty="0">
              <a:ln>
                <a:solidFill>
                  <a:schemeClr val="tx1"/>
                </a:solidFill>
              </a:ln>
              <a:solidFill>
                <a:srgbClr val="C00000"/>
              </a:solidFill>
            </a:endParaRPr>
          </a:p>
        </p:txBody>
      </p:sp>
      <p:sp>
        <p:nvSpPr>
          <p:cNvPr id="3" name="Объект 2"/>
          <p:cNvSpPr>
            <a:spLocks noGrp="1"/>
          </p:cNvSpPr>
          <p:nvPr>
            <p:ph idx="1"/>
          </p:nvPr>
        </p:nvSpPr>
        <p:spPr>
          <a:xfrm>
            <a:off x="365760" y="1706398"/>
            <a:ext cx="7863840" cy="4195481"/>
          </a:xfrm>
        </p:spPr>
        <p:txBody>
          <a:bodyPr>
            <a:noAutofit/>
          </a:bodyPr>
          <a:lstStyle/>
          <a:p>
            <a:pPr marL="0" indent="0" algn="just">
              <a:buNone/>
            </a:pPr>
            <a:r>
              <a:rPr lang="ru-RU" dirty="0" smtClean="0"/>
              <a:t>В самые отдаленные времена людям </a:t>
            </a:r>
            <a:r>
              <a:rPr lang="ru-RU" dirty="0" err="1" smtClean="0"/>
              <a:t>понаадобились</a:t>
            </a:r>
            <a:r>
              <a:rPr lang="ru-RU" dirty="0" smtClean="0"/>
              <a:t> арифметические знания, чтоб определять, когда надо засевать поля, поливать </a:t>
            </a:r>
            <a:r>
              <a:rPr lang="ru-RU" dirty="0" err="1" smtClean="0"/>
              <a:t>ит.д</a:t>
            </a:r>
            <a:r>
              <a:rPr lang="ru-RU" dirty="0" smtClean="0"/>
              <a:t>. Так же надо было знать сколько овец в стаде и сколько мешков зерна в амбаре. </a:t>
            </a:r>
          </a:p>
          <a:p>
            <a:pPr marL="0" indent="0" algn="just">
              <a:buNone/>
            </a:pPr>
            <a:r>
              <a:rPr lang="ru-RU" dirty="0" smtClean="0"/>
              <a:t>Сначала просто откладывали количество предметов, равное количеству овец, и каждый раз проверяли все ли овцы вернулись в загон. А потом начали лепить кружки из глины, и откладывать их при учёте. </a:t>
            </a:r>
          </a:p>
          <a:p>
            <a:pPr marL="0" indent="0" algn="just">
              <a:buNone/>
            </a:pPr>
            <a:r>
              <a:rPr lang="ru-RU" dirty="0" smtClean="0"/>
              <a:t>Так древние люди готовились к освоению счета и действиям с числами. </a:t>
            </a:r>
            <a:endParaRPr lang="ru-RU" dirty="0"/>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844" y="2768990"/>
            <a:ext cx="3858156" cy="1957753"/>
          </a:xfrm>
          <a:prstGeom prst="rect">
            <a:avLst/>
          </a:prstGeom>
          <a:ln>
            <a:noFill/>
          </a:ln>
          <a:effectLst>
            <a:softEdge rad="112500"/>
          </a:effectLst>
        </p:spPr>
      </p:pic>
      <p:sp>
        <p:nvSpPr>
          <p:cNvPr id="6" name="Управляющая кнопка: домой 5">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7582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72" y="171364"/>
            <a:ext cx="9404723" cy="1179134"/>
          </a:xfrm>
        </p:spPr>
        <p:txBody>
          <a:bodyPr/>
          <a:lstStyle/>
          <a:p>
            <a:r>
              <a:rPr lang="ru-RU" b="1">
                <a:ln>
                  <a:solidFill>
                    <a:schemeClr val="tx1"/>
                  </a:solidFill>
                </a:ln>
                <a:solidFill>
                  <a:schemeClr val="accent1"/>
                </a:solidFill>
              </a:rPr>
              <a:t>Числа </a:t>
            </a:r>
            <a:r>
              <a:rPr lang="ru-RU" b="1" smtClean="0">
                <a:ln>
                  <a:solidFill>
                    <a:schemeClr val="tx1"/>
                  </a:solidFill>
                </a:ln>
                <a:solidFill>
                  <a:schemeClr val="accent1"/>
                </a:solidFill>
              </a:rPr>
              <a:t>начинают </a:t>
            </a:r>
            <a:r>
              <a:rPr lang="ru-RU" b="1" dirty="0">
                <a:ln>
                  <a:solidFill>
                    <a:schemeClr val="tx1"/>
                  </a:solidFill>
                </a:ln>
                <a:solidFill>
                  <a:schemeClr val="accent1"/>
                </a:solidFill>
              </a:rPr>
              <a:t>получать </a:t>
            </a:r>
            <a:r>
              <a:rPr lang="ru-RU" b="1" dirty="0" smtClean="0">
                <a:ln>
                  <a:solidFill>
                    <a:schemeClr val="tx1"/>
                  </a:solidFill>
                </a:ln>
                <a:solidFill>
                  <a:schemeClr val="accent1"/>
                </a:solidFill>
              </a:rPr>
              <a:t>имена</a:t>
            </a:r>
            <a:endParaRPr lang="ru-RU" b="1" dirty="0">
              <a:ln>
                <a:solidFill>
                  <a:schemeClr val="tx1"/>
                </a:solidFill>
              </a:ln>
              <a:solidFill>
                <a:schemeClr val="accent1"/>
              </a:solidFill>
            </a:endParaRPr>
          </a:p>
        </p:txBody>
      </p:sp>
      <p:sp>
        <p:nvSpPr>
          <p:cNvPr id="3" name="Объект 2"/>
          <p:cNvSpPr>
            <a:spLocks noGrp="1"/>
          </p:cNvSpPr>
          <p:nvPr>
            <p:ph idx="1"/>
          </p:nvPr>
        </p:nvSpPr>
        <p:spPr>
          <a:xfrm>
            <a:off x="196948" y="1039787"/>
            <a:ext cx="9158068" cy="4994031"/>
          </a:xfrm>
        </p:spPr>
        <p:txBody>
          <a:bodyPr>
            <a:noAutofit/>
          </a:bodyPr>
          <a:lstStyle/>
          <a:p>
            <a:pPr marL="0" indent="0" algn="just">
              <a:buNone/>
            </a:pPr>
            <a:r>
              <a:rPr lang="ru-RU" dirty="0" smtClean="0"/>
              <a:t>Сначала названия получили только числа 1 и 2. В разных племенах их называли по-разному. </a:t>
            </a:r>
            <a:r>
              <a:rPr lang="ru-RU" i="1" dirty="0" smtClean="0"/>
              <a:t>Например</a:t>
            </a:r>
            <a:r>
              <a:rPr lang="ru-RU" dirty="0" smtClean="0"/>
              <a:t>: </a:t>
            </a:r>
          </a:p>
          <a:p>
            <a:pPr algn="just"/>
            <a:r>
              <a:rPr lang="ru-RU" dirty="0" smtClean="0"/>
              <a:t>1 – солнце; 2 – связанно с предметами, встречающимися попарно (крылья, уши </a:t>
            </a:r>
            <a:r>
              <a:rPr lang="ru-RU" dirty="0" err="1" smtClean="0"/>
              <a:t>ит.д</a:t>
            </a:r>
            <a:r>
              <a:rPr lang="ru-RU" dirty="0" smtClean="0"/>
              <a:t>.); </a:t>
            </a:r>
          </a:p>
          <a:p>
            <a:pPr algn="just"/>
            <a:r>
              <a:rPr lang="ru-RU" dirty="0" smtClean="0"/>
              <a:t>1 – я; 2 – ты; </a:t>
            </a:r>
          </a:p>
          <a:p>
            <a:pPr algn="just"/>
            <a:r>
              <a:rPr lang="ru-RU" dirty="0" smtClean="0"/>
              <a:t>1 – мужчина; 2 – женщина. </a:t>
            </a:r>
          </a:p>
          <a:p>
            <a:pPr marL="0" indent="0" algn="just">
              <a:buNone/>
            </a:pPr>
            <a:r>
              <a:rPr lang="ru-RU" dirty="0" smtClean="0"/>
              <a:t>Все что было больше двух, называлось «много».  Но этих обозначений не хватало, ведь предметов, которые требовались в счёте было больше. Но и тогда люди нашли выход: числа стали называть, повторяя несколько раз названия единиц и двоек. </a:t>
            </a:r>
          </a:p>
          <a:p>
            <a:pPr marL="0" indent="0" algn="just">
              <a:buNone/>
            </a:pPr>
            <a:r>
              <a:rPr lang="ru-RU" dirty="0" smtClean="0"/>
              <a:t>Например на одном языке, число 1 звучало «</a:t>
            </a:r>
            <a:r>
              <a:rPr lang="ru-RU" dirty="0" err="1" smtClean="0"/>
              <a:t>урапун</a:t>
            </a:r>
            <a:r>
              <a:rPr lang="ru-RU" dirty="0" smtClean="0"/>
              <a:t>», 2 – «</a:t>
            </a:r>
            <a:r>
              <a:rPr lang="ru-RU" dirty="0" err="1" smtClean="0"/>
              <a:t>окоза</a:t>
            </a:r>
            <a:r>
              <a:rPr lang="ru-RU" dirty="0" smtClean="0"/>
              <a:t>»; 3 – «</a:t>
            </a:r>
            <a:r>
              <a:rPr lang="ru-RU" dirty="0" err="1" smtClean="0"/>
              <a:t>оказа</a:t>
            </a:r>
            <a:r>
              <a:rPr lang="ru-RU" dirty="0" smtClean="0"/>
              <a:t> – </a:t>
            </a:r>
            <a:r>
              <a:rPr lang="ru-RU" dirty="0" err="1" smtClean="0"/>
              <a:t>урапун</a:t>
            </a:r>
            <a:r>
              <a:rPr lang="ru-RU" dirty="0" smtClean="0"/>
              <a:t>»; 4 – «</a:t>
            </a:r>
            <a:r>
              <a:rPr lang="ru-RU" dirty="0" err="1" smtClean="0"/>
              <a:t>оказа</a:t>
            </a:r>
            <a:r>
              <a:rPr lang="ru-RU" dirty="0" smtClean="0"/>
              <a:t> – </a:t>
            </a:r>
            <a:r>
              <a:rPr lang="ru-RU" dirty="0" err="1" smtClean="0"/>
              <a:t>оказа</a:t>
            </a:r>
            <a:r>
              <a:rPr lang="ru-RU" dirty="0" smtClean="0"/>
              <a:t>», так они считали только до 6, а дальше «много».</a:t>
            </a:r>
          </a:p>
          <a:p>
            <a:pPr marL="0" indent="0" algn="just">
              <a:buNone/>
            </a:pPr>
            <a:r>
              <a:rPr lang="ru-RU" dirty="0" smtClean="0"/>
              <a:t>Названия чисел некоторые племена стали применять 20-25 тысяч лет тому назад. А вот слово для обозначения числа 1000 возникло лишь 5-7 тысяч лет назад.</a:t>
            </a:r>
            <a:endParaRPr lang="ru-RU" dirty="0"/>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016" y="1772528"/>
            <a:ext cx="2836984" cy="4261290"/>
          </a:xfrm>
          <a:prstGeom prst="rect">
            <a:avLst/>
          </a:prstGeom>
          <a:ln>
            <a:noFill/>
          </a:ln>
          <a:effectLst>
            <a:softEdge rad="112500"/>
          </a:effectLst>
        </p:spPr>
      </p:pic>
      <p:sp>
        <p:nvSpPr>
          <p:cNvPr id="6" name="Управляющая кнопка: домой 5">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38719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chemeClr val="accent1"/>
                </a:solidFill>
              </a:rPr>
              <a:t>Живая счетная машина</a:t>
            </a:r>
            <a:endParaRPr lang="ru-RU" b="1" dirty="0">
              <a:ln>
                <a:solidFill>
                  <a:schemeClr val="tx1"/>
                </a:solidFill>
              </a:ln>
              <a:solidFill>
                <a:schemeClr val="accent1"/>
              </a:solidFill>
            </a:endParaRPr>
          </a:p>
        </p:txBody>
      </p:sp>
      <p:sp>
        <p:nvSpPr>
          <p:cNvPr id="3" name="Объект 2"/>
          <p:cNvSpPr>
            <a:spLocks noGrp="1"/>
          </p:cNvSpPr>
          <p:nvPr>
            <p:ph idx="1"/>
          </p:nvPr>
        </p:nvSpPr>
        <p:spPr>
          <a:xfrm>
            <a:off x="646111" y="1645920"/>
            <a:ext cx="7752301" cy="4501662"/>
          </a:xfrm>
        </p:spPr>
        <p:txBody>
          <a:bodyPr>
            <a:normAutofit/>
          </a:bodyPr>
          <a:lstStyle/>
          <a:p>
            <a:pPr marL="0" indent="0" algn="just">
              <a:buNone/>
            </a:pPr>
            <a:r>
              <a:rPr lang="ru-RU" dirty="0" smtClean="0"/>
              <a:t>Чем </a:t>
            </a:r>
            <a:r>
              <a:rPr lang="ru-RU" dirty="0"/>
              <a:t>больше зерна собирали люди со своих полей, чем многочисленнее становились их стада, тем большие числа становились им нужны. </a:t>
            </a:r>
            <a:endParaRPr lang="ru-RU" dirty="0" smtClean="0"/>
          </a:p>
          <a:p>
            <a:pPr marL="0" indent="0" algn="just">
              <a:buNone/>
            </a:pPr>
            <a:r>
              <a:rPr lang="ru-RU" dirty="0" smtClean="0"/>
              <a:t>Тогда </a:t>
            </a:r>
            <a:r>
              <a:rPr lang="ru-RU" dirty="0"/>
              <a:t>старые методы счета вытеснил новый – </a:t>
            </a:r>
            <a:r>
              <a:rPr lang="ru-RU" u="sng" dirty="0"/>
              <a:t>счет по пальцам</a:t>
            </a:r>
            <a:r>
              <a:rPr lang="ru-RU" dirty="0"/>
              <a:t>. Пальцы оказались прекрасной вычислительной машиной. Так, например, желая обменять, сделанное им копье с каменным наконечником на пять шкурок для одежды, человек клал на землю свою руку и показывал, что против каждого пальца его руки нужно положить шкурку. Одна пятерня означала 5, две – 10. Когда рук не хватало, в ход шли и ноги. Две руки и одна нога – 15, две руки и две ноги – 20. Так люди начинали учиться считать, пользуясь тем, что дала им сама природа, – собственной пятерней.</a:t>
            </a:r>
            <a:endParaRPr lang="ru-RU" dirty="0"/>
          </a:p>
        </p:txBody>
      </p:sp>
      <p:pic>
        <p:nvPicPr>
          <p:cNvPr id="5" name="Изображение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64171" y="3896751"/>
            <a:ext cx="2781691" cy="2175046"/>
          </a:xfrm>
          <a:prstGeom prst="rect">
            <a:avLst/>
          </a:prstGeom>
          <a:ln>
            <a:noFill/>
          </a:ln>
          <a:effectLst>
            <a:softEdge rad="112500"/>
          </a:effectLst>
        </p:spPr>
      </p:pic>
      <p:pic>
        <p:nvPicPr>
          <p:cNvPr id="6" name="Изображение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64172" y="1645919"/>
            <a:ext cx="2781691" cy="2039907"/>
          </a:xfrm>
          <a:prstGeom prst="rect">
            <a:avLst/>
          </a:prstGeom>
          <a:ln>
            <a:noFill/>
          </a:ln>
          <a:effectLst>
            <a:softEdge rad="112500"/>
          </a:effectLst>
        </p:spPr>
      </p:pic>
      <p:sp>
        <p:nvSpPr>
          <p:cNvPr id="8" name="Управляющая кнопка: домой 7">
            <a:hlinkClick r:id="rId4"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723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chemeClr val="accent1"/>
                </a:solidFill>
              </a:rPr>
              <a:t>Операции над числами</a:t>
            </a:r>
            <a:endParaRPr lang="ru-RU" b="1" dirty="0">
              <a:ln>
                <a:solidFill>
                  <a:schemeClr val="tx1"/>
                </a:solidFill>
              </a:ln>
              <a:solidFill>
                <a:schemeClr val="accent1"/>
              </a:solidFill>
            </a:endParaRPr>
          </a:p>
        </p:txBody>
      </p:sp>
      <p:sp>
        <p:nvSpPr>
          <p:cNvPr id="3" name="Объект 2"/>
          <p:cNvSpPr>
            <a:spLocks noGrp="1"/>
          </p:cNvSpPr>
          <p:nvPr>
            <p:ph idx="1"/>
          </p:nvPr>
        </p:nvSpPr>
        <p:spPr>
          <a:xfrm>
            <a:off x="646111" y="1853248"/>
            <a:ext cx="7463913" cy="4395151"/>
          </a:xfrm>
        </p:spPr>
        <p:txBody>
          <a:bodyPr>
            <a:normAutofit lnSpcReduction="10000"/>
          </a:bodyPr>
          <a:lstStyle/>
          <a:p>
            <a:pPr marL="0" indent="0" algn="just">
              <a:buNone/>
            </a:pPr>
            <a:r>
              <a:rPr lang="ru-RU" dirty="0" smtClean="0"/>
              <a:t>С операциями сложения и вычитания люди имели дело задолго до того, как число получили имена. </a:t>
            </a:r>
          </a:p>
          <a:p>
            <a:pPr marL="0" indent="0" algn="just">
              <a:buNone/>
            </a:pPr>
            <a:r>
              <a:rPr lang="ru-RU" dirty="0" smtClean="0"/>
              <a:t>С операциями сложения и вычитания люди сталкивались, когда складывали в одно место свою добычу или когда часть зерна шла на пищу, а другая на посев.</a:t>
            </a:r>
          </a:p>
          <a:p>
            <a:pPr marL="0" indent="0" algn="just">
              <a:buNone/>
            </a:pPr>
            <a:r>
              <a:rPr lang="ru-RU" dirty="0" smtClean="0"/>
              <a:t>С операцией умножения люди познакомились, когда </a:t>
            </a:r>
            <a:r>
              <a:rPr lang="ru-RU" dirty="0" err="1" smtClean="0"/>
              <a:t>стаои</a:t>
            </a:r>
            <a:r>
              <a:rPr lang="ru-RU" dirty="0" smtClean="0"/>
              <a:t> сеять хлеб и </a:t>
            </a:r>
            <a:r>
              <a:rPr lang="ru-RU" dirty="0" err="1" smtClean="0"/>
              <a:t>уведили</a:t>
            </a:r>
            <a:r>
              <a:rPr lang="ru-RU" dirty="0" smtClean="0"/>
              <a:t>, что собранный урожай в несколько раз больше, чем количество посеянных семян.</a:t>
            </a:r>
          </a:p>
          <a:p>
            <a:pPr marL="0" indent="0" algn="just">
              <a:buNone/>
            </a:pPr>
            <a:r>
              <a:rPr lang="ru-RU" dirty="0" smtClean="0"/>
              <a:t>Так люди постепенно начали это замечать во многом и проводить с каждым разом операции над большими числами.</a:t>
            </a:r>
            <a:endParaRPr lang="ru-RU" dirty="0"/>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397" y="2353407"/>
            <a:ext cx="4154603" cy="2313185"/>
          </a:xfrm>
          <a:prstGeom prst="rect">
            <a:avLst/>
          </a:prstGeom>
          <a:ln>
            <a:noFill/>
          </a:ln>
          <a:effectLst>
            <a:softEdge rad="112500"/>
          </a:effectLst>
        </p:spPr>
      </p:pic>
      <p:sp>
        <p:nvSpPr>
          <p:cNvPr id="6" name="Управляющая кнопка: домой 5">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45631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68862" y="2824718"/>
            <a:ext cx="9791113" cy="1107996"/>
          </a:xfrm>
          <a:prstGeom prst="rect">
            <a:avLst/>
          </a:prstGeom>
          <a:noFill/>
        </p:spPr>
        <p:txBody>
          <a:bodyPr wrap="square" lIns="91440" tIns="45720" rIns="91440" bIns="45720">
            <a:spAutoFit/>
          </a:bodyPr>
          <a:lstStyle/>
          <a:p>
            <a:pPr algn="ctr"/>
            <a:r>
              <a:rPr lang="ru-RU"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Системы счисления</a:t>
            </a:r>
            <a:endParaRPr lang="ru-RU"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Управляющая кнопка: домой 6">
            <a:hlinkClick r:id="rId2"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1021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chemeClr val="accent1"/>
                </a:solidFill>
              </a:rPr>
              <a:t>Десятичная система</a:t>
            </a:r>
            <a:endParaRPr lang="ru-RU" b="1" dirty="0">
              <a:ln>
                <a:solidFill>
                  <a:schemeClr val="tx1"/>
                </a:solidFill>
              </a:ln>
              <a:solidFill>
                <a:schemeClr val="accent1"/>
              </a:solidFill>
            </a:endParaRPr>
          </a:p>
        </p:txBody>
      </p:sp>
      <p:sp>
        <p:nvSpPr>
          <p:cNvPr id="3" name="Объект 2"/>
          <p:cNvSpPr>
            <a:spLocks noGrp="1"/>
          </p:cNvSpPr>
          <p:nvPr>
            <p:ph idx="1"/>
          </p:nvPr>
        </p:nvSpPr>
        <p:spPr>
          <a:xfrm>
            <a:off x="1087547" y="2005622"/>
            <a:ext cx="6227654" cy="4195481"/>
          </a:xfrm>
        </p:spPr>
        <p:txBody>
          <a:bodyPr/>
          <a:lstStyle/>
          <a:p>
            <a:pPr marL="0" indent="0" algn="just">
              <a:buNone/>
            </a:pPr>
            <a:r>
              <a:rPr lang="ru-RU" dirty="0" smtClean="0"/>
              <a:t>Когда людям приходилась считать на пальцах очень большие числа, то в этом </a:t>
            </a:r>
            <a:r>
              <a:rPr lang="ru-RU" dirty="0" err="1" smtClean="0"/>
              <a:t>учавствовали</a:t>
            </a:r>
            <a:r>
              <a:rPr lang="ru-RU" dirty="0" smtClean="0"/>
              <a:t> несколько человек. Один человек отвечал за единицы, другой за десятки, а третий за сотни.</a:t>
            </a:r>
          </a:p>
          <a:p>
            <a:pPr marL="0" indent="0" algn="just">
              <a:buNone/>
            </a:pPr>
            <a:r>
              <a:rPr lang="ru-RU" dirty="0" smtClean="0"/>
              <a:t>Такой счет единицами, затем десятками, затем десятками десятков, а там десятками сотен </a:t>
            </a:r>
            <a:r>
              <a:rPr lang="ru-RU" dirty="0" err="1" smtClean="0"/>
              <a:t>ит.д</a:t>
            </a:r>
            <a:r>
              <a:rPr lang="ru-RU" dirty="0" smtClean="0"/>
              <a:t>. лёг в основу данной системы счисления.</a:t>
            </a:r>
            <a:endParaRPr lang="ru-RU" dirty="0"/>
          </a:p>
        </p:txBody>
      </p:sp>
      <p:pic>
        <p:nvPicPr>
          <p:cNvPr id="4" name="Изображение 3"/>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3026981" y="4461642"/>
            <a:ext cx="7309358" cy="2261922"/>
          </a:xfrm>
          <a:prstGeom prst="rect">
            <a:avLst/>
          </a:prstGeom>
          <a:ln>
            <a:noFill/>
          </a:ln>
          <a:effectLst>
            <a:softEdge rad="112500"/>
          </a:effectLst>
        </p:spPr>
      </p:pic>
      <p:sp>
        <p:nvSpPr>
          <p:cNvPr id="6" name="Управляющая кнопка: домой 5">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9678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a:solidFill>
                    <a:schemeClr val="tx1"/>
                  </a:solidFill>
                </a:ln>
                <a:solidFill>
                  <a:schemeClr val="accent1"/>
                </a:solidFill>
              </a:rPr>
              <a:t>Пятеричная система</a:t>
            </a:r>
            <a:endParaRPr lang="ru-RU" b="1" dirty="0">
              <a:ln>
                <a:solidFill>
                  <a:schemeClr val="tx1"/>
                </a:solidFill>
              </a:ln>
              <a:solidFill>
                <a:schemeClr val="accent1"/>
              </a:solidFill>
            </a:endParaRPr>
          </a:p>
        </p:txBody>
      </p:sp>
      <p:sp>
        <p:nvSpPr>
          <p:cNvPr id="3" name="Объект 2"/>
          <p:cNvSpPr>
            <a:spLocks noGrp="1"/>
          </p:cNvSpPr>
          <p:nvPr>
            <p:ph idx="1"/>
          </p:nvPr>
        </p:nvSpPr>
        <p:spPr>
          <a:xfrm>
            <a:off x="1103313" y="2052918"/>
            <a:ext cx="5943874" cy="4195481"/>
          </a:xfrm>
        </p:spPr>
        <p:txBody>
          <a:bodyPr/>
          <a:lstStyle/>
          <a:p>
            <a:pPr marL="0" indent="0" algn="just">
              <a:buNone/>
            </a:pPr>
            <a:r>
              <a:rPr lang="ru-RU" dirty="0" smtClean="0"/>
              <a:t>Сейчас десятичная система счисления применяется почти повсеместно. Но до сих пор остались племена в которых применяется данная система счисления.</a:t>
            </a:r>
          </a:p>
          <a:p>
            <a:pPr marL="0" indent="0" algn="just">
              <a:buNone/>
            </a:pPr>
            <a:r>
              <a:rPr lang="ru-RU" dirty="0" smtClean="0"/>
              <a:t>Сейчас можно встретить такой вид системы счисления. Число в пятеричной системе изображается пятью цифрами: 0, 1, 2, 3, 4. В этой системе цифра 4 — наибольшая.</a:t>
            </a:r>
            <a:endParaRPr lang="ru-RU" dirty="0"/>
          </a:p>
        </p:txBody>
      </p:sp>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166" y="2512305"/>
            <a:ext cx="3003647" cy="3276706"/>
          </a:xfrm>
          <a:prstGeom prst="rect">
            <a:avLst/>
          </a:prstGeom>
          <a:ln>
            <a:noFill/>
          </a:ln>
          <a:effectLst>
            <a:softEdge rad="112500"/>
          </a:effectLst>
        </p:spPr>
      </p:pic>
      <p:sp>
        <p:nvSpPr>
          <p:cNvPr id="5" name="Прямоугольник 4"/>
          <p:cNvSpPr/>
          <p:nvPr/>
        </p:nvSpPr>
        <p:spPr>
          <a:xfrm>
            <a:off x="7788166" y="2512305"/>
            <a:ext cx="3003647" cy="530440"/>
          </a:xfrm>
          <a:prstGeom prst="rect">
            <a:avLst/>
          </a:prstGeom>
          <a:ln>
            <a:solidFill>
              <a:schemeClr val="tx1"/>
            </a:solid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r"/>
            <a:r>
              <a:rPr lang="ru-RU" sz="2400" b="1" dirty="0">
                <a:solidFill>
                  <a:schemeClr val="bg1"/>
                </a:solidFill>
              </a:rPr>
              <a:t>5</a:t>
            </a:r>
            <a:endParaRPr lang="ru-RU" b="1" dirty="0">
              <a:solidFill>
                <a:schemeClr val="bg1"/>
              </a:solidFill>
            </a:endParaRPr>
          </a:p>
        </p:txBody>
      </p:sp>
      <p:sp>
        <p:nvSpPr>
          <p:cNvPr id="7" name="Управляющая кнопка: домой 6">
            <a:hlinkClick r:id="rId3" action="ppaction://hlinksldjump" highlightClick="1"/>
          </p:cNvPr>
          <p:cNvSpPr/>
          <p:nvPr/>
        </p:nvSpPr>
        <p:spPr>
          <a:xfrm>
            <a:off x="10436772" y="599091"/>
            <a:ext cx="662151" cy="543382"/>
          </a:xfrm>
          <a:prstGeom prst="actionButtonHome">
            <a:avLst/>
          </a:prstGeom>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73314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Ион</Template>
  <TotalTime>332</TotalTime>
  <Words>942</Words>
  <Application>Microsoft Macintosh PowerPoint</Application>
  <PresentationFormat>Широкоэкранный</PresentationFormat>
  <Paragraphs>82</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Century Gothic</vt:lpstr>
      <vt:lpstr>Wingdings 3</vt:lpstr>
      <vt:lpstr>Arial</vt:lpstr>
      <vt:lpstr>Ион</vt:lpstr>
      <vt:lpstr>Презентация PowerPoint</vt:lpstr>
      <vt:lpstr>Содержание:   </vt:lpstr>
      <vt:lpstr>Арифметика каменного века</vt:lpstr>
      <vt:lpstr>Числа начинают получать имена</vt:lpstr>
      <vt:lpstr>Живая счетная машина</vt:lpstr>
      <vt:lpstr>Операции над числами</vt:lpstr>
      <vt:lpstr>Презентация PowerPoint</vt:lpstr>
      <vt:lpstr>Десятичная система</vt:lpstr>
      <vt:lpstr>Пятеричная система</vt:lpstr>
      <vt:lpstr>Двадцатиричная система</vt:lpstr>
      <vt:lpstr>Двенадцатиричная система</vt:lpstr>
      <vt:lpstr>Первые цифры</vt:lpstr>
      <vt:lpstr>Презентация PowerPoint</vt:lpstr>
      <vt:lpstr>Египитское обозначение чисел: </vt:lpstr>
      <vt:lpstr>Древнегреческое обозначение чисел</vt:lpstr>
      <vt:lpstr>Славянская кириллическая система счисления </vt:lpstr>
      <vt:lpstr>Римская система счисления</vt:lpstr>
      <vt:lpstr>Арабские цифры</vt:lpstr>
      <vt:lpstr>Презентация PowerPoint</vt:lpstr>
      <vt:lpstr>Перечисли системы счисления, которые запомнил?</vt:lpstr>
      <vt:lpstr>Какое число написанно римскими цифрами?</vt:lpstr>
      <vt:lpstr>Какой народ пользовался данным обозначением числа?</vt:lpstr>
      <vt:lpstr>Список литературы: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барданова</dc:creator>
  <cp:lastModifiedBy>анастасия барданова</cp:lastModifiedBy>
  <cp:revision>136</cp:revision>
  <dcterms:created xsi:type="dcterms:W3CDTF">2015-11-12T15:35:41Z</dcterms:created>
  <dcterms:modified xsi:type="dcterms:W3CDTF">2015-11-12T21:07:41Z</dcterms:modified>
</cp:coreProperties>
</file>