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4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66FF33"/>
    <a:srgbClr val="009900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06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A6574-8B3E-45E3-B794-7F34A08B4F09}" type="datetimeFigureOut">
              <a:rPr lang="ru-RU" smtClean="0"/>
              <a:t>17.08.2015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B116D-3ECC-42D1-95E8-BB72AED5F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50BEB-23D7-4161-B50C-B56930E2F5C6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3C77F-58E0-4E89-BCF0-BB8C993A0A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4C805-80E9-4992-B5AC-F1C93CCC727A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F8592-53E8-4D7C-B245-62F0E64208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ED327-426D-4FB6-A55E-691123D50F2D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63F28-FBD3-4D79-9787-B50FF7AE20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zm112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857250"/>
            <a:ext cx="371475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ьная выноска 4"/>
          <p:cNvSpPr/>
          <p:nvPr userDrawn="1"/>
        </p:nvSpPr>
        <p:spPr>
          <a:xfrm>
            <a:off x="214313" y="500062"/>
            <a:ext cx="5572125" cy="2285995"/>
          </a:xfrm>
          <a:prstGeom prst="wedgeEllipseCallout">
            <a:avLst>
              <a:gd name="adj1" fmla="val 54170"/>
              <a:gd name="adj2" fmla="val 3614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00034" y="761227"/>
            <a:ext cx="5072071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800000"/>
                </a:solidFill>
                <a:latin typeface="Arno Pro Caption" pitchFamily="18" charset="0"/>
              </a:rPr>
              <a:t>Арифметические</a:t>
            </a:r>
            <a:r>
              <a:rPr lang="ru-RU" sz="4800" b="1" baseline="0" dirty="0" smtClean="0">
                <a:solidFill>
                  <a:srgbClr val="800000"/>
                </a:solidFill>
                <a:latin typeface="Arno Pro Captio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baseline="0" dirty="0" smtClean="0">
                <a:solidFill>
                  <a:srgbClr val="800000"/>
                </a:solidFill>
                <a:latin typeface="Arno Pro Caption" pitchFamily="18" charset="0"/>
              </a:rPr>
              <a:t>диктанты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baseline="0" dirty="0" smtClean="0">
                <a:solidFill>
                  <a:srgbClr val="800000"/>
                </a:solidFill>
                <a:latin typeface="Arno Pro Caption" pitchFamily="18" charset="0"/>
              </a:rPr>
              <a:t>1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rgbClr val="800000"/>
              </a:solidFill>
              <a:latin typeface="Arno Pro Caption" pitchFamily="18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929198"/>
            <a:ext cx="6000792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3574-D5F3-4CE3-80FE-E5BA266518CA}" type="datetimeFigureOut">
              <a:rPr lang="ru-RU"/>
              <a:pPr>
                <a:defRPr/>
              </a:pPr>
              <a:t>17.08.2015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2FD9-A3F7-4657-A85F-DA1F09CDD4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2152FB-0B96-4B9A-94FA-14A97BFA79A0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40D2-AD84-4FA7-A0F9-8A5EE8D7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815185-883B-4409-8B4E-91BA4F183F8D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C68C1-7F5A-45E1-8CD4-53F8D773D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7D917-D409-40C2-85DB-EFC02FAA563A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327E9-8A05-4C80-A9C1-0F135CC136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C9A9C-CA78-4D52-B04B-B72DCEE54BCE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DDD8C-1A02-4D4C-B01C-94816CD6E0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6DAB0-E420-406F-BE5F-FAEC12A4B08C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ED574-AA2E-4CD5-BFEB-14032B0E1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ECEF5-0CB9-4A09-8A30-B351179EEBFD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C0F2A-7534-42D8-AA91-BBFDBBAAE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94B2F4-BD81-40E2-9779-0122A3E89BE4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BC61B-9023-4278-9A87-A035F6113B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E6ACB8-BA05-43C0-8786-04743CDFB6A4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B6B40-44B7-464D-A5F0-A0262334B8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E750BEB-23D7-4161-B50C-B56930E2F5C6}" type="datetimeFigureOut">
              <a:rPr lang="ru-RU" smtClean="0"/>
              <a:pPr>
                <a:defRPr/>
              </a:pPr>
              <a:t>17.08.2015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153C77F-58E0-4E89-BCF0-BB8C993A0A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1" name="Рисунок 6" descr="matematika.jp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5357813"/>
            <a:ext cx="15716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fourok.ru/material.html?mid=49516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  <a14:imgEffect>
                      <a14:brightnessContrast contrast="16000"/>
                    </a14:imgEffect>
                  </a14:imgLayer>
                </a14:imgProps>
              </a:ext>
            </a:extLst>
          </a:blip>
          <a:srcRect l="1557"/>
          <a:stretch/>
        </p:blipFill>
        <p:spPr>
          <a:xfrm>
            <a:off x="0" y="-13556"/>
            <a:ext cx="9160781" cy="6957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1474" y="109608"/>
            <a:ext cx="5426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FFFF00"/>
                </a:solidFill>
              </a:rPr>
              <a:t>Арифметические диктанты</a:t>
            </a:r>
          </a:p>
          <a:p>
            <a:pPr algn="ctr"/>
            <a:r>
              <a:rPr lang="ru-RU" sz="3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3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класс</a:t>
            </a:r>
            <a:endParaRPr lang="ru-RU" sz="3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587938" y="320528"/>
            <a:ext cx="1357789" cy="1075294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626" y="552495"/>
            <a:ext cx="524301" cy="524301"/>
          </a:xfrm>
          <a:prstGeom prst="rect">
            <a:avLst/>
          </a:prstGeom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6012160" y="5657961"/>
            <a:ext cx="3246562" cy="1285875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3073889" y="1356243"/>
            <a:ext cx="1440160" cy="792088"/>
            <a:chOff x="1331640" y="1340768"/>
            <a:chExt cx="1440160" cy="792088"/>
          </a:xfrm>
        </p:grpSpPr>
        <p:sp>
          <p:nvSpPr>
            <p:cNvPr id="18" name="32-конечная звезда 17"/>
            <p:cNvSpPr/>
            <p:nvPr/>
          </p:nvSpPr>
          <p:spPr>
            <a:xfrm>
              <a:off x="1331640" y="1340768"/>
              <a:ext cx="1440160" cy="792088"/>
            </a:xfrm>
            <a:prstGeom prst="star3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hlinkClick r:id="rId6" action="ppaction://hlinksldjump"/>
            </p:cNvPr>
            <p:cNvSpPr txBox="1"/>
            <p:nvPr/>
          </p:nvSpPr>
          <p:spPr>
            <a:xfrm>
              <a:off x="1619672" y="1425655"/>
              <a:ext cx="10081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7030A0"/>
                  </a:solidFill>
                </a:rPr>
                <a:t>№</a:t>
              </a:r>
              <a:r>
                <a:rPr lang="ru-RU" sz="3200" b="1" dirty="0">
                  <a:solidFill>
                    <a:srgbClr val="7030A0"/>
                  </a:solidFill>
                </a:rPr>
                <a:t>2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860032" y="1356243"/>
            <a:ext cx="1440160" cy="792088"/>
            <a:chOff x="1331640" y="1340768"/>
            <a:chExt cx="1440160" cy="792088"/>
          </a:xfrm>
        </p:grpSpPr>
        <p:sp>
          <p:nvSpPr>
            <p:cNvPr id="21" name="32-конечная звезда 20"/>
            <p:cNvSpPr/>
            <p:nvPr/>
          </p:nvSpPr>
          <p:spPr>
            <a:xfrm>
              <a:off x="1331640" y="1340768"/>
              <a:ext cx="1440160" cy="792088"/>
            </a:xfrm>
            <a:prstGeom prst="star3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19672" y="1425655"/>
              <a:ext cx="10081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7030A0"/>
                  </a:solidFill>
                </a:rPr>
                <a:t>№</a:t>
              </a:r>
              <a:r>
                <a:rPr lang="ru-RU" sz="3200" b="1" dirty="0">
                  <a:solidFill>
                    <a:srgbClr val="7030A0"/>
                  </a:solidFill>
                </a:rPr>
                <a:t>3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331640" y="1340768"/>
            <a:ext cx="1440160" cy="792088"/>
            <a:chOff x="1331640" y="1340768"/>
            <a:chExt cx="1440160" cy="792088"/>
          </a:xfrm>
        </p:grpSpPr>
        <p:sp>
          <p:nvSpPr>
            <p:cNvPr id="4" name="32-конечная звезда 3"/>
            <p:cNvSpPr/>
            <p:nvPr/>
          </p:nvSpPr>
          <p:spPr>
            <a:xfrm>
              <a:off x="1331640" y="1340768"/>
              <a:ext cx="1440160" cy="792088"/>
            </a:xfrm>
            <a:prstGeom prst="star32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>
              <a:hlinkClick r:id="rId7" action="ppaction://hlinksldjump"/>
            </p:cNvPr>
            <p:cNvSpPr txBox="1"/>
            <p:nvPr/>
          </p:nvSpPr>
          <p:spPr>
            <a:xfrm>
              <a:off x="1619672" y="1425655"/>
              <a:ext cx="10081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solidFill>
                    <a:srgbClr val="7030A0"/>
                  </a:solidFill>
                </a:rPr>
                <a:t>№</a:t>
              </a:r>
              <a:r>
                <a:rPr lang="ru-RU" sz="3200" b="1" dirty="0" smtClean="0">
                  <a:solidFill>
                    <a:srgbClr val="7030A0"/>
                  </a:solidFill>
                </a:rPr>
                <a:t>1</a:t>
              </a:r>
              <a:endParaRPr lang="ru-RU" sz="32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74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334012"/>
            <a:ext cx="7500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spc="300" dirty="0" smtClean="0">
                <a:solidFill>
                  <a:schemeClr val="accent3">
                    <a:lumMod val="50000"/>
                  </a:schemeClr>
                </a:solidFill>
              </a:rPr>
              <a:t>1. Запиши значение выражений:</a:t>
            </a:r>
            <a:endParaRPr lang="ru-RU" sz="2800" b="1" u="sng" spc="3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4710" y="952510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Уменьшаемое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21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вычитаемое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Найдите разность.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8794" y="1924743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Первое слагаемое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второе –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       Найдите сумму.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2780775"/>
            <a:ext cx="6429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Из какого числа надо вычесть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чтобы получить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6961" y="3774351"/>
            <a:ext cx="4023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Увеличьте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13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28794" y="5146905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Задумали число, прибавили к нему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13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и получили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18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Какое число задумали?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286776" y="6087053"/>
            <a:ext cx="500066" cy="428628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935703" y="4460628"/>
            <a:ext cx="4023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Уменьшите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18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10.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7233"/>
            <a:ext cx="618421" cy="458061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68173"/>
            <a:ext cx="618421" cy="458061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2900998"/>
            <a:ext cx="618421" cy="458061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4" y="3834324"/>
            <a:ext cx="618421" cy="458061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4" y="4562386"/>
            <a:ext cx="618421" cy="458061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3" y="5290448"/>
            <a:ext cx="618421" cy="458061"/>
          </a:xfrm>
          <a:prstGeom prst="roundRect">
            <a:avLst>
              <a:gd name="adj" fmla="val 16667"/>
            </a:avLst>
          </a:prstGeom>
          <a:ln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6" grpId="1"/>
      <p:bldP spid="17" grpId="0"/>
      <p:bldP spid="17" grpId="1"/>
      <p:bldP spid="18" grpId="0"/>
      <p:bldP spid="18" grpId="1"/>
      <p:bldP spid="21" grpId="0"/>
      <p:bldP spid="23" grpId="0" animBg="1"/>
      <p:bldP spid="19" grpId="0"/>
      <p:bldP spid="1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13442" y="341673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</a:rPr>
              <a:t>Проверьте: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0431" y="926448"/>
            <a:ext cx="6929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spc="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11, 17, 20, 14, </a:t>
            </a:r>
            <a:r>
              <a:rPr lang="ru-RU" sz="5400" b="1" spc="3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5400" b="1" spc="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5</a:t>
            </a:r>
            <a:endParaRPr lang="ru-RU" sz="5400" b="1" spc="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67548"/>
            <a:ext cx="919228" cy="7340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8516" y="2009035"/>
            <a:ext cx="5891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Расставьте ответы в порядке </a:t>
            </a:r>
            <a:r>
              <a:rPr lang="ru-RU" sz="3200" b="1" dirty="0" smtClean="0">
                <a:solidFill>
                  <a:srgbClr val="003300"/>
                </a:solidFill>
              </a:rPr>
              <a:t>возрастания.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3279965"/>
            <a:ext cx="903922" cy="7217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39125" y="3086253"/>
            <a:ext cx="6710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 </a:t>
            </a:r>
            <a:r>
              <a:rPr lang="ru-RU" sz="5400" b="1" spc="3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5400" b="1" spc="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11, 14, 17, 20</a:t>
            </a:r>
            <a:endParaRPr lang="ru-RU" sz="5400" b="1" spc="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22" y="4497178"/>
            <a:ext cx="897378" cy="716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13442" y="4216533"/>
            <a:ext cx="6165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Установите закономерность </a:t>
            </a:r>
          </a:p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и продолжите ряд на 3 числа.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65" y="5659618"/>
            <a:ext cx="888091" cy="7091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43240" y="5500702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23, 26, 29</a:t>
            </a:r>
            <a:endParaRPr lang="ru-RU" sz="5400" b="1" spc="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428628" cy="500066"/>
          </a:xfrm>
          <a:prstGeom prst="actionButtonHom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4" action="ppaction://hlinksldjump" highlightClick="1"/>
          </p:cNvPr>
          <p:cNvSpPr/>
          <p:nvPr/>
        </p:nvSpPr>
        <p:spPr>
          <a:xfrm>
            <a:off x="7643834" y="6000768"/>
            <a:ext cx="500066" cy="500066"/>
          </a:xfrm>
          <a:prstGeom prst="actionButtonForwardNext">
            <a:avLst/>
          </a:prstGeom>
          <a:solidFill>
            <a:srgbClr val="FFC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66FF33"/>
            </a:solidFill>
          </a:ln>
          <a:effectLst>
            <a:glow rad="228600">
              <a:srgbClr val="66FF3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7" y="334012"/>
            <a:ext cx="8027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spc="3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Записывай значение выражений:</a:t>
            </a:r>
            <a:endParaRPr lang="ru-RU" sz="2800" b="1" u="sng" spc="3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6468" y="724238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3300"/>
                </a:solidFill>
              </a:rPr>
              <a:t> </a:t>
            </a:r>
            <a:r>
              <a:rPr lang="ru-RU" sz="2800" dirty="0" smtClean="0">
                <a:solidFill>
                  <a:srgbClr val="003300"/>
                </a:solidFill>
              </a:rPr>
              <a:t>Запиши число, которое на </a:t>
            </a:r>
            <a:r>
              <a:rPr lang="ru-RU" sz="2800" b="1" dirty="0" smtClean="0">
                <a:solidFill>
                  <a:srgbClr val="003300"/>
                </a:solidFill>
              </a:rPr>
              <a:t>1</a:t>
            </a:r>
            <a:r>
              <a:rPr lang="ru-RU" sz="2800" dirty="0" smtClean="0">
                <a:solidFill>
                  <a:srgbClr val="003300"/>
                </a:solidFill>
              </a:rPr>
              <a:t> больше, чем </a:t>
            </a:r>
            <a:r>
              <a:rPr lang="ru-RU" sz="2800" b="1" dirty="0" smtClean="0">
                <a:solidFill>
                  <a:srgbClr val="003300"/>
                </a:solidFill>
              </a:rPr>
              <a:t>38</a:t>
            </a:r>
            <a:r>
              <a:rPr lang="ru-RU" sz="2800" dirty="0" smtClean="0">
                <a:solidFill>
                  <a:srgbClr val="003300"/>
                </a:solidFill>
              </a:rPr>
              <a:t>. </a:t>
            </a:r>
            <a:endParaRPr lang="ru-RU" sz="2800" dirty="0">
              <a:solidFill>
                <a:srgbClr val="0033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9" y="839928"/>
            <a:ext cx="949204" cy="56093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9" y="1598278"/>
            <a:ext cx="957143" cy="5723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9" y="2274530"/>
            <a:ext cx="953174" cy="56156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9" y="2905922"/>
            <a:ext cx="953174" cy="57577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9" y="3459402"/>
            <a:ext cx="953174" cy="61767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9" y="4017488"/>
            <a:ext cx="949204" cy="59599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12499" y="1553257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Запиши число, которое на </a:t>
            </a:r>
            <a:r>
              <a:rPr lang="ru-RU" sz="2800" b="1" dirty="0" smtClean="0">
                <a:solidFill>
                  <a:srgbClr val="003300"/>
                </a:solidFill>
              </a:rPr>
              <a:t>1</a:t>
            </a:r>
            <a:r>
              <a:rPr lang="ru-RU" sz="2800" dirty="0" smtClean="0">
                <a:solidFill>
                  <a:srgbClr val="003300"/>
                </a:solidFill>
              </a:rPr>
              <a:t> меньше, чем </a:t>
            </a:r>
            <a:r>
              <a:rPr lang="ru-RU" sz="2800" b="1" dirty="0" smtClean="0">
                <a:solidFill>
                  <a:srgbClr val="003300"/>
                </a:solidFill>
              </a:rPr>
              <a:t>21</a:t>
            </a:r>
            <a:r>
              <a:rPr lang="ru-RU" sz="2800" dirty="0" smtClean="0">
                <a:solidFill>
                  <a:srgbClr val="003300"/>
                </a:solidFill>
              </a:rPr>
              <a:t>. 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12499" y="238270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Запишите число, в котором </a:t>
            </a:r>
            <a:r>
              <a:rPr lang="ru-RU" sz="2800" b="1" dirty="0">
                <a:solidFill>
                  <a:srgbClr val="003300"/>
                </a:solidFill>
              </a:rPr>
              <a:t>3</a:t>
            </a:r>
            <a:r>
              <a:rPr lang="ru-RU" sz="2800" b="1" dirty="0" smtClean="0">
                <a:solidFill>
                  <a:srgbClr val="003300"/>
                </a:solidFill>
              </a:rPr>
              <a:t>дес. 2ед.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12499" y="286927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Найди сумму чисел </a:t>
            </a:r>
            <a:r>
              <a:rPr lang="ru-RU" sz="2800" b="1" dirty="0" smtClean="0">
                <a:solidFill>
                  <a:srgbClr val="003300"/>
                </a:solidFill>
              </a:rPr>
              <a:t>40</a:t>
            </a:r>
            <a:r>
              <a:rPr lang="ru-RU" sz="2800" dirty="0" smtClean="0">
                <a:solidFill>
                  <a:srgbClr val="003300"/>
                </a:solidFill>
              </a:rPr>
              <a:t> и </a:t>
            </a:r>
            <a:r>
              <a:rPr lang="ru-RU" sz="2800" b="1" dirty="0" smtClean="0">
                <a:solidFill>
                  <a:srgbClr val="003300"/>
                </a:solidFill>
              </a:rPr>
              <a:t>3</a:t>
            </a:r>
            <a:r>
              <a:rPr lang="ru-RU" sz="2800" dirty="0" smtClean="0">
                <a:solidFill>
                  <a:srgbClr val="003300"/>
                </a:solidFill>
              </a:rPr>
              <a:t>.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1637" y="3358692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Найди разность чисел </a:t>
            </a:r>
            <a:r>
              <a:rPr lang="ru-RU" sz="2800" b="1" dirty="0">
                <a:solidFill>
                  <a:srgbClr val="003300"/>
                </a:solidFill>
              </a:rPr>
              <a:t>5</a:t>
            </a:r>
            <a:r>
              <a:rPr lang="ru-RU" sz="2800" b="1" dirty="0" smtClean="0">
                <a:solidFill>
                  <a:srgbClr val="003300"/>
                </a:solidFill>
              </a:rPr>
              <a:t>7</a:t>
            </a:r>
            <a:r>
              <a:rPr lang="ru-RU" sz="2800" dirty="0" smtClean="0">
                <a:solidFill>
                  <a:srgbClr val="003300"/>
                </a:solidFill>
              </a:rPr>
              <a:t> и </a:t>
            </a:r>
            <a:r>
              <a:rPr lang="ru-RU" sz="2800" b="1" dirty="0" smtClean="0">
                <a:solidFill>
                  <a:srgbClr val="003300"/>
                </a:solidFill>
              </a:rPr>
              <a:t>6</a:t>
            </a:r>
            <a:r>
              <a:rPr lang="ru-RU" sz="2800" dirty="0" smtClean="0">
                <a:solidFill>
                  <a:srgbClr val="003300"/>
                </a:solidFill>
              </a:rPr>
              <a:t>.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43142" y="3879837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К числу </a:t>
            </a:r>
            <a:r>
              <a:rPr lang="ru-RU" sz="2800" b="1" dirty="0" smtClean="0">
                <a:solidFill>
                  <a:srgbClr val="003300"/>
                </a:solidFill>
              </a:rPr>
              <a:t>5</a:t>
            </a:r>
            <a:r>
              <a:rPr lang="ru-RU" sz="2800" b="1" dirty="0">
                <a:solidFill>
                  <a:srgbClr val="003300"/>
                </a:solidFill>
              </a:rPr>
              <a:t>1</a:t>
            </a:r>
            <a:r>
              <a:rPr lang="ru-RU" sz="2800" dirty="0" smtClean="0">
                <a:solidFill>
                  <a:srgbClr val="003300"/>
                </a:solidFill>
              </a:rPr>
              <a:t> прибавили </a:t>
            </a:r>
            <a:r>
              <a:rPr lang="ru-RU" sz="2800" b="1" dirty="0" smtClean="0">
                <a:solidFill>
                  <a:srgbClr val="003300"/>
                </a:solidFill>
              </a:rPr>
              <a:t>2</a:t>
            </a:r>
            <a:r>
              <a:rPr lang="ru-RU" sz="2800" dirty="0" smtClean="0">
                <a:solidFill>
                  <a:srgbClr val="003300"/>
                </a:solidFill>
              </a:rPr>
              <a:t> десятка. Какое  число получили?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500066" cy="428628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9" y="4764542"/>
            <a:ext cx="953174" cy="6086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843142" y="4695835"/>
            <a:ext cx="6491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</a:t>
            </a:r>
            <a:r>
              <a:rPr lang="ru-RU" sz="2800" b="1" dirty="0" smtClean="0">
                <a:solidFill>
                  <a:srgbClr val="003300"/>
                </a:solidFill>
              </a:rPr>
              <a:t>47</a:t>
            </a:r>
            <a:r>
              <a:rPr lang="ru-RU" sz="2800" dirty="0" smtClean="0">
                <a:solidFill>
                  <a:srgbClr val="003300"/>
                </a:solidFill>
              </a:rPr>
              <a:t> больше задуманного числа на </a:t>
            </a:r>
            <a:r>
              <a:rPr lang="ru-RU" sz="2800" b="1" dirty="0" smtClean="0">
                <a:solidFill>
                  <a:srgbClr val="003300"/>
                </a:solidFill>
              </a:rPr>
              <a:t>2</a:t>
            </a:r>
            <a:r>
              <a:rPr lang="ru-RU" sz="2800" dirty="0" smtClean="0">
                <a:solidFill>
                  <a:srgbClr val="003300"/>
                </a:solidFill>
              </a:rPr>
              <a:t>. Какое получили число?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1230" y="5455836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Число </a:t>
            </a:r>
            <a:r>
              <a:rPr lang="ru-RU" sz="2800" b="1" dirty="0" smtClean="0">
                <a:solidFill>
                  <a:srgbClr val="003300"/>
                </a:solidFill>
              </a:rPr>
              <a:t>50</a:t>
            </a:r>
            <a:r>
              <a:rPr lang="ru-RU" sz="2800" dirty="0" smtClean="0">
                <a:solidFill>
                  <a:srgbClr val="003300"/>
                </a:solidFill>
              </a:rPr>
              <a:t> меньше неизвестного числа на </a:t>
            </a:r>
            <a:r>
              <a:rPr lang="ru-RU" sz="2800" b="1" dirty="0" smtClean="0">
                <a:solidFill>
                  <a:srgbClr val="003300"/>
                </a:solidFill>
              </a:rPr>
              <a:t>6</a:t>
            </a:r>
            <a:r>
              <a:rPr lang="ru-RU" sz="2800" dirty="0" smtClean="0">
                <a:solidFill>
                  <a:srgbClr val="003300"/>
                </a:solidFill>
              </a:rPr>
              <a:t>. Какое это число?</a:t>
            </a:r>
            <a:endParaRPr lang="ru-RU" sz="2800" dirty="0">
              <a:solidFill>
                <a:srgbClr val="003300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54" y="5555108"/>
            <a:ext cx="942211" cy="56812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1" grpId="0"/>
      <p:bldP spid="21" grpId="1"/>
      <p:bldP spid="23" grpId="0" animBg="1"/>
      <p:bldP spid="22" grpId="0"/>
      <p:bldP spid="22" grpId="1"/>
      <p:bldP spid="2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428604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</a:rPr>
              <a:t>Проверьте: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84676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39, 20, 32, 43, 51, 71, 45, 56</a:t>
            </a:r>
            <a:endParaRPr lang="ru-RU" sz="4000" b="1" spc="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7" y="2049511"/>
            <a:ext cx="869011" cy="5903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826" y="2055089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На какие группы их можно разбить?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3" y="2873505"/>
            <a:ext cx="877435" cy="6275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01978" y="2810849"/>
            <a:ext cx="5995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</a:rPr>
              <a:t>« круглые » и « некруглые »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7" y="4491896"/>
            <a:ext cx="928694" cy="6254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96052" y="4470484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>
                <a:solidFill>
                  <a:srgbClr val="003300"/>
                </a:solidFill>
              </a:rPr>
              <a:t>«</a:t>
            </a:r>
            <a:r>
              <a:rPr lang="ru-RU" sz="3200" b="1" dirty="0" smtClean="0">
                <a:solidFill>
                  <a:srgbClr val="003300"/>
                </a:solidFill>
              </a:rPr>
              <a:t>четные </a:t>
            </a:r>
            <a:r>
              <a:rPr lang="ru-RU" sz="3200" b="1" spc="300" dirty="0" smtClean="0">
                <a:solidFill>
                  <a:srgbClr val="003300"/>
                </a:solidFill>
              </a:rPr>
              <a:t>» и « </a:t>
            </a:r>
            <a:r>
              <a:rPr lang="ru-RU" sz="3200" b="1" dirty="0" smtClean="0">
                <a:solidFill>
                  <a:srgbClr val="003300"/>
                </a:solidFill>
              </a:rPr>
              <a:t>нечётные </a:t>
            </a:r>
            <a:r>
              <a:rPr lang="ru-RU" sz="3200" b="1" spc="300" dirty="0" smtClean="0">
                <a:solidFill>
                  <a:srgbClr val="003300"/>
                </a:solidFill>
              </a:rPr>
              <a:t>»</a:t>
            </a:r>
            <a:endParaRPr lang="ru-RU" sz="3200" b="1" spc="300" dirty="0">
              <a:solidFill>
                <a:srgbClr val="003300"/>
              </a:solidFill>
            </a:endParaRPr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428628" cy="500066"/>
          </a:xfrm>
          <a:prstGeom prst="actionButtonHome">
            <a:avLst/>
          </a:prstGeom>
          <a:solidFill>
            <a:srgbClr val="66FF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66FF33"/>
            </a:solidFill>
          </a:ln>
          <a:effectLst>
            <a:glow rad="228600">
              <a:srgbClr val="66FF3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588754" y="6000768"/>
            <a:ext cx="500066" cy="506438"/>
          </a:xfrm>
          <a:prstGeom prst="actionButtonForwardNext">
            <a:avLst/>
          </a:prstGeom>
          <a:solidFill>
            <a:srgbClr val="66FF33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3" y="3522718"/>
            <a:ext cx="877435" cy="62750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01978" y="3409834"/>
            <a:ext cx="743858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3300"/>
                </a:solidFill>
              </a:rPr>
              <a:t>« круглые » - 20</a:t>
            </a:r>
          </a:p>
          <a:p>
            <a:r>
              <a:rPr lang="ru-RU" sz="3000" dirty="0">
                <a:solidFill>
                  <a:srgbClr val="003300"/>
                </a:solidFill>
              </a:rPr>
              <a:t>« некруглые </a:t>
            </a:r>
            <a:r>
              <a:rPr lang="ru-RU" sz="3000" dirty="0" smtClean="0">
                <a:solidFill>
                  <a:srgbClr val="003300"/>
                </a:solidFill>
              </a:rPr>
              <a:t>» - 39, 32, 43, 51, 71, 45, 56</a:t>
            </a:r>
            <a:r>
              <a:rPr lang="ru-RU" sz="3200" dirty="0" smtClean="0">
                <a:solidFill>
                  <a:srgbClr val="003300"/>
                </a:solidFill>
              </a:rPr>
              <a:t> </a:t>
            </a:r>
            <a:endParaRPr lang="ru-RU" sz="3200" dirty="0">
              <a:solidFill>
                <a:srgbClr val="0033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7" y="5209923"/>
            <a:ext cx="928694" cy="62548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515788" y="4988106"/>
            <a:ext cx="7088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spc="300" dirty="0" smtClean="0">
                <a:solidFill>
                  <a:srgbClr val="003300"/>
                </a:solidFill>
              </a:rPr>
              <a:t>« </a:t>
            </a:r>
            <a:r>
              <a:rPr lang="ru-RU" sz="3000" dirty="0" smtClean="0">
                <a:solidFill>
                  <a:srgbClr val="003300"/>
                </a:solidFill>
              </a:rPr>
              <a:t>четные </a:t>
            </a:r>
            <a:r>
              <a:rPr lang="ru-RU" sz="3000" spc="300" dirty="0" smtClean="0">
                <a:solidFill>
                  <a:srgbClr val="003300"/>
                </a:solidFill>
              </a:rPr>
              <a:t>» - 20,32, 56 </a:t>
            </a:r>
          </a:p>
          <a:p>
            <a:r>
              <a:rPr lang="ru-RU" sz="3000" spc="300" dirty="0" smtClean="0">
                <a:solidFill>
                  <a:srgbClr val="003300"/>
                </a:solidFill>
              </a:rPr>
              <a:t>« </a:t>
            </a:r>
            <a:r>
              <a:rPr lang="ru-RU" sz="3000" dirty="0" smtClean="0">
                <a:solidFill>
                  <a:srgbClr val="003300"/>
                </a:solidFill>
              </a:rPr>
              <a:t>нечётные </a:t>
            </a:r>
            <a:r>
              <a:rPr lang="ru-RU" sz="3000" spc="300" dirty="0" smtClean="0">
                <a:solidFill>
                  <a:srgbClr val="003300"/>
                </a:solidFill>
              </a:rPr>
              <a:t>» - 39, 43, 51, 71, 45</a:t>
            </a:r>
            <a:endParaRPr lang="ru-RU" sz="3000" spc="3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 animBg="1"/>
      <p:bldP spid="16" grpId="0" animBg="1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334012"/>
            <a:ext cx="789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spc="3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Записывай значение выражений:</a:t>
            </a:r>
            <a:endParaRPr lang="ru-RU" sz="2800" b="1" u="sng" spc="3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857232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3300"/>
                </a:solidFill>
              </a:rPr>
              <a:t> </a:t>
            </a:r>
            <a:r>
              <a:rPr lang="ru-RU" sz="2800" dirty="0" smtClean="0">
                <a:solidFill>
                  <a:srgbClr val="003300"/>
                </a:solidFill>
              </a:rPr>
              <a:t>Запиши число, следующее за </a:t>
            </a:r>
            <a:r>
              <a:rPr lang="ru-RU" sz="2800" b="1" dirty="0">
                <a:solidFill>
                  <a:srgbClr val="003300"/>
                </a:solidFill>
              </a:rPr>
              <a:t>3</a:t>
            </a:r>
            <a:r>
              <a:rPr lang="ru-RU" sz="2800" b="1" dirty="0" smtClean="0">
                <a:solidFill>
                  <a:srgbClr val="003300"/>
                </a:solidFill>
              </a:rPr>
              <a:t>9</a:t>
            </a:r>
            <a:r>
              <a:rPr lang="ru-RU" sz="2800" dirty="0" smtClean="0">
                <a:solidFill>
                  <a:srgbClr val="003300"/>
                </a:solidFill>
              </a:rPr>
              <a:t>. </a:t>
            </a:r>
            <a:endParaRPr lang="ru-RU" sz="2800" dirty="0">
              <a:solidFill>
                <a:srgbClr val="0033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47" y="923872"/>
            <a:ext cx="831606" cy="5211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7" y="1605693"/>
            <a:ext cx="831036" cy="5211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7" y="2231688"/>
            <a:ext cx="831036" cy="5211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35" y="3177266"/>
            <a:ext cx="813861" cy="5211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94" y="4177111"/>
            <a:ext cx="831036" cy="5211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47" y="4827471"/>
            <a:ext cx="818224" cy="52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1901536" y="1559554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Запиши число, в котором </a:t>
            </a:r>
            <a:r>
              <a:rPr lang="ru-RU" sz="2800" b="1" dirty="0" smtClean="0">
                <a:solidFill>
                  <a:srgbClr val="003300"/>
                </a:solidFill>
              </a:rPr>
              <a:t>7 ед. 3 </a:t>
            </a:r>
            <a:r>
              <a:rPr lang="ru-RU" sz="2800" b="1" dirty="0" err="1" smtClean="0">
                <a:solidFill>
                  <a:srgbClr val="003300"/>
                </a:solidFill>
              </a:rPr>
              <a:t>дес</a:t>
            </a:r>
            <a:r>
              <a:rPr lang="ru-RU" sz="2800" b="1" dirty="0" smtClean="0">
                <a:solidFill>
                  <a:srgbClr val="003300"/>
                </a:solidFill>
              </a:rPr>
              <a:t>.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2117454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Задумали число, к нему прибавили </a:t>
            </a:r>
            <a:r>
              <a:rPr lang="ru-RU" sz="2800" b="1" dirty="0" smtClean="0">
                <a:solidFill>
                  <a:srgbClr val="003300"/>
                </a:solidFill>
              </a:rPr>
              <a:t>5</a:t>
            </a:r>
            <a:r>
              <a:rPr lang="ru-RU" sz="2800" dirty="0" smtClean="0">
                <a:solidFill>
                  <a:srgbClr val="003300"/>
                </a:solidFill>
              </a:rPr>
              <a:t> и получили </a:t>
            </a:r>
            <a:r>
              <a:rPr lang="ru-RU" sz="2800" b="1" dirty="0">
                <a:solidFill>
                  <a:srgbClr val="003300"/>
                </a:solidFill>
              </a:rPr>
              <a:t>2</a:t>
            </a:r>
            <a:r>
              <a:rPr lang="ru-RU" sz="2800" b="1" dirty="0" smtClean="0">
                <a:solidFill>
                  <a:srgbClr val="003300"/>
                </a:solidFill>
              </a:rPr>
              <a:t>7</a:t>
            </a:r>
            <a:r>
              <a:rPr lang="ru-RU" sz="2800" dirty="0" smtClean="0">
                <a:solidFill>
                  <a:srgbClr val="003300"/>
                </a:solidFill>
              </a:rPr>
              <a:t>. Какое число задумали? </a:t>
            </a:r>
            <a:endParaRPr lang="ru-RU" sz="2800" b="1" dirty="0">
              <a:solidFill>
                <a:srgbClr val="0033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8794" y="3071561"/>
            <a:ext cx="6786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Первое слагаемое </a:t>
            </a:r>
            <a:r>
              <a:rPr lang="ru-RU" sz="2800" b="1" dirty="0" smtClean="0">
                <a:solidFill>
                  <a:srgbClr val="003300"/>
                </a:solidFill>
              </a:rPr>
              <a:t>17</a:t>
            </a:r>
            <a:r>
              <a:rPr lang="ru-RU" sz="2800" dirty="0" smtClean="0">
                <a:solidFill>
                  <a:srgbClr val="003300"/>
                </a:solidFill>
              </a:rPr>
              <a:t>, второе – </a:t>
            </a:r>
            <a:r>
              <a:rPr lang="ru-RU" sz="2800" b="1" dirty="0" smtClean="0">
                <a:solidFill>
                  <a:srgbClr val="003300"/>
                </a:solidFill>
              </a:rPr>
              <a:t>8</a:t>
            </a:r>
            <a:r>
              <a:rPr lang="ru-RU" sz="2800" dirty="0" smtClean="0">
                <a:solidFill>
                  <a:srgbClr val="003300"/>
                </a:solidFill>
              </a:rPr>
              <a:t>.  Чему равна сумма?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8794" y="4151587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Увеличьте </a:t>
            </a:r>
            <a:r>
              <a:rPr lang="ru-RU" sz="2800" b="1" dirty="0">
                <a:solidFill>
                  <a:srgbClr val="003300"/>
                </a:solidFill>
              </a:rPr>
              <a:t>2</a:t>
            </a:r>
            <a:r>
              <a:rPr lang="ru-RU" sz="2800" b="1" dirty="0" smtClean="0">
                <a:solidFill>
                  <a:srgbClr val="003300"/>
                </a:solidFill>
              </a:rPr>
              <a:t>3</a:t>
            </a:r>
            <a:r>
              <a:rPr lang="ru-RU" sz="2800" dirty="0" smtClean="0">
                <a:solidFill>
                  <a:srgbClr val="003300"/>
                </a:solidFill>
              </a:rPr>
              <a:t> на </a:t>
            </a:r>
            <a:r>
              <a:rPr lang="ru-RU" sz="2800" b="1" dirty="0" smtClean="0">
                <a:solidFill>
                  <a:srgbClr val="003300"/>
                </a:solidFill>
              </a:rPr>
              <a:t>5</a:t>
            </a:r>
            <a:r>
              <a:rPr lang="ru-RU" sz="2800" dirty="0" smtClean="0">
                <a:solidFill>
                  <a:srgbClr val="003300"/>
                </a:solidFill>
              </a:rPr>
              <a:t>.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28794" y="4744168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Уменьшите </a:t>
            </a:r>
            <a:r>
              <a:rPr lang="ru-RU" sz="2800" b="1" dirty="0">
                <a:solidFill>
                  <a:srgbClr val="003300"/>
                </a:solidFill>
              </a:rPr>
              <a:t>6</a:t>
            </a:r>
            <a:r>
              <a:rPr lang="ru-RU" sz="2800" b="1" dirty="0" smtClean="0">
                <a:solidFill>
                  <a:srgbClr val="003300"/>
                </a:solidFill>
              </a:rPr>
              <a:t>1</a:t>
            </a:r>
            <a:r>
              <a:rPr lang="ru-RU" sz="2800" dirty="0" smtClean="0">
                <a:solidFill>
                  <a:srgbClr val="003300"/>
                </a:solidFill>
              </a:rPr>
              <a:t> на </a:t>
            </a:r>
            <a:r>
              <a:rPr lang="ru-RU" sz="2800" b="1" dirty="0" smtClean="0">
                <a:solidFill>
                  <a:srgbClr val="003300"/>
                </a:solidFill>
              </a:rPr>
              <a:t>30</a:t>
            </a:r>
            <a:r>
              <a:rPr lang="ru-RU" sz="2800" dirty="0" smtClean="0">
                <a:solidFill>
                  <a:srgbClr val="003300"/>
                </a:solidFill>
              </a:rPr>
              <a:t>.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500066" cy="428628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54" y="5488601"/>
            <a:ext cx="834633" cy="52117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928794" y="5406110"/>
            <a:ext cx="6491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3300"/>
                </a:solidFill>
              </a:rPr>
              <a:t> На сколько </a:t>
            </a:r>
            <a:r>
              <a:rPr lang="ru-RU" sz="2800" b="1" dirty="0">
                <a:solidFill>
                  <a:srgbClr val="003300"/>
                </a:solidFill>
              </a:rPr>
              <a:t>4</a:t>
            </a:r>
            <a:r>
              <a:rPr lang="ru-RU" sz="2800" b="1" dirty="0" smtClean="0">
                <a:solidFill>
                  <a:srgbClr val="003300"/>
                </a:solidFill>
              </a:rPr>
              <a:t>6</a:t>
            </a:r>
            <a:r>
              <a:rPr lang="ru-RU" sz="2800" dirty="0" smtClean="0">
                <a:solidFill>
                  <a:srgbClr val="003300"/>
                </a:solidFill>
              </a:rPr>
              <a:t> больше </a:t>
            </a:r>
            <a:r>
              <a:rPr lang="ru-RU" sz="2800" b="1" dirty="0" smtClean="0">
                <a:solidFill>
                  <a:srgbClr val="003300"/>
                </a:solidFill>
              </a:rPr>
              <a:t>12</a:t>
            </a:r>
            <a:r>
              <a:rPr lang="ru-RU" sz="2800" dirty="0" smtClean="0">
                <a:solidFill>
                  <a:srgbClr val="003300"/>
                </a:solidFill>
              </a:rPr>
              <a:t>?</a:t>
            </a:r>
            <a:endParaRPr lang="ru-RU" sz="2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1" grpId="0"/>
      <p:bldP spid="21" grpId="1"/>
      <p:bldP spid="23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428604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</a:rPr>
              <a:t>Проверьте: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6796" y="938553"/>
            <a:ext cx="6881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000" b="1" spc="3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0, 37, 22, 25, 28, 31, 34</a:t>
            </a:r>
            <a:endParaRPr lang="ru-RU" sz="4000" b="1" spc="3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9" y="2056927"/>
            <a:ext cx="857256" cy="6628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2000240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Расставьте ответы в порядке </a:t>
            </a:r>
          </a:p>
          <a:p>
            <a:pPr algn="ctr"/>
            <a:r>
              <a:rPr lang="ru-RU" sz="3200" b="1" dirty="0" smtClean="0">
                <a:solidFill>
                  <a:srgbClr val="003300"/>
                </a:solidFill>
              </a:rPr>
              <a:t>возрастания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29" y="3095105"/>
            <a:ext cx="830466" cy="6243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8870" y="3106399"/>
            <a:ext cx="6309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spc="3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2, 25, 28, 31, 34, 37, 40</a:t>
            </a:r>
            <a:endParaRPr lang="ru-RU" sz="3600" b="1" spc="3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09" y="4184299"/>
            <a:ext cx="833886" cy="6363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85852" y="4000504"/>
            <a:ext cx="728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</a:rPr>
              <a:t>Установите закономерность, продолжите ряд на три числа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41" y="5455897"/>
            <a:ext cx="811454" cy="6176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27784" y="5441559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600" b="1" spc="3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3, 46, 49</a:t>
            </a:r>
            <a:endParaRPr lang="ru-RU" sz="3600" b="1" spc="3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8286776" y="6000768"/>
            <a:ext cx="428628" cy="500066"/>
          </a:xfrm>
          <a:prstGeom prst="actionButtonHom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668344" y="6000768"/>
            <a:ext cx="500066" cy="50006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1428728" y="714356"/>
            <a:ext cx="5486400" cy="566738"/>
          </a:xfrm>
        </p:spPr>
        <p:txBody>
          <a:bodyPr/>
          <a:lstStyle/>
          <a:p>
            <a:pPr eaLnBrk="1" hangingPunct="1"/>
            <a:r>
              <a:rPr lang="ru-RU" dirty="0" smtClean="0"/>
              <a:t>Ресурсы:</a:t>
            </a:r>
          </a:p>
        </p:txBody>
      </p:sp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8100392" y="5877272"/>
            <a:ext cx="648072" cy="648072"/>
          </a:xfrm>
          <a:prstGeom prst="actionButtonHome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31640" y="1628800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images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yandex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dirty="0"/>
              <a:t>  - картинки, фоны</a:t>
            </a:r>
          </a:p>
          <a:p>
            <a:r>
              <a:rPr lang="ru-RU" dirty="0"/>
              <a:t>2. Сборник заданий для устного счёта «Посчитай-ка» по математике для учащихся 1-4 классов.</a:t>
            </a:r>
            <a:r>
              <a:rPr lang="ru-RU" b="1" dirty="0"/>
              <a:t>   </a:t>
            </a:r>
            <a:r>
              <a:rPr lang="ru-RU" dirty="0" err="1"/>
              <a:t>Кильченко</a:t>
            </a:r>
            <a:r>
              <a:rPr lang="ru-RU" dirty="0"/>
              <a:t> Александра Алексеевна. </a:t>
            </a:r>
          </a:p>
          <a:p>
            <a:r>
              <a:rPr lang="ru-RU" dirty="0">
                <a:hlinkClick r:id="rId3"/>
              </a:rPr>
              <a:t>http://infourok.ru/material.html?mid=49516</a:t>
            </a:r>
            <a:endParaRPr lang="ru-RU" dirty="0"/>
          </a:p>
          <a:p>
            <a:r>
              <a:rPr lang="ru-RU" dirty="0"/>
              <a:t>3. Сборник заданий для устного счёта в 1-4 классах. г. Белореченск, 2012 год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482</TotalTime>
  <Words>470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арифметические диктанты</dc:title>
  <dc:subject>matematika</dc:subject>
  <dc:creator>corowina</dc:creator>
  <cp:lastModifiedBy>Татьяна</cp:lastModifiedBy>
  <cp:revision>89</cp:revision>
  <dcterms:created xsi:type="dcterms:W3CDTF">2013-03-28T10:51:42Z</dcterms:created>
  <dcterms:modified xsi:type="dcterms:W3CDTF">2015-08-17T19:12:43Z</dcterms:modified>
</cp:coreProperties>
</file>