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5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3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C2DEE986-72FA-4331-AF3C-F9E0A8B92A25}" type="datetimeFigureOut">
              <a:rPr lang="ru-RU" smtClean="0"/>
              <a:pPr/>
              <a:t>08.11.2015</a:t>
            </a:fld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8C44598D-158A-4F50-B95A-1323D276721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DEE986-72FA-4331-AF3C-F9E0A8B92A25}" type="datetimeFigureOut">
              <a:rPr lang="ru-RU" smtClean="0"/>
              <a:pPr/>
              <a:t>08.11.2015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44598D-158A-4F50-B95A-1323D27672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DEE986-72FA-4331-AF3C-F9E0A8B92A25}" type="datetimeFigureOut">
              <a:rPr lang="ru-RU" smtClean="0"/>
              <a:pPr/>
              <a:t>08.11.2015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44598D-158A-4F50-B95A-1323D27672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DEE986-72FA-4331-AF3C-F9E0A8B92A25}" type="datetimeFigureOut">
              <a:rPr lang="ru-RU" smtClean="0"/>
              <a:pPr/>
              <a:t>08.11.2015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44598D-158A-4F50-B95A-1323D27672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C2DEE986-72FA-4331-AF3C-F9E0A8B92A25}" type="datetimeFigureOut">
              <a:rPr lang="ru-RU" smtClean="0"/>
              <a:pPr/>
              <a:t>08.11.2015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8C44598D-158A-4F50-B95A-1323D276721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DEE986-72FA-4331-AF3C-F9E0A8B92A25}" type="datetimeFigureOut">
              <a:rPr lang="ru-RU" smtClean="0"/>
              <a:pPr/>
              <a:t>08.11.2015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8C44598D-158A-4F50-B95A-1323D276721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DEE986-72FA-4331-AF3C-F9E0A8B92A25}" type="datetimeFigureOut">
              <a:rPr lang="ru-RU" smtClean="0"/>
              <a:pPr/>
              <a:t>08.11.2015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8C44598D-158A-4F50-B95A-1323D27672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DEE986-72FA-4331-AF3C-F9E0A8B92A25}" type="datetimeFigureOut">
              <a:rPr lang="ru-RU" smtClean="0"/>
              <a:pPr/>
              <a:t>08.11.2015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44598D-158A-4F50-B95A-1323D276721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DEE986-72FA-4331-AF3C-F9E0A8B92A25}" type="datetimeFigureOut">
              <a:rPr lang="ru-RU" smtClean="0"/>
              <a:pPr/>
              <a:t>08.11.2015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44598D-158A-4F50-B95A-1323D27672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C2DEE986-72FA-4331-AF3C-F9E0A8B92A25}" type="datetimeFigureOut">
              <a:rPr lang="ru-RU" smtClean="0"/>
              <a:pPr/>
              <a:t>08.11.2015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8C44598D-158A-4F50-B95A-1323D276721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C2DEE986-72FA-4331-AF3C-F9E0A8B92A25}" type="datetimeFigureOut">
              <a:rPr lang="ru-RU" smtClean="0"/>
              <a:pPr/>
              <a:t>08.11.2015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8C44598D-158A-4F50-B95A-1323D276721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C2DEE986-72FA-4331-AF3C-F9E0A8B92A25}" type="datetimeFigureOut">
              <a:rPr lang="ru-RU" smtClean="0"/>
              <a:pPr/>
              <a:t>08.11.2015</a:t>
            </a:fld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8C44598D-158A-4F50-B95A-1323D276721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2844" y="285728"/>
            <a:ext cx="8858312" cy="6429420"/>
          </a:xfrm>
        </p:spPr>
        <p:txBody>
          <a:bodyPr>
            <a:normAutofit fontScale="92500"/>
          </a:bodyPr>
          <a:lstStyle/>
          <a:p>
            <a:pPr algn="ctr"/>
            <a:r>
              <a:rPr lang="en-US" sz="6000" b="1" i="1" dirty="0" smtClean="0">
                <a:solidFill>
                  <a:srgbClr val="002060"/>
                </a:solidFill>
              </a:rPr>
              <a:t>C</a:t>
            </a:r>
            <a:r>
              <a:rPr lang="ru-RU" sz="6000" b="1" i="1" dirty="0" err="1" smtClean="0">
                <a:solidFill>
                  <a:srgbClr val="002060"/>
                </a:solidFill>
              </a:rPr>
              <a:t>имфоническая</a:t>
            </a:r>
            <a:r>
              <a:rPr lang="ru-RU" sz="6000" b="1" i="1" smtClean="0">
                <a:solidFill>
                  <a:srgbClr val="002060"/>
                </a:solidFill>
              </a:rPr>
              <a:t> </a:t>
            </a:r>
            <a:r>
              <a:rPr lang="ru-RU" sz="6000" b="1" i="1" smtClean="0">
                <a:solidFill>
                  <a:srgbClr val="002060"/>
                </a:solidFill>
              </a:rPr>
              <a:t>музыка</a:t>
            </a:r>
          </a:p>
          <a:p>
            <a:pPr algn="ctr"/>
            <a:endParaRPr lang="en-US" sz="6000" b="1" i="1" dirty="0" smtClean="0">
              <a:solidFill>
                <a:srgbClr val="002060"/>
              </a:solidFill>
            </a:endParaRPr>
          </a:p>
          <a:p>
            <a:pPr algn="ctr"/>
            <a:r>
              <a:rPr lang="ru-RU" sz="6000" b="1" i="1" dirty="0" smtClean="0">
                <a:solidFill>
                  <a:srgbClr val="002060"/>
                </a:solidFill>
              </a:rPr>
              <a:t>Симфония №103 </a:t>
            </a:r>
          </a:p>
          <a:p>
            <a:pPr algn="ctr"/>
            <a:r>
              <a:rPr lang="ru-RU" sz="6000" b="1" i="1" dirty="0" smtClean="0">
                <a:solidFill>
                  <a:srgbClr val="002060"/>
                </a:solidFill>
              </a:rPr>
              <a:t>Й. Гайдна.</a:t>
            </a:r>
          </a:p>
          <a:p>
            <a:pPr algn="ctr"/>
            <a:r>
              <a:rPr lang="ru-RU" sz="6000" b="1" i="1" dirty="0" smtClean="0">
                <a:solidFill>
                  <a:srgbClr val="002060"/>
                </a:solidFill>
              </a:rPr>
              <a:t>Симфония №40 В. -А. Моцарта</a:t>
            </a:r>
            <a:endParaRPr lang="ru-RU" sz="6000" b="1" i="1" dirty="0" smtClean="0">
              <a:solidFill>
                <a:srgbClr val="002060"/>
              </a:solidFill>
            </a:endParaRPr>
          </a:p>
          <a:p>
            <a:pPr algn="ctr"/>
            <a:endParaRPr lang="ru-RU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algn="l"/>
            <a:r>
              <a:rPr lang="ru-RU" dirty="0" smtClean="0">
                <a:solidFill>
                  <a:srgbClr val="002060"/>
                </a:solidFill>
              </a:rPr>
              <a:t>     </a:t>
            </a:r>
            <a:endParaRPr lang="ru-RU" b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2844" y="0"/>
            <a:ext cx="8858312" cy="6715148"/>
          </a:xfrm>
        </p:spPr>
        <p:txBody>
          <a:bodyPr>
            <a:normAutofit lnSpcReduction="10000"/>
          </a:bodyPr>
          <a:lstStyle/>
          <a:p>
            <a:pPr algn="l"/>
            <a:endParaRPr lang="ru-RU" b="1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algn="l"/>
            <a:r>
              <a:rPr lang="ru-RU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    2 часть контрастирует с 1-й. Мелодия светлая, ясная, спокойная.</a:t>
            </a:r>
          </a:p>
          <a:p>
            <a:pPr algn="l"/>
            <a:endParaRPr lang="ru-RU" b="1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algn="l"/>
            <a:r>
              <a:rPr lang="ru-RU" b="1" u="sng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Слушание</a:t>
            </a:r>
          </a:p>
          <a:p>
            <a:pPr algn="l"/>
            <a:endParaRPr lang="ru-RU" b="1" u="sng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algn="l"/>
            <a:r>
              <a:rPr lang="ru-RU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    3 часть – страстная музыка. Строгая, энергичная и целеустремленная тема подчеркивает твердую решимость. Вдруг чеканная поступь прерывается удивительно простой, напевной мелодией – будто раскрывается душа человека. И снова звучит суровая и волевая начальная </a:t>
            </a:r>
            <a:r>
              <a:rPr lang="ru-RU" b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тема.</a:t>
            </a:r>
            <a:endParaRPr lang="ru-RU" b="1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2844" y="285728"/>
            <a:ext cx="8858312" cy="6429420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en-US" sz="3900" b="1" i="1" dirty="0" smtClean="0">
                <a:solidFill>
                  <a:srgbClr val="002060"/>
                </a:solidFill>
              </a:rPr>
              <a:t>C</a:t>
            </a:r>
            <a:r>
              <a:rPr lang="ru-RU" sz="3900" b="1" i="1" dirty="0" err="1" smtClean="0">
                <a:solidFill>
                  <a:srgbClr val="002060"/>
                </a:solidFill>
              </a:rPr>
              <a:t>имфоническая</a:t>
            </a:r>
            <a:r>
              <a:rPr lang="ru-RU" sz="3900" b="1" i="1" dirty="0" smtClean="0">
                <a:solidFill>
                  <a:srgbClr val="002060"/>
                </a:solidFill>
              </a:rPr>
              <a:t> музыка</a:t>
            </a:r>
          </a:p>
          <a:p>
            <a:pPr algn="ctr"/>
            <a:endParaRPr lang="ru-RU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algn="l"/>
            <a:r>
              <a:rPr lang="ru-RU" dirty="0" smtClean="0">
                <a:solidFill>
                  <a:srgbClr val="002060"/>
                </a:solidFill>
              </a:rPr>
              <a:t>     </a:t>
            </a:r>
            <a:r>
              <a:rPr lang="ru-RU" b="1" dirty="0" smtClean="0">
                <a:solidFill>
                  <a:srgbClr val="002060"/>
                </a:solidFill>
              </a:rPr>
              <a:t>Симфония </a:t>
            </a:r>
            <a:r>
              <a:rPr lang="ru-RU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– ведущий жанр оркестровой музыки, сложное, богато развитое многочастное произведение. По своему значению в искусстве она занимает такое же место, как роман в литературе.</a:t>
            </a:r>
          </a:p>
          <a:p>
            <a:pPr algn="l"/>
            <a:r>
              <a:rPr lang="ru-RU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    Великими симфонистами были Й. Гайдн, которого называют отцом симфонии, и его последователи В.-А. Моцарт и Л. Бетховен.</a:t>
            </a:r>
          </a:p>
          <a:p>
            <a:pPr algn="l"/>
            <a:r>
              <a:rPr lang="ru-RU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    Почти все симфонии, созданные этими композиторами, имеют одинаковое строение: 4 части, которые воплощают в себе разные стороны жизни человека. 1 часть –быстрая и наиболее драматичная.  </a:t>
            </a:r>
            <a:endParaRPr lang="ru-RU" b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2844" y="285728"/>
            <a:ext cx="8858312" cy="6429420"/>
          </a:xfrm>
        </p:spPr>
        <p:txBody>
          <a:bodyPr>
            <a:normAutofit lnSpcReduction="10000"/>
          </a:bodyPr>
          <a:lstStyle/>
          <a:p>
            <a:pPr algn="l"/>
            <a:r>
              <a:rPr lang="ru-RU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    2 ч. медленная, задумчивая, посвящена мирным картинам природы, лирическим переживаниям, скорбная или трагическая по настроению.</a:t>
            </a:r>
          </a:p>
          <a:p>
            <a:pPr algn="l"/>
            <a:r>
              <a:rPr lang="ru-RU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     </a:t>
            </a:r>
          </a:p>
          <a:p>
            <a:pPr algn="l"/>
            <a:r>
              <a:rPr lang="ru-RU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3 ч. - менуэт-это игра, веселье, картинки народной жизни.</a:t>
            </a:r>
          </a:p>
          <a:p>
            <a:pPr algn="l"/>
            <a:r>
              <a:rPr lang="ru-RU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</a:p>
          <a:p>
            <a:pPr algn="l"/>
            <a:r>
              <a:rPr lang="ru-RU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    4 ч. – быстрый финал, близкий народной песенно-танцевальной, жанрово-бытовой  музыке. Он как итог всех частей отличается победным, торжественным, праздничным характером. </a:t>
            </a:r>
            <a:endParaRPr lang="ru-RU" b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2844" y="285728"/>
            <a:ext cx="8858312" cy="6429420"/>
          </a:xfrm>
        </p:spPr>
        <p:txBody>
          <a:bodyPr>
            <a:normAutofit lnSpcReduction="10000"/>
          </a:bodyPr>
          <a:lstStyle/>
          <a:p>
            <a:pPr algn="l"/>
            <a:r>
              <a:rPr lang="ru-RU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    Симфония №103 («С тремоло литавр») Й. Гайдна</a:t>
            </a:r>
            <a:endParaRPr lang="en-US" b="1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algn="l"/>
            <a:endParaRPr lang="en-US" b="1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algn="l"/>
            <a:endParaRPr lang="en-US" b="1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algn="l"/>
            <a:endParaRPr lang="en-US" b="1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algn="l"/>
            <a:endParaRPr lang="en-US" b="1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algn="l"/>
            <a:endParaRPr lang="en-US" b="1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algn="l"/>
            <a:endParaRPr lang="en-US" b="1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algn="l"/>
            <a:endParaRPr lang="en-US" b="1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algn="l"/>
            <a:endParaRPr lang="en-US" b="1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algn="l"/>
            <a:endParaRPr lang="en-US" b="1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algn="l"/>
            <a:endParaRPr lang="ru-RU" b="1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algn="l"/>
            <a:r>
              <a:rPr lang="ru-RU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Йозеф Гайдн(1732 – 1809) – великий австрийский композитор. </a:t>
            </a:r>
            <a:endParaRPr lang="ru-RU" b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4" name="Рисунок 3" descr="C:\Documents and Settings\Admin\Рабочий стол\9599da7f1ec5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57422" y="1000108"/>
            <a:ext cx="39243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2844" y="0"/>
            <a:ext cx="8858312" cy="6715148"/>
          </a:xfrm>
        </p:spPr>
        <p:txBody>
          <a:bodyPr>
            <a:normAutofit lnSpcReduction="10000"/>
          </a:bodyPr>
          <a:lstStyle/>
          <a:p>
            <a:pPr algn="l"/>
            <a:r>
              <a:rPr lang="ru-RU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    Он оставил множество произведений почти во всех музыкальных жанрах, существовавших в то время. Моцарт писал: «Никто не в состоянии делать все: и потрясать, и вызывать смех и глубоко трогать, и все одинаково хорошо, как это умеет Гайдн».</a:t>
            </a:r>
          </a:p>
          <a:p>
            <a:pPr algn="l"/>
            <a:r>
              <a:rPr lang="ru-RU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    Картины мирной счастливой жизни, танцы и хороводы, природа, радости крестьянского труда составляют содержание его произведений. </a:t>
            </a:r>
          </a:p>
          <a:p>
            <a:pPr algn="l"/>
            <a:r>
              <a:rPr lang="ru-RU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    Симфония №103  («С тремоло литавр») получила своё название от первого такта медленного вступлении, в котором  звучит тремоло литавр.   (от </a:t>
            </a:r>
            <a:r>
              <a:rPr lang="ru-RU" b="1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итал</a:t>
            </a:r>
            <a:r>
              <a:rPr lang="ru-RU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. -дрожащий)</a:t>
            </a:r>
            <a:endParaRPr lang="ru-RU" b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2844" y="0"/>
            <a:ext cx="8858312" cy="6715148"/>
          </a:xfrm>
        </p:spPr>
        <p:txBody>
          <a:bodyPr>
            <a:normAutofit/>
          </a:bodyPr>
          <a:lstStyle/>
          <a:p>
            <a:pPr algn="l"/>
            <a:r>
              <a:rPr lang="ru-RU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    </a:t>
            </a:r>
          </a:p>
          <a:p>
            <a:pPr algn="l"/>
            <a:endParaRPr lang="ru-RU" b="1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algn="l"/>
            <a:endParaRPr lang="ru-RU" b="1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algn="l"/>
            <a:r>
              <a:rPr lang="ru-RU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    Послушайте 1 часть Симфонии.</a:t>
            </a:r>
          </a:p>
          <a:p>
            <a:pPr algn="l"/>
            <a:endParaRPr lang="ru-RU" b="1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algn="l"/>
            <a:r>
              <a:rPr lang="ru-RU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    Послушайте финал Симфонии.</a:t>
            </a:r>
          </a:p>
          <a:p>
            <a:pPr algn="l"/>
            <a:endParaRPr lang="ru-RU" b="1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algn="l"/>
            <a:r>
              <a:rPr lang="ru-RU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    Музыку, полную такой жизненной энергии и радости, Гайдн сочинил в 62 года.</a:t>
            </a:r>
            <a:endParaRPr lang="ru-RU" b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2844" y="0"/>
            <a:ext cx="8858312" cy="6715148"/>
          </a:xfrm>
        </p:spPr>
        <p:txBody>
          <a:bodyPr>
            <a:normAutofit/>
          </a:bodyPr>
          <a:lstStyle/>
          <a:p>
            <a:pPr algn="l"/>
            <a:r>
              <a:rPr lang="ru-RU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            Симфония №40 В. –А. Моцарта</a:t>
            </a:r>
          </a:p>
          <a:p>
            <a:pPr algn="l"/>
            <a:endParaRPr lang="ru-RU" b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1026" name="Picture 2" descr="C:\Documents and Settings\Admin\Рабочий стол\t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4480" y="714356"/>
            <a:ext cx="5715000" cy="5715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2844" y="0"/>
            <a:ext cx="8858312" cy="6715148"/>
          </a:xfrm>
        </p:spPr>
        <p:txBody>
          <a:bodyPr>
            <a:normAutofit/>
          </a:bodyPr>
          <a:lstStyle/>
          <a:p>
            <a:pPr algn="l"/>
            <a:r>
              <a:rPr lang="ru-RU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    </a:t>
            </a:r>
          </a:p>
          <a:p>
            <a:pPr algn="l"/>
            <a:r>
              <a:rPr lang="ru-RU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    Л. </a:t>
            </a:r>
            <a:r>
              <a:rPr lang="ru-RU" b="1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Бернстайн</a:t>
            </a:r>
            <a:r>
              <a:rPr lang="ru-RU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– выдающийся американский композитор и дирижер 20 в. –писал: «Музыка Моцарта переступила пределы своего времени. Она обращена назад – к Баху и вперед – к Бетховену, Шуберту, Шопену… Верди и даже к Вагнеру. Моцарт –это сама музыка; что бы вы ни пожелали найти в музыке, вы найдете у Моцарта… Моцарт… дух милосердия, всеобщей любви, даже страдания –дух, который не знает возраста, который принадлежит вечности». </a:t>
            </a:r>
            <a:endParaRPr lang="ru-RU" b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2844" y="0"/>
            <a:ext cx="8858312" cy="6715148"/>
          </a:xfrm>
        </p:spPr>
        <p:txBody>
          <a:bodyPr>
            <a:normAutofit/>
          </a:bodyPr>
          <a:lstStyle/>
          <a:p>
            <a:pPr algn="l"/>
            <a:r>
              <a:rPr lang="ru-RU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    Внутреннее содержание Симфонии №40 богато, сложно и широко развито. Эта музыка затрагивает самые глубокие человеческие чувства. В музыке Моцарта – неизмеримое богатство человеческой души.</a:t>
            </a:r>
          </a:p>
          <a:p>
            <a:pPr algn="l"/>
            <a:r>
              <a:rPr lang="ru-RU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    1 ч. начинается с изложения главной партии, трепетной, нежной, беспокойной. Контрастом звучит порывистая, сильная мелодия, словно предвещает борьбу. Но слишком мало сил у человека. И вновь звучит первая тема.</a:t>
            </a:r>
          </a:p>
          <a:p>
            <a:pPr algn="l"/>
            <a:r>
              <a:rPr lang="ru-RU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                    </a:t>
            </a:r>
            <a:r>
              <a:rPr lang="ru-RU" b="1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Слуш</a:t>
            </a:r>
            <a:r>
              <a:rPr lang="ru-RU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. 1 части.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89</TotalTime>
  <Words>557</Words>
  <Application>Microsoft Office PowerPoint</Application>
  <PresentationFormat>Экран (4:3)</PresentationFormat>
  <Paragraphs>52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Литейная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12</cp:revision>
  <dcterms:created xsi:type="dcterms:W3CDTF">2014-04-03T15:50:56Z</dcterms:created>
  <dcterms:modified xsi:type="dcterms:W3CDTF">2015-11-08T15:59:25Z</dcterms:modified>
</cp:coreProperties>
</file>