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2" r:id="rId3"/>
    <p:sldId id="267" r:id="rId4"/>
    <p:sldId id="269" r:id="rId5"/>
    <p:sldId id="270" r:id="rId6"/>
    <p:sldId id="272" r:id="rId7"/>
    <p:sldId id="271" r:id="rId8"/>
    <p:sldId id="273" r:id="rId9"/>
    <p:sldId id="27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3300"/>
    <a:srgbClr val="DAA04A"/>
    <a:srgbClr val="009900"/>
    <a:srgbClr val="FFFFCC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8092D-0506-47E5-9445-14DF9D2944E5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B6DEE-5633-4CAD-97D4-C30A80EFFB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896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B6DEE-5633-4CAD-97D4-C30A80EFFB2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205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60F99-B3BA-4E87-979B-A6444854A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84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14C69-95A4-4B66-86DE-963B436FA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153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9E7A1-15AF-42A5-9E9C-D07081E24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77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1E0BD-A3AB-4246-A0D5-C9C129665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125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0FBFF-A8D2-4120-A0D6-2553E4B49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54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BDD4-0422-4094-9B86-DD9E15EAC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709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20C54-563D-4C97-98DF-4AA4CA8E8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809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4018-6125-4CA9-899F-8AD249E59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130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2A9D3-6332-4BC6-829F-E912C01F8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11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235DC-DF19-4CDB-B7E7-57ED2AA97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812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ECE4-46B4-44FC-947B-DD817022B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080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54079B0-E3CD-41C1-A23F-491392728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3352800" y="457200"/>
            <a:ext cx="5486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400" b="1" dirty="0">
                <a:solidFill>
                  <a:schemeClr val="bg1"/>
                </a:solidFill>
              </a:rPr>
              <a:t>   </a:t>
            </a:r>
            <a:r>
              <a:rPr lang="ru-RU" sz="4400" b="1" dirty="0" smtClean="0">
                <a:solidFill>
                  <a:srgbClr val="C00000"/>
                </a:solidFill>
              </a:rPr>
              <a:t>Введение в курс «История»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0225" y="-76200"/>
            <a:ext cx="7983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FFC000"/>
                  </a:solidFill>
                </a:ln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Постановка проблемы</a:t>
            </a:r>
            <a:endParaRPr lang="ru-RU" sz="5400" b="1" cap="none" spc="0" dirty="0">
              <a:ln w="11430">
                <a:solidFill>
                  <a:srgbClr val="FFC000"/>
                </a:solidFill>
              </a:ln>
              <a:solidFill>
                <a:srgbClr val="CC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static.ozone.ru/multimedia/books_covers/c300/10021349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70" t="7474" r="16444" b="7839"/>
          <a:stretch/>
        </p:blipFill>
        <p:spPr bwMode="auto">
          <a:xfrm rot="21202171">
            <a:off x="754456" y="1092355"/>
            <a:ext cx="1902691" cy="2419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1084450"/>
            <a:ext cx="5476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Рассмотрите обложку учебника.</a:t>
            </a:r>
          </a:p>
          <a:p>
            <a:r>
              <a:rPr lang="ru-RU" sz="2400" b="1" dirty="0" smtClean="0"/>
              <a:t>Что написано крупными буквами?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97818" y="1219200"/>
            <a:ext cx="52019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Окружающий мир</a:t>
            </a:r>
            <a:endParaRPr lang="ru-RU" sz="4400" b="1" cap="none" spc="0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0112" y="2281535"/>
            <a:ext cx="5364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Мы уже работали по такой книге?</a:t>
            </a:r>
          </a:p>
          <a:p>
            <a:r>
              <a:rPr lang="ru-RU" sz="2400" b="1" dirty="0" smtClean="0"/>
              <a:t>Чему научились?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96078" y="1898780"/>
            <a:ext cx="620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</a:rPr>
              <a:t>изучали природу, работали с картой, </a:t>
            </a:r>
          </a:p>
          <a:p>
            <a:r>
              <a:rPr lang="ru-RU" sz="2400" b="1" i="1" dirty="0" smtClean="0">
                <a:solidFill>
                  <a:srgbClr val="009900"/>
                </a:solidFill>
              </a:rPr>
              <a:t>экологическими системами</a:t>
            </a:r>
            <a:endParaRPr lang="ru-RU" sz="2400" b="1" i="1" dirty="0">
              <a:solidFill>
                <a:srgbClr val="009900"/>
              </a:solidFill>
            </a:endParaRPr>
          </a:p>
        </p:txBody>
      </p:sp>
      <p:pic>
        <p:nvPicPr>
          <p:cNvPr id="1030" name="Picture 6" descr="http://img-fotki.yandex.ru/get/5607/valenta-mog.1aa/0_78bd9_3c9106d4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12532"/>
            <a:ext cx="2462451" cy="2423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228600" y="847130"/>
            <a:ext cx="2667000" cy="1849903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Стр.144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0494" y="3321650"/>
            <a:ext cx="56974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Прочитайте название глав.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Что заметили?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6238" y="4876800"/>
            <a:ext cx="7056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Новый учебник не похож на предыдущий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9226" y="3557864"/>
            <a:ext cx="4885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Какой вопрос возникает?</a:t>
            </a:r>
            <a:endParaRPr lang="ru-RU" sz="28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10352" y="3123418"/>
            <a:ext cx="65640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Чему мы научимся с помощью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 нового учебника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«Моё Отечество».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5" grpId="1" build="allAtOnce"/>
      <p:bldP spid="7" grpId="0" animBg="1"/>
      <p:bldP spid="9" grpId="0"/>
      <p:bldP spid="11" grpId="0" build="allAtOnce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0426" y="-76200"/>
            <a:ext cx="6983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>
                  <a:solidFill>
                    <a:srgbClr val="FFC000"/>
                  </a:solidFill>
                </a:ln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5400" b="1" dirty="0" smtClean="0">
                <a:ln w="11430">
                  <a:solidFill>
                    <a:srgbClr val="FFC000"/>
                  </a:solidFill>
                </a:ln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ешение</a:t>
            </a:r>
            <a:r>
              <a:rPr lang="ru-RU" sz="5400" b="1" cap="none" spc="0" dirty="0" smtClean="0">
                <a:ln w="11430">
                  <a:solidFill>
                    <a:srgbClr val="FFC000"/>
                  </a:solidFill>
                </a:ln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проблемы</a:t>
            </a:r>
            <a:endParaRPr lang="ru-RU" sz="5400" b="1" cap="none" spc="0" dirty="0">
              <a:ln w="11430">
                <a:solidFill>
                  <a:srgbClr val="FFC000"/>
                </a:solidFill>
              </a:ln>
              <a:solidFill>
                <a:srgbClr val="CC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76199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Чему мы научимся с помощью нового учебника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«Моё Отечество».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8" name="Picture 6" descr="http://img-fotki.yandex.ru/get/5607/valenta-mog.1aa/0_78bd9_3c9106d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3429000"/>
            <a:ext cx="2590799" cy="2564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лако 8"/>
          <p:cNvSpPr/>
          <p:nvPr/>
        </p:nvSpPr>
        <p:spPr>
          <a:xfrm>
            <a:off x="3886200" y="1579097"/>
            <a:ext cx="3352800" cy="1849903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Групповая работа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(6 групп)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1665514" y="1371600"/>
            <a:ext cx="6417220" cy="2209800"/>
          </a:xfrm>
          <a:prstGeom prst="horizontalScroll">
            <a:avLst>
              <a:gd name="adj" fmla="val 14881"/>
            </a:avLst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Прочитайте название раздела. Сделайте предположение, чему может научить новый учебник.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8007" y="4038600"/>
            <a:ext cx="4596386" cy="1107996"/>
          </a:xfrm>
          <a:prstGeom prst="rect">
            <a:avLst/>
          </a:prstGeom>
          <a:solidFill>
            <a:srgbClr val="DAA04A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C3300"/>
                </a:solidFill>
              </a:rPr>
              <a:t>План ответа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Прочитай название раздела.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Выскажи свои предположения.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8685" y="2026994"/>
            <a:ext cx="61240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Проверьте свои предположения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на стр. 6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0426" y="-76200"/>
            <a:ext cx="6983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>
                  <a:solidFill>
                    <a:srgbClr val="FFC000"/>
                  </a:solidFill>
                </a:ln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5400" b="1" dirty="0" smtClean="0">
                <a:ln w="11430">
                  <a:solidFill>
                    <a:srgbClr val="FFC000"/>
                  </a:solidFill>
                </a:ln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ешение</a:t>
            </a:r>
            <a:r>
              <a:rPr lang="ru-RU" sz="5400" b="1" cap="none" spc="0" dirty="0" smtClean="0">
                <a:ln w="11430">
                  <a:solidFill>
                    <a:srgbClr val="FFC000"/>
                  </a:solidFill>
                </a:ln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проблемы</a:t>
            </a:r>
            <a:endParaRPr lang="ru-RU" sz="5400" b="1" cap="none" spc="0" dirty="0">
              <a:ln w="11430">
                <a:solidFill>
                  <a:srgbClr val="FFC000"/>
                </a:solidFill>
              </a:ln>
              <a:solidFill>
                <a:srgbClr val="CC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76199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Чему мы научимся с помощью нового учебника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«Моё Отечество»?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Picture 6" descr="http://img-fotki.yandex.ru/get/5607/valenta-mog.1aa/0_78bd9_3c9106d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" y="3352800"/>
            <a:ext cx="2667000" cy="2564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9540" y="1728596"/>
            <a:ext cx="6794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Что будем изучать во время путешествия?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2362200"/>
            <a:ext cx="6610208" cy="830997"/>
          </a:xfrm>
          <a:prstGeom prst="rect">
            <a:avLst/>
          </a:prstGeom>
          <a:solidFill>
            <a:srgbClr val="DAA04A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Будем знакомиться с прошлым и настоящим</a:t>
            </a:r>
          </a:p>
          <a:p>
            <a:pPr algn="ctr"/>
            <a:r>
              <a:rPr lang="ru-RU" sz="2400" dirty="0"/>
              <a:t>н</a:t>
            </a:r>
            <a:r>
              <a:rPr lang="ru-RU" sz="2400" dirty="0" smtClean="0"/>
              <a:t>ашей страны России.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99145" y="1728596"/>
            <a:ext cx="639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Ответили мы на главный вопрос урока?</a:t>
            </a:r>
            <a:endParaRPr lang="ru-RU" sz="2400" b="1" dirty="0"/>
          </a:p>
        </p:txBody>
      </p:sp>
      <p:sp>
        <p:nvSpPr>
          <p:cNvPr id="8" name="Облако 7"/>
          <p:cNvSpPr/>
          <p:nvPr/>
        </p:nvSpPr>
        <p:spPr>
          <a:xfrm>
            <a:off x="2887523" y="3505200"/>
            <a:ext cx="3429000" cy="1447800"/>
          </a:xfrm>
          <a:prstGeom prst="cloud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ЗАДАНИЕ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СТР. 7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839876"/>
            <a:ext cx="291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ПРОЧИТАЙТЕ ТЕКСТ </a:t>
            </a:r>
            <a:endParaRPr lang="ru-RU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2514600"/>
            <a:ext cx="6325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Зачем и как мы будем путешествовать?</a:t>
            </a:r>
            <a:endParaRPr lang="ru-RU" sz="2400" b="1" dirty="0"/>
          </a:p>
        </p:txBody>
      </p:sp>
      <p:sp>
        <p:nvSpPr>
          <p:cNvPr id="11" name="Облако 10"/>
          <p:cNvSpPr/>
          <p:nvPr/>
        </p:nvSpPr>
        <p:spPr>
          <a:xfrm>
            <a:off x="3048000" y="3429000"/>
            <a:ext cx="3429000" cy="1447800"/>
          </a:xfrm>
          <a:prstGeom prst="cloud">
            <a:avLst/>
          </a:prstGeom>
          <a:solidFill>
            <a:srgbClr val="FF99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СТР. 2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59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0312 -0.1048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525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/>
      <p:bldP spid="7" grpId="1"/>
      <p:bldP spid="8" grpId="0" animBg="1"/>
      <p:bldP spid="8" grpId="1" build="allAtOnce" animBg="1"/>
      <p:bldP spid="9" grpId="0"/>
      <p:bldP spid="9" grpId="1"/>
      <p:bldP spid="10" grpId="0"/>
      <p:bldP spid="11" grpId="0" animBg="1"/>
      <p:bldP spid="11" grpId="1" build="allAtOnce" animBg="1"/>
      <p:bldP spid="11" grpId="2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0426" y="-76200"/>
            <a:ext cx="6983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>
                  <a:solidFill>
                    <a:srgbClr val="FFC000"/>
                  </a:solidFill>
                </a:ln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5400" b="1" dirty="0" smtClean="0">
                <a:ln w="11430">
                  <a:solidFill>
                    <a:srgbClr val="FFC000"/>
                  </a:solidFill>
                </a:ln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ешение</a:t>
            </a:r>
            <a:r>
              <a:rPr lang="ru-RU" sz="5400" b="1" cap="none" spc="0" dirty="0" smtClean="0">
                <a:ln w="11430">
                  <a:solidFill>
                    <a:srgbClr val="FFC000"/>
                  </a:solidFill>
                </a:ln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проблемы</a:t>
            </a:r>
            <a:endParaRPr lang="ru-RU" sz="5400" b="1" cap="none" spc="0" dirty="0">
              <a:ln w="11430">
                <a:solidFill>
                  <a:srgbClr val="FFC000"/>
                </a:solidFill>
              </a:ln>
              <a:solidFill>
                <a:srgbClr val="CC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76199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Чему мы научимся с помощью нового учебника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«Моё Отечество».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81200" y="2667000"/>
            <a:ext cx="381000" cy="381000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24000" y="1676400"/>
            <a:ext cx="6325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Зачем и как мы будем путешествовать?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1981200" y="3505200"/>
            <a:ext cx="381000" cy="381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81200" y="4267200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81200" y="5181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19400" y="2667000"/>
            <a:ext cx="544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Организовывать свои действия.</a:t>
            </a:r>
            <a:endParaRPr lang="ru-RU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3429000"/>
            <a:ext cx="443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Работать с информацией.</a:t>
            </a:r>
            <a:endParaRPr lang="ru-RU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4038600"/>
            <a:ext cx="5526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Общаться и взаимодействовать</a:t>
            </a:r>
          </a:p>
          <a:p>
            <a:r>
              <a:rPr lang="ru-RU" sz="2400" b="1" i="1" dirty="0" smtClean="0"/>
              <a:t>с разными людьми.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5105400"/>
            <a:ext cx="6091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Развивать качества своей личности</a:t>
            </a:r>
            <a:endParaRPr lang="ru-RU" sz="2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762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Чему мы научимся с помощью нового учебника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«Моё Отечество».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8"/>
          <p:cNvGrpSpPr/>
          <p:nvPr/>
        </p:nvGrpSpPr>
        <p:grpSpPr>
          <a:xfrm>
            <a:off x="533400" y="2133600"/>
            <a:ext cx="8351839" cy="714380"/>
            <a:chOff x="149250" y="2500306"/>
            <a:chExt cx="8351839" cy="714380"/>
          </a:xfrm>
          <a:noFill/>
        </p:grpSpPr>
        <p:pic>
          <p:nvPicPr>
            <p:cNvPr id="7" name="Рисунок 6" descr="значки - думаю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250" y="2500306"/>
              <a:ext cx="650332" cy="7143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857224" y="2646861"/>
              <a:ext cx="7643865" cy="496391"/>
            </a:xfrm>
            <a:prstGeom prst="rect">
              <a:avLst/>
            </a:prstGeom>
            <a:grpFill/>
            <a:ln w="9360" cap="sq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800" dirty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Microsoft YaHei"/>
                </a:rPr>
                <a:t>   Вспоминаем то, что знаем.</a:t>
              </a:r>
            </a:p>
          </p:txBody>
        </p:sp>
      </p:grpSp>
      <p:grpSp>
        <p:nvGrpSpPr>
          <p:cNvPr id="3" name="Группа 30"/>
          <p:cNvGrpSpPr>
            <a:grpSpLocks/>
          </p:cNvGrpSpPr>
          <p:nvPr/>
        </p:nvGrpSpPr>
        <p:grpSpPr bwMode="auto">
          <a:xfrm>
            <a:off x="533400" y="1371600"/>
            <a:ext cx="8429625" cy="642938"/>
            <a:chOff x="142844" y="2718277"/>
            <a:chExt cx="8072494" cy="675869"/>
          </a:xfrm>
        </p:grpSpPr>
        <p:pic>
          <p:nvPicPr>
            <p:cNvPr id="5149" name="Рисунок 15" descr="значок новая тема.jpg"/>
            <p:cNvPicPr>
              <a:picLocks noChangeAspect="1"/>
            </p:cNvPicPr>
            <p:nvPr/>
          </p:nvPicPr>
          <p:blipFill>
            <a:blip r:embed="rId3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42844" y="2718277"/>
              <a:ext cx="642942" cy="675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0" name="Text Box 4"/>
            <p:cNvSpPr txBox="1">
              <a:spLocks noChangeArrowheads="1"/>
            </p:cNvSpPr>
            <p:nvPr/>
          </p:nvSpPr>
          <p:spPr bwMode="auto">
            <a:xfrm>
              <a:off x="826954" y="2830510"/>
              <a:ext cx="7388384" cy="413443"/>
            </a:xfrm>
            <a:prstGeom prst="rect">
              <a:avLst/>
            </a:prstGeom>
            <a:noFill/>
            <a:ln w="9360" cap="sq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dirty="0">
                  <a:solidFill>
                    <a:srgbClr val="000000"/>
                  </a:solidFill>
                  <a:latin typeface="Calibri" pitchFamily="34" charset="0"/>
                  <a:ea typeface="Microsoft YaHei" pitchFamily="34" charset="-122"/>
                </a:rPr>
                <a:t>  Определяем </a:t>
              </a:r>
              <a:r>
                <a:rPr lang="ru-RU" sz="2800" dirty="0" smtClean="0">
                  <a:solidFill>
                    <a:srgbClr val="000000"/>
                  </a:solidFill>
                  <a:latin typeface="Calibri" pitchFamily="34" charset="0"/>
                  <a:ea typeface="Microsoft YaHei" pitchFamily="34" charset="-122"/>
                </a:rPr>
                <a:t>проблему урока</a:t>
              </a:r>
              <a:r>
                <a:rPr lang="ru-RU" sz="2800" dirty="0">
                  <a:solidFill>
                    <a:srgbClr val="000000"/>
                  </a:solidFill>
                  <a:latin typeface="Calibri" pitchFamily="34" charset="0"/>
                  <a:ea typeface="Microsoft YaHei" pitchFamily="34" charset="-122"/>
                </a:rPr>
                <a:t>.</a:t>
              </a:r>
            </a:p>
          </p:txBody>
        </p:sp>
      </p:grpSp>
      <p:grpSp>
        <p:nvGrpSpPr>
          <p:cNvPr id="4" name="Группа 29"/>
          <p:cNvGrpSpPr/>
          <p:nvPr/>
        </p:nvGrpSpPr>
        <p:grpSpPr>
          <a:xfrm>
            <a:off x="533400" y="2971800"/>
            <a:ext cx="8429684" cy="642942"/>
            <a:chOff x="142844" y="3857628"/>
            <a:chExt cx="8643999" cy="714375"/>
          </a:xfrm>
          <a:noFill/>
        </p:grpSpPr>
        <p:pic>
          <p:nvPicPr>
            <p:cNvPr id="11" name="Рисунок 7" descr="значки - идея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3857628"/>
              <a:ext cx="728471" cy="7143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857225" y="4000504"/>
              <a:ext cx="7929618" cy="428628"/>
            </a:xfrm>
            <a:prstGeom prst="rect">
              <a:avLst/>
            </a:prstGeom>
            <a:grpFill/>
            <a:ln w="9360" cap="sq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800" dirty="0">
                  <a:solidFill>
                    <a:srgbClr val="000000"/>
                  </a:solidFill>
                  <a:latin typeface="Calibri" pitchFamily="34" charset="0"/>
                  <a:ea typeface="Microsoft YaHei"/>
                  <a:cs typeface="Microsoft YaHei"/>
                </a:rPr>
                <a:t>   Решаем проблему, открываем новые знания.</a:t>
              </a:r>
            </a:p>
          </p:txBody>
        </p:sp>
      </p:grpSp>
      <p:grpSp>
        <p:nvGrpSpPr>
          <p:cNvPr id="5" name="Группа 12"/>
          <p:cNvGrpSpPr>
            <a:grpSpLocks/>
          </p:cNvGrpSpPr>
          <p:nvPr/>
        </p:nvGrpSpPr>
        <p:grpSpPr bwMode="auto">
          <a:xfrm>
            <a:off x="533400" y="3810000"/>
            <a:ext cx="8447088" cy="785812"/>
            <a:chOff x="197796" y="284018"/>
            <a:chExt cx="8373503" cy="697056"/>
          </a:xfrm>
        </p:grpSpPr>
        <p:pic>
          <p:nvPicPr>
            <p:cNvPr id="5147" name="Рисунок 7" descr="значки - сравниваем с автором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796" y="284018"/>
              <a:ext cx="737466" cy="697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8" name="Text Box 4"/>
            <p:cNvSpPr txBox="1">
              <a:spLocks noChangeArrowheads="1"/>
            </p:cNvSpPr>
            <p:nvPr/>
          </p:nvSpPr>
          <p:spPr bwMode="auto">
            <a:xfrm>
              <a:off x="928688" y="428625"/>
              <a:ext cx="7642611" cy="413038"/>
            </a:xfrm>
            <a:prstGeom prst="rect">
              <a:avLst/>
            </a:prstGeom>
            <a:noFill/>
            <a:ln w="9360" cap="sq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>
                  <a:solidFill>
                    <a:srgbClr val="000000"/>
                  </a:solidFill>
                  <a:latin typeface="Calibri" pitchFamily="34" charset="0"/>
                  <a:ea typeface="Microsoft YaHei" pitchFamily="34" charset="-122"/>
                </a:rPr>
                <a:t>  Сравниваем свой вывод с авторским.</a:t>
              </a:r>
            </a:p>
          </p:txBody>
        </p:sp>
      </p:grpSp>
      <p:grpSp>
        <p:nvGrpSpPr>
          <p:cNvPr id="6" name="Группа 15"/>
          <p:cNvGrpSpPr>
            <a:grpSpLocks/>
          </p:cNvGrpSpPr>
          <p:nvPr/>
        </p:nvGrpSpPr>
        <p:grpSpPr bwMode="auto">
          <a:xfrm>
            <a:off x="571500" y="4876800"/>
            <a:ext cx="8572500" cy="642937"/>
            <a:chOff x="126254" y="357188"/>
            <a:chExt cx="8874871" cy="714374"/>
          </a:xfrm>
        </p:grpSpPr>
        <p:sp>
          <p:nvSpPr>
            <p:cNvPr id="5145" name="Text Box 4"/>
            <p:cNvSpPr txBox="1">
              <a:spLocks noChangeArrowheads="1"/>
            </p:cNvSpPr>
            <p:nvPr/>
          </p:nvSpPr>
          <p:spPr bwMode="auto">
            <a:xfrm>
              <a:off x="785813" y="428625"/>
              <a:ext cx="8215312" cy="500063"/>
            </a:xfrm>
            <a:prstGeom prst="rect">
              <a:avLst/>
            </a:prstGeom>
            <a:noFill/>
            <a:ln w="9360" cap="sq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dirty="0">
                  <a:solidFill>
                    <a:srgbClr val="000000"/>
                  </a:solidFill>
                  <a:latin typeface="Calibri" pitchFamily="34" charset="0"/>
                  <a:ea typeface="Microsoft YaHei" pitchFamily="34" charset="-122"/>
                </a:rPr>
                <a:t>   Применяем новые </a:t>
              </a:r>
              <a:r>
                <a:rPr lang="ru-RU" sz="2800" dirty="0" smtClean="0">
                  <a:solidFill>
                    <a:srgbClr val="000000"/>
                  </a:solidFill>
                  <a:latin typeface="Calibri" pitchFamily="34" charset="0"/>
                  <a:ea typeface="Microsoft YaHei" pitchFamily="34" charset="-122"/>
                </a:rPr>
                <a:t>знания.</a:t>
              </a:r>
              <a:endParaRPr lang="ru-RU" sz="2800" dirty="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pic>
          <p:nvPicPr>
            <p:cNvPr id="5146" name="Рисунок 17" descr="значки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6254" y="357188"/>
              <a:ext cx="659533" cy="714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Рисунок 19" descr="значки - думаю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"/>
            <a:ext cx="7143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5" descr="значок новая тема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33400" y="304800"/>
            <a:ext cx="7858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7" descr="значки - идея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1000"/>
            <a:ext cx="7286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7" descr="значки - сравниваем с автором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81000"/>
            <a:ext cx="7318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значки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381000"/>
            <a:ext cx="658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трелка вправо 27"/>
          <p:cNvSpPr/>
          <p:nvPr/>
        </p:nvSpPr>
        <p:spPr>
          <a:xfrm>
            <a:off x="3276600" y="685800"/>
            <a:ext cx="1071570" cy="357190"/>
          </a:xfrm>
          <a:prstGeom prst="rightArrow">
            <a:avLst/>
          </a:prstGeom>
          <a:solidFill>
            <a:srgbClr val="EAB76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1371600" y="685800"/>
            <a:ext cx="1071570" cy="357190"/>
          </a:xfrm>
          <a:prstGeom prst="rightArrow">
            <a:avLst/>
          </a:prstGeom>
          <a:solidFill>
            <a:srgbClr val="EAB76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5105400" y="685800"/>
            <a:ext cx="1071570" cy="357190"/>
          </a:xfrm>
          <a:prstGeom prst="rightArrow">
            <a:avLst/>
          </a:prstGeom>
          <a:solidFill>
            <a:srgbClr val="EAB76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934200" y="685800"/>
            <a:ext cx="1071570" cy="357190"/>
          </a:xfrm>
          <a:prstGeom prst="rightArrow">
            <a:avLst/>
          </a:prstGeom>
          <a:solidFill>
            <a:srgbClr val="EAB76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9544" y="-76200"/>
            <a:ext cx="5264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FFC000"/>
                  </a:solidFill>
                </a:ln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Делаем вывод</a:t>
            </a:r>
            <a:endParaRPr lang="ru-RU" sz="5400" b="1" cap="none" spc="0" dirty="0">
              <a:ln w="11430">
                <a:solidFill>
                  <a:srgbClr val="FFC000"/>
                </a:solidFill>
              </a:ln>
              <a:solidFill>
                <a:srgbClr val="CC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Чему мы научимся 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с помощью нового учебника 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«Моё Отечество»?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912" y="-76200"/>
            <a:ext cx="6730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FFC000"/>
                  </a:solidFill>
                </a:ln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Применяем знания</a:t>
            </a:r>
            <a:endParaRPr lang="ru-RU" sz="5400" b="1" cap="none" spc="0" dirty="0">
              <a:ln w="11430">
                <a:solidFill>
                  <a:srgbClr val="FFC000"/>
                </a:solidFill>
              </a:ln>
              <a:solidFill>
                <a:srgbClr val="CC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6" descr="http://img-fotki.yandex.ru/get/5607/valenta-mog.1aa/0_78bd9_3c9106d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3429000"/>
            <a:ext cx="2590800" cy="2564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1828800" y="1524000"/>
            <a:ext cx="4953000" cy="1600200"/>
          </a:xfrm>
          <a:prstGeom prst="cloud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Работаем с «рекой времени»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8681" y="-76200"/>
            <a:ext cx="7886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FFC000"/>
                  </a:solidFill>
                </a:ln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Требования к докладу</a:t>
            </a:r>
            <a:endParaRPr lang="ru-RU" sz="5400" b="1" cap="none" spc="0" dirty="0">
              <a:ln w="11430">
                <a:solidFill>
                  <a:srgbClr val="FFC000"/>
                </a:solidFill>
              </a:ln>
              <a:solidFill>
                <a:srgbClr val="CC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5400" y="990600"/>
            <a:ext cx="67817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Информация не должна совпадать с материалом учебника.</a:t>
            </a:r>
            <a:endParaRPr lang="ru-RU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514350" lvl="0" indent="-514350" eaLnBrk="0" hangingPunct="0">
              <a:buFont typeface="+mj-lt"/>
              <a:buAutoNum type="arabicPeriod"/>
            </a:pP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Расскажи  то, что интересно тебе.</a:t>
            </a:r>
            <a:endParaRPr lang="ru-RU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514350" lvl="0" indent="-514350" eaLnBrk="0" hangingPunct="0">
              <a:buFont typeface="+mj-lt"/>
              <a:buAutoNum type="arabicPeriod"/>
            </a:pP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Время доклада 3 минуты.</a:t>
            </a:r>
            <a:endParaRPr lang="ru-RU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514350" lvl="0" indent="-514350" eaLnBrk="0" hangingPunct="0">
              <a:buFont typeface="+mj-lt"/>
              <a:buAutoNum type="arabicPeriod"/>
            </a:pP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Сообщение </a:t>
            </a:r>
            <a:r>
              <a:rPr lang="ru-RU" sz="3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рассказываем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а не читаем!</a:t>
            </a:r>
            <a:endParaRPr lang="ru-RU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514350" lvl="0" indent="-514350" eaLnBrk="0" hangingPunct="0">
              <a:buFont typeface="+mj-lt"/>
              <a:buAutoNum type="arabicPeriod"/>
            </a:pP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 сообщению можно приготовить рисунок или презентацию.</a:t>
            </a:r>
            <a:endParaRPr lang="ru-RU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514350" lvl="0" indent="-514350" eaLnBrk="0" hangingPunct="0">
              <a:buFont typeface="+mj-lt"/>
              <a:buAutoNum type="arabicPeriod"/>
            </a:pP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Презентация должна состоять из </a:t>
            </a:r>
            <a:r>
              <a:rPr lang="ru-RU" sz="32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иллюстраций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подписей к ним. </a:t>
            </a:r>
            <a:endParaRPr lang="ru-RU" sz="36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324</Words>
  <Application>Microsoft Office PowerPoint</Application>
  <PresentationFormat>Экран (4:3)</PresentationFormat>
  <Paragraphs>70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</dc:creator>
  <cp:lastModifiedBy>Маргарита</cp:lastModifiedBy>
  <cp:revision>32</cp:revision>
  <cp:lastPrinted>1601-01-01T00:00:00Z</cp:lastPrinted>
  <dcterms:created xsi:type="dcterms:W3CDTF">1601-01-01T00:00:00Z</dcterms:created>
  <dcterms:modified xsi:type="dcterms:W3CDTF">2013-09-04T06:05:42Z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