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sldIdLst>
    <p:sldId id="257" r:id="rId2"/>
    <p:sldId id="275" r:id="rId3"/>
    <p:sldId id="287" r:id="rId4"/>
    <p:sldId id="315" r:id="rId5"/>
    <p:sldId id="259" r:id="rId6"/>
    <p:sldId id="292" r:id="rId7"/>
    <p:sldId id="293" r:id="rId8"/>
    <p:sldId id="28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E1B445"/>
    <a:srgbClr val="FF6600"/>
    <a:srgbClr val="009900"/>
    <a:srgbClr val="FFFF00"/>
    <a:srgbClr val="33CC33"/>
    <a:srgbClr val="000000"/>
    <a:srgbClr val="3D36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9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</p:grpSp>
      <p:sp>
        <p:nvSpPr>
          <p:cNvPr id="81114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81115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3FED861-2ABA-4501-9232-3897D841BC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8977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0AF95-CED4-4DDC-9EBB-98C7BCE4B2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230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253A3-D662-4C7F-9BFD-6D3B23B2D8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5416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907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43350"/>
            <a:ext cx="4038600" cy="21907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EA8C7-F855-4357-BE36-43F7EB6FA2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988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907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907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3943350"/>
            <a:ext cx="4038600" cy="21907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3943350"/>
            <a:ext cx="4038600" cy="21907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AA1ED-943C-412E-B8BB-4EB2148ABF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674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34876D-1512-4389-B576-D76D3B730C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454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66DD0-DF32-44AD-8DB6-928B5A1CAD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029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AA8A8-8C32-41B4-8490-3F8C7011E9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274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294DD-0407-4A56-AB56-6DC2982280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10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F228E-066F-45AE-935B-6E5EA56479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235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A5BA85-5DA6-49A4-A068-1D04C73705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40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0E9B1-EB28-460A-BE21-9436E8613D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8818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49413-5383-4C28-BA8D-357914ADD9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430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CC00"/>
            </a:gs>
            <a:gs pos="100000">
              <a:srgbClr val="CCFF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7987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7987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7987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7987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7987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7988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7988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7988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7988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7988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7988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7988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7988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7988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7988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7989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7989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7989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7989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7989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7989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7989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7989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7989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7989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7990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7990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7990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7990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7990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7990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7990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7990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990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990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991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991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991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991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991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991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991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991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991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991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992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992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992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992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992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992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992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992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992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992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993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993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993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993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993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993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993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993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993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993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994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994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994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994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994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994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994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994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994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994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995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995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995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995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995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995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995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995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995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995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996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996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996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996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996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996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996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996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996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996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997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997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997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997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997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997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997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997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997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997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998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998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998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998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998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998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998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998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998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998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999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999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999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999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999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999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999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999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999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999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000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000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000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000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000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000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000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000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000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000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001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001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001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001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001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001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001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001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001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001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002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002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002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002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002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002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002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002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002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002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003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003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003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003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003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003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003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003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003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003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004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004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004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004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004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004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004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004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004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004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005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005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005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005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005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005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005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005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005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005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006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006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006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006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006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006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006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006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006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006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007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007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007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007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007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007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007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007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007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007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008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008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008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008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008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008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008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008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008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008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</p:grpSp>
      <p:sp>
        <p:nvSpPr>
          <p:cNvPr id="80090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fld id="{E3ACFB9A-ABD9-4BE8-9BF2-BBCE02F7B2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0091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0092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0093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0094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1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836613"/>
            <a:ext cx="8075612" cy="4537075"/>
          </a:xfrm>
          <a:ln w="38100" cap="flat">
            <a:solidFill>
              <a:srgbClr val="008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ru-RU" b="1" smtClean="0">
                <a:solidFill>
                  <a:srgbClr val="006600"/>
                </a:solidFill>
              </a:rPr>
              <a:t>Формирование УУД во  внеурочной деятельности младших школьников </a:t>
            </a:r>
            <a:br>
              <a:rPr lang="ru-RU" b="1" smtClean="0">
                <a:solidFill>
                  <a:srgbClr val="006600"/>
                </a:solidFill>
              </a:rPr>
            </a:br>
            <a:r>
              <a:rPr lang="ru-RU" b="1" smtClean="0">
                <a:solidFill>
                  <a:srgbClr val="006600"/>
                </a:solidFill>
              </a:rPr>
              <a:t>в свете ФГОС  НОО</a:t>
            </a:r>
            <a:r>
              <a:rPr lang="ru-RU" sz="4800" smtClean="0">
                <a:solidFill>
                  <a:srgbClr val="006600"/>
                </a:solidFill>
              </a:rPr>
              <a:t/>
            </a:r>
            <a:br>
              <a:rPr lang="ru-RU" sz="4800" smtClean="0">
                <a:solidFill>
                  <a:srgbClr val="006600"/>
                </a:solidFill>
              </a:rPr>
            </a:br>
            <a:endParaRPr lang="ru-RU" sz="4800" smtClean="0">
              <a:solidFill>
                <a:srgbClr val="006600"/>
              </a:solidFill>
            </a:endParaRPr>
          </a:p>
        </p:txBody>
      </p:sp>
      <p:sp>
        <p:nvSpPr>
          <p:cNvPr id="3075" name="WordArt 4"/>
          <p:cNvSpPr>
            <a:spLocks noChangeArrowheads="1" noChangeShapeType="1" noTextEdit="1"/>
          </p:cNvSpPr>
          <p:nvPr/>
        </p:nvSpPr>
        <p:spPr bwMode="auto">
          <a:xfrm>
            <a:off x="4427538" y="5949950"/>
            <a:ext cx="3960812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/>
                <a:cs typeface="Times New Roman"/>
              </a:rPr>
              <a:t>МБОУ СОШ </a:t>
            </a:r>
            <a:r>
              <a:rPr lang="ru-RU" sz="28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/>
                <a:cs typeface="Times New Roman"/>
              </a:rPr>
              <a:t>№12</a:t>
            </a:r>
            <a:endParaRPr lang="ru-RU" sz="28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8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ru-RU" smtClean="0"/>
              <a:t>Цель </a:t>
            </a:r>
            <a:r>
              <a:rPr lang="ru-RU" sz="3200" smtClean="0"/>
              <a:t>внеурочной деятельности -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700213"/>
            <a:ext cx="8229600" cy="45339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   </a:t>
            </a:r>
            <a:r>
              <a:rPr lang="ru-RU" smtClean="0">
                <a:solidFill>
                  <a:srgbClr val="02020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создать условия для позитивного общения учащихся в школе и за ее пределами, для проявления инициативы и самостоятельности, ответственности, искренности и открытости в реальных жизненных ситуациях, интереса к внеклассной деятельности на всех возрастных этапах.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i="1" smtClean="0"/>
              <a:t>Материально-техническая база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400" smtClean="0">
                <a:solidFill>
                  <a:srgbClr val="008000"/>
                </a:solidFill>
                <a:latin typeface="Arial Unicode MS" pitchFamily="34" charset="-128"/>
              </a:rPr>
              <a:t>спортивным залом со спортивным инвентарем для младших школьников,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smtClean="0">
                <a:solidFill>
                  <a:srgbClr val="008000"/>
                </a:solidFill>
                <a:latin typeface="Arial Unicode MS" pitchFamily="34" charset="-128"/>
              </a:rPr>
              <a:t>универсальной спортивной площадкой,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smtClean="0">
                <a:solidFill>
                  <a:srgbClr val="008000"/>
                </a:solidFill>
                <a:latin typeface="Arial Unicode MS" pitchFamily="34" charset="-128"/>
              </a:rPr>
              <a:t>актовым залом;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smtClean="0">
                <a:solidFill>
                  <a:srgbClr val="008000"/>
                </a:solidFill>
                <a:latin typeface="Arial Unicode MS" pitchFamily="34" charset="-128"/>
              </a:rPr>
              <a:t>музыкальной техникой;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smtClean="0">
                <a:solidFill>
                  <a:srgbClr val="008000"/>
                </a:solidFill>
                <a:latin typeface="Arial Unicode MS" pitchFamily="34" charset="-128"/>
              </a:rPr>
              <a:t>демонстрационным кабинетом со всем необходимым проекционным и мультимедийным оборудованием;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smtClean="0">
                <a:solidFill>
                  <a:srgbClr val="008000"/>
                </a:solidFill>
                <a:latin typeface="Arial Unicode MS" pitchFamily="34" charset="-128"/>
              </a:rPr>
              <a:t>библиотекой;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smtClean="0">
                <a:solidFill>
                  <a:srgbClr val="008000"/>
                </a:solidFill>
                <a:latin typeface="Arial Unicode MS" pitchFamily="34" charset="-128"/>
              </a:rPr>
              <a:t>музеем школы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smtClean="0">
                <a:solidFill>
                  <a:srgbClr val="008000"/>
                </a:solidFill>
                <a:latin typeface="Arial Unicode MS" pitchFamily="34" charset="-128"/>
              </a:rPr>
              <a:t>кабинетами, оборудованными компьютерной техникой, подключенной к сети Интернет.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smtClean="0">
                <a:solidFill>
                  <a:srgbClr val="008000"/>
                </a:solidFill>
                <a:latin typeface="Arial Unicode MS" pitchFamily="34" charset="-128"/>
              </a:rPr>
              <a:t>школьным зимним садом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smtClean="0">
                <a:solidFill>
                  <a:srgbClr val="008000"/>
                </a:solidFill>
                <a:latin typeface="Arial Unicode MS" pitchFamily="34" charset="-128"/>
              </a:rPr>
              <a:t>кабинетом психологической поддержки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smtClean="0">
                <a:solidFill>
                  <a:srgbClr val="008000"/>
                </a:solidFill>
                <a:latin typeface="Arial Unicode MS" pitchFamily="34" charset="-128"/>
              </a:rPr>
              <a:t>логопедическим пунктом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>
                <a:solidFill>
                  <a:srgbClr val="F83622"/>
                </a:solidFill>
              </a:rPr>
              <a:t>Программа внеурочной деятельности</a:t>
            </a:r>
            <a:r>
              <a:rPr lang="ru-RU" sz="4000" smtClean="0"/>
              <a:t> </a:t>
            </a:r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81278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8229600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ru-RU" sz="4800" smtClean="0">
                <a:solidFill>
                  <a:srgbClr val="E4FD29"/>
                </a:solidFill>
              </a:rPr>
              <a:t>Направления внеурочной деятельности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060575"/>
            <a:ext cx="8229600" cy="4533900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008000"/>
                </a:solidFill>
              </a:rPr>
              <a:t> Спортивно-оздоровительное</a:t>
            </a:r>
          </a:p>
          <a:p>
            <a:pPr eaLnBrk="1" hangingPunct="1">
              <a:defRPr/>
            </a:pPr>
            <a:r>
              <a:rPr lang="ru-RU" smtClean="0">
                <a:solidFill>
                  <a:srgbClr val="008000"/>
                </a:solidFill>
              </a:rPr>
              <a:t> Духовно-нравственное</a:t>
            </a:r>
          </a:p>
          <a:p>
            <a:pPr eaLnBrk="1" hangingPunct="1">
              <a:defRPr/>
            </a:pPr>
            <a:r>
              <a:rPr lang="ru-RU" smtClean="0">
                <a:solidFill>
                  <a:srgbClr val="008000"/>
                </a:solidFill>
              </a:rPr>
              <a:t>Социальное</a:t>
            </a:r>
          </a:p>
          <a:p>
            <a:pPr eaLnBrk="1" hangingPunct="1">
              <a:defRPr/>
            </a:pPr>
            <a:r>
              <a:rPr lang="ru-RU" smtClean="0">
                <a:solidFill>
                  <a:srgbClr val="008000"/>
                </a:solidFill>
              </a:rPr>
              <a:t>Общеинтеллектуальное</a:t>
            </a:r>
          </a:p>
          <a:p>
            <a:pPr eaLnBrk="1" hangingPunct="1">
              <a:defRPr/>
            </a:pPr>
            <a:r>
              <a:rPr lang="ru-RU" smtClean="0">
                <a:solidFill>
                  <a:srgbClr val="008000"/>
                </a:solidFill>
              </a:rPr>
              <a:t>Общекультурное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>
                <a:solidFill>
                  <a:srgbClr val="008000"/>
                </a:solidFill>
              </a:rPr>
              <a:t>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800" b="1" smtClean="0">
                <a:solidFill>
                  <a:srgbClr val="FF6600"/>
                </a:solidFill>
              </a:rPr>
              <a:t>УУД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defRPr/>
            </a:pPr>
            <a:r>
              <a:rPr lang="ru-RU" sz="4800" b="1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личностные</a:t>
            </a:r>
            <a:r>
              <a:rPr lang="ru-RU" sz="48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;</a:t>
            </a:r>
            <a:endParaRPr lang="ru-RU" sz="480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609600" indent="-609600" eaLnBrk="1" hangingPunct="1">
              <a:defRPr/>
            </a:pPr>
            <a:r>
              <a:rPr lang="ru-RU" sz="48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4800" b="1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регулятивные</a:t>
            </a:r>
            <a:r>
              <a:rPr lang="ru-RU" sz="48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; </a:t>
            </a:r>
          </a:p>
          <a:p>
            <a:pPr marL="609600" indent="-609600" eaLnBrk="1" hangingPunct="1">
              <a:defRPr/>
            </a:pPr>
            <a:r>
              <a:rPr lang="ru-RU" sz="48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4800" b="1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познавательные</a:t>
            </a:r>
            <a:r>
              <a:rPr lang="ru-RU" sz="48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; </a:t>
            </a:r>
            <a:endParaRPr lang="ru-RU" sz="4800" b="1" i="1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609600" indent="-609600" eaLnBrk="1" hangingPunct="1">
              <a:defRPr/>
            </a:pPr>
            <a:r>
              <a:rPr lang="ru-RU" sz="4800" b="1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коммуникативные</a:t>
            </a:r>
            <a:r>
              <a:rPr lang="ru-RU" sz="48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i="1" smtClean="0">
                <a:solidFill>
                  <a:srgbClr val="3D36C8"/>
                </a:solidFill>
              </a:rPr>
              <a:t>Условия</a:t>
            </a:r>
            <a:r>
              <a:rPr lang="ru-RU" sz="4000" smtClean="0">
                <a:solidFill>
                  <a:srgbClr val="3D36C8"/>
                </a:solidFill>
              </a:rPr>
              <a:t> </a:t>
            </a:r>
            <a:r>
              <a:rPr lang="ru-RU" sz="4000" b="1" i="1" smtClean="0">
                <a:solidFill>
                  <a:srgbClr val="3D36C8"/>
                </a:solidFill>
              </a:rPr>
              <a:t>для успешного формирования УУД</a:t>
            </a:r>
            <a:r>
              <a:rPr lang="ru-RU" sz="4000" smtClean="0"/>
              <a:t> 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b="1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педагогическая компетентность учителя</a:t>
            </a:r>
          </a:p>
          <a:p>
            <a:pPr eaLnBrk="1" hangingPunct="1">
              <a:defRPr/>
            </a:pPr>
            <a:r>
              <a:rPr lang="ru-RU" sz="3600" b="1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включение учащихся в активную учебную деятельность</a:t>
            </a:r>
            <a:r>
              <a:rPr lang="ru-RU" sz="36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  <a:p>
            <a:pPr eaLnBrk="1" hangingPunct="1">
              <a:defRPr/>
            </a:pPr>
            <a:r>
              <a:rPr lang="ru-RU" sz="3600" b="1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диагностика</a:t>
            </a:r>
            <a:r>
              <a:rPr lang="ru-RU" sz="36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WordArt 4"/>
          <p:cNvSpPr>
            <a:spLocks noChangeArrowheads="1" noChangeShapeType="1" noTextEdit="1"/>
          </p:cNvSpPr>
          <p:nvPr/>
        </p:nvSpPr>
        <p:spPr bwMode="auto">
          <a:xfrm>
            <a:off x="684213" y="1557338"/>
            <a:ext cx="7488237" cy="158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222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очки">
  <a:themeElements>
    <a:clrScheme name="Точки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Точк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очки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890</TotalTime>
  <Words>152</Words>
  <Application>Microsoft Office PowerPoint</Application>
  <PresentationFormat>Экран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Точки</vt:lpstr>
      <vt:lpstr>Формирование УУД во  внеурочной деятельности младших школьников  в свете ФГОС  НОО </vt:lpstr>
      <vt:lpstr>Цель внеурочной деятельности -</vt:lpstr>
      <vt:lpstr>Материально-техническая база</vt:lpstr>
      <vt:lpstr>Программа внеурочной деятельности </vt:lpstr>
      <vt:lpstr>Направления внеурочной деятельности</vt:lpstr>
      <vt:lpstr>УУД</vt:lpstr>
      <vt:lpstr>Условия для успешного формирования УУД </vt:lpstr>
      <vt:lpstr>Презентация PowerPoint</vt:lpstr>
    </vt:vector>
  </TitlesOfParts>
  <Company>DOM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Проблема организации внеурочной деятельности младших школьников в условиях введения ФГОС НОО</dc:title>
  <dc:creator>DEN</dc:creator>
  <cp:lastModifiedBy>123</cp:lastModifiedBy>
  <cp:revision>17</cp:revision>
  <dcterms:created xsi:type="dcterms:W3CDTF">2004-07-28T17:11:29Z</dcterms:created>
  <dcterms:modified xsi:type="dcterms:W3CDTF">2015-02-10T08:14:45Z</dcterms:modified>
</cp:coreProperties>
</file>