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5" r:id="rId2"/>
  </p:sldMasterIdLst>
  <p:sldIdLst>
    <p:sldId id="256" r:id="rId3"/>
    <p:sldId id="269" r:id="rId4"/>
    <p:sldId id="270" r:id="rId5"/>
    <p:sldId id="272" r:id="rId6"/>
    <p:sldId id="275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6c84627d4fbf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01242">
            <a:off x="1706585" y="5072748"/>
            <a:ext cx="1703338" cy="2154104"/>
          </a:xfrm>
          <a:prstGeom prst="rect">
            <a:avLst/>
          </a:prstGeom>
        </p:spPr>
      </p:pic>
      <p:pic>
        <p:nvPicPr>
          <p:cNvPr id="10" name="Рисунок 9" descr="0_77e65_5e2b815_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1125">
            <a:off x="-272034" y="4187206"/>
            <a:ext cx="2523406" cy="1766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FF0000"/>
                </a:solidFill>
                <a:latin typeface="Book Antiqua" pitchFamily="18" charset="0"/>
              </a:defRPr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E3672F"/>
                </a:solidFill>
                <a:latin typeface="Book Antiqu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слайда</a:t>
            </a:r>
            <a:endParaRPr lang="ru-RU" dirty="0"/>
          </a:p>
        </p:txBody>
      </p:sp>
      <p:pic>
        <p:nvPicPr>
          <p:cNvPr id="12" name="Рисунок 11" descr="0_a3ed6_10daf63c_L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2606">
            <a:off x="48627" y="3815800"/>
            <a:ext cx="3312368" cy="2755891"/>
          </a:xfrm>
          <a:prstGeom prst="rect">
            <a:avLst/>
          </a:prstGeom>
        </p:spPr>
      </p:pic>
      <p:pic>
        <p:nvPicPr>
          <p:cNvPr id="9" name="Рисунок 8" descr="0_77e66_8caae14d_S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80545"/>
            <a:ext cx="2232248" cy="1577455"/>
          </a:xfrm>
          <a:prstGeom prst="rect">
            <a:avLst/>
          </a:prstGeom>
        </p:spPr>
      </p:pic>
      <p:pic>
        <p:nvPicPr>
          <p:cNvPr id="1036" name="Picture 12" descr="1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2132">
            <a:off x="0" y="5022304"/>
            <a:ext cx="1835696" cy="1835696"/>
          </a:xfrm>
          <a:prstGeom prst="rect">
            <a:avLst/>
          </a:prstGeom>
          <a:noFill/>
        </p:spPr>
      </p:pic>
      <p:sp>
        <p:nvSpPr>
          <p:cNvPr id="1038" name="AutoShape 14" descr="https://lh3.ggpht.com/zQK34m4gZsuvyq4eF2l_CQ_RTm3RSw3YQtkarAgFKFSqT35lvcgewFSOKMT5LDd9pjhZ=s8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https://lh3.ggpht.com/zQK34m4gZsuvyq4eF2l_CQ_RTm3RSw3YQtkarAgFKFSqT35lvcgewFSOKMT5LDd9pjhZ=s8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fon_1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8" name="Picture 3" descr="C:\Users\Алексей\Desktop\Рисунки для шаблонов\81266624ef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8412"/>
            <a:ext cx="3585789" cy="291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fon_1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9" name="Picture 3" descr="C:\Users\Алексей\Desktop\Рисунки для шаблонов\81266624ef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8412"/>
            <a:ext cx="3585789" cy="291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 descr="fon_1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3" descr="C:\Users\Алексей\Desktop\Рисунки для шаблонов\81266624ef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8412"/>
            <a:ext cx="3585789" cy="291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DC8D-D109-4CA6-8346-487EA6AB17F5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C184F-3C1F-43C5-9CDB-72F9499F03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Характеристика современных учебников для начальных классов по системе развивающего обучения </a:t>
            </a:r>
            <a:r>
              <a:rPr lang="ru-RU" b="1" dirty="0" err="1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Л.В.Знакова</a:t>
            </a:r>
            <a:r>
              <a:rPr lang="ru-RU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литературному чтению </a:t>
            </a:r>
            <a:endParaRPr lang="ru-RU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913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1196752"/>
            <a:ext cx="4680520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2400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Учебный </a:t>
            </a:r>
            <a:r>
              <a:rPr lang="ru-RU" sz="2400" b="1" dirty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материал во всех учебниках представлен в таких формах, которые предполагают самостоятельную деятельность учащихся по открытию и усвоению новых знаний.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0268"/>
            <a:ext cx="2680687" cy="273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0"/>
            <a:ext cx="681487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В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структуре содержания учебников отражаются следующие этапы организации учебного процесса:</a:t>
            </a:r>
          </a:p>
          <a:p>
            <a:pPr algn="just"/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первый этап - система заданий поискового характера, ведущая к раскрытию определенной единицы усвоения - понятия, правила,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действия;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второй - сличение результатов самостоятельной работы с вводимыми в учебниках определениями, правилами, описаниями действий;</a:t>
            </a:r>
          </a:p>
          <a:p>
            <a:pPr algn="just"/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третий - применение усваиваемых знаний в разнообразных условиях их проявления во взаимосвязи с ранее изученным.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5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32656"/>
            <a:ext cx="64807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Широкая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картина мира литературы разворачивается перед школьниками последовательно: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классе литература рассматривается как искусство слова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 2 классе еще и как один из видов искусства в контексте других его видов, - таких, как живопись и музыка;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3-4 классах - литература раскрывается перед школьниками еще и как явление художественной культуры.</a:t>
            </a:r>
          </a:p>
        </p:txBody>
      </p:sp>
    </p:spTree>
    <p:extLst>
      <p:ext uri="{BB962C8B-B14F-4D97-AF65-F5344CB8AC3E}">
        <p14:creationId xmlns:p14="http://schemas.microsoft.com/office/powerpoint/2010/main" val="156055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04664"/>
            <a:ext cx="604867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курса – расширение представления детей об окружающем мире, гуманитарное развитие человека, воспитание образованного читателя и чуткого слушателя, способного ориентироваться в мире культуры, различать художественные и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псевдохудожественные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произведения.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6" y="3573016"/>
            <a:ext cx="3503092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95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AppData\Local\Microsoft\Windows\Temporary Internet Files\Content.IE5\8UV70BGA\children-globe-istock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900" y="620688"/>
            <a:ext cx="5368645" cy="518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5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7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183</TotalTime>
  <Words>47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Тема1</vt:lpstr>
      <vt:lpstr>Тема73</vt:lpstr>
      <vt:lpstr>Характеристика современных учебников для начальных классов по системе развивающего обучения Л.В.Знакова по литературному чтению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13</cp:revision>
  <dcterms:created xsi:type="dcterms:W3CDTF">2015-02-27T11:36:13Z</dcterms:created>
  <dcterms:modified xsi:type="dcterms:W3CDTF">2015-11-08T19:23:25Z</dcterms:modified>
</cp:coreProperties>
</file>