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4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EF43CA"/>
    <a:srgbClr val="CC00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1EB3A1C-C646-4852-A206-B05DD292D0A6}" type="datetimeFigureOut">
              <a:rPr lang="ru-RU" smtClean="0"/>
              <a:pPr/>
              <a:t>05.11.2015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0AE9022-58A5-4A37-97B6-28318E6708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Генеральная совокупность и выборка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 txBox="1">
            <a:spLocks noGrp="1"/>
          </p:cNvSpPr>
          <p:nvPr>
            <p:ph type="subTitle" idx="1"/>
          </p:nvPr>
        </p:nvSpPr>
        <p:spPr>
          <a:xfrm>
            <a:off x="827584" y="5229200"/>
            <a:ext cx="7772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Выполнила: Буркеня Н.А.</a:t>
            </a:r>
          </a:p>
          <a:p>
            <a:r>
              <a:rPr lang="ru-RU" sz="2400" b="1" dirty="0" smtClean="0"/>
              <a:t>Учитель математики</a:t>
            </a:r>
          </a:p>
          <a:p>
            <a:r>
              <a:rPr lang="ru-RU" sz="2400" b="1" dirty="0" smtClean="0"/>
              <a:t> МБОУ «Школа №17»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Размах (обозначается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разница между наибольшим и наименьшим значениями случайной величины.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060848"/>
            <a:ext cx="81369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Мода (обозначим Мо)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— наиболее часто встречающееся значение случайной величины.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645024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Медиана (обозначим </a:t>
            </a:r>
            <a:r>
              <a:rPr lang="en-US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Me)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это так называемое серединное значение упорядоченного ряда значений случайной величины.</a:t>
            </a:r>
          </a:p>
        </p:txBody>
      </p:sp>
      <p:pic>
        <p:nvPicPr>
          <p:cNvPr id="31746" name="Picture 2" descr="C:\Program Files (x86)\Microsoft Office\MEDIA\CAGCAT10\j021769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4725144"/>
            <a:ext cx="2035450" cy="1972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лод.jpg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lum bright="-30000" contrast="40000"/>
          </a:blip>
          <a:stretch>
            <a:fillRect/>
          </a:stretch>
        </p:blipFill>
        <p:spPr>
          <a:xfrm>
            <a:off x="0" y="836712"/>
            <a:ext cx="9144000" cy="432294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467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Пример 1.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496944" cy="45365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Вычислить размах, моду и медиану для последовательности: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-2, 3, 4, -3, 0, 1, 3, -2, -1, 2, -2, 1.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4864"/>
            <a:ext cx="2123728" cy="34848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363272" cy="309634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Средним значением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случайной величины X (обозначается    ) называют среднее арифметическое всех её значений.</a:t>
            </a:r>
          </a:p>
          <a:p>
            <a:pPr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Если все значения случайной величины X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Х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,…,Х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различны, то</a:t>
            </a:r>
          </a:p>
          <a:p>
            <a:pPr>
              <a:buNone/>
            </a:pPr>
            <a:endParaRPr lang="ru-RU" sz="32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-38742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1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2. Среднее значение</a:t>
            </a:r>
            <a:endParaRPr kumimoji="0" lang="ru-RU" sz="3600" b="1" i="1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graphicFrame>
        <p:nvGraphicFramePr>
          <p:cNvPr id="5" name="Объект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33794" name="Точечный рисунок" r:id="rId3" imgW="0" imgH="0" progId="PBrush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347864" y="1484784"/>
          <a:ext cx="448940" cy="513074"/>
        </p:xfrm>
        <a:graphic>
          <a:graphicData uri="http://schemas.openxmlformats.org/presentationml/2006/ole">
            <p:oleObj spid="_x0000_s33795" name="Формула" r:id="rId4" imgW="177480" imgH="203040" progId="Equation.3">
              <p:embed/>
            </p:oleObj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1458913" y="3933825"/>
          <a:ext cx="5646737" cy="1223963"/>
        </p:xfrm>
        <a:graphic>
          <a:graphicData uri="http://schemas.openxmlformats.org/presentationml/2006/ole">
            <p:oleObj spid="_x0000_s33796" name="Формула" r:id="rId5" imgW="181584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332656"/>
            <a:ext cx="8712968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Если значения случайной величины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,...,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имеют в совокупности соответственно частоты М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,М</a:t>
            </a:r>
            <a:r>
              <a:rPr lang="ru-RU" sz="3200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…,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то</a:t>
            </a:r>
            <a:endParaRPr lang="en-US" sz="3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Зная, что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                ,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формулу (4) можно переписать в виде</a:t>
            </a: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1259632" y="1988840"/>
          <a:ext cx="6438368" cy="1152129"/>
        </p:xfrm>
        <a:graphic>
          <a:graphicData uri="http://schemas.openxmlformats.org/presentationml/2006/ole">
            <p:oleObj spid="_x0000_s34818" name="Формула" r:id="rId3" imgW="2412720" imgH="431640" progId="Equation.3">
              <p:embed/>
            </p:oleObj>
          </a:graphicData>
        </a:graphic>
      </p:graphicFrame>
      <p:graphicFrame>
        <p:nvGraphicFramePr>
          <p:cNvPr id="34819" name="Object 3"/>
          <p:cNvGraphicFramePr>
            <a:graphicFrameLocks noChangeAspect="1"/>
          </p:cNvGraphicFramePr>
          <p:nvPr/>
        </p:nvGraphicFramePr>
        <p:xfrm>
          <a:off x="1247775" y="4632325"/>
          <a:ext cx="6608763" cy="1050925"/>
        </p:xfrm>
        <a:graphic>
          <a:graphicData uri="http://schemas.openxmlformats.org/presentationml/2006/ole">
            <p:oleObj spid="_x0000_s34819" name="Формула" r:id="rId4" imgW="2476440" imgH="393480" progId="Equation.3">
              <p:embed/>
            </p:oleObj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2339751" y="3284984"/>
          <a:ext cx="1612979" cy="504056"/>
        </p:xfrm>
        <a:graphic>
          <a:graphicData uri="http://schemas.openxmlformats.org/presentationml/2006/ole">
            <p:oleObj spid="_x0000_s34820" name="Формула" r:id="rId5" imgW="609480" imgH="1904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4365104"/>
            <a:ext cx="8964488" cy="2160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Подчёркнем, что существует возможность измерить, охарактеризовать совокупность </a:t>
            </a:r>
            <a:r>
              <a:rPr lang="ru-RU" sz="2800" b="1" u="sng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одним числом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к которому стремятся все её значения. Не для каждой совокупности имеет смысл формально находить центральные тенденции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0" y="2852936"/>
            <a:ext cx="2880320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Мода</a:t>
            </a:r>
            <a:endParaRPr lang="ru-RU" sz="3200" dirty="0">
              <a:solidFill>
                <a:srgbClr val="00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3059832" y="3284984"/>
            <a:ext cx="2880320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Медиана</a:t>
            </a:r>
            <a:endParaRPr lang="ru-RU" sz="3200" dirty="0">
              <a:solidFill>
                <a:srgbClr val="00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6012160" y="2708920"/>
            <a:ext cx="2880320" cy="108012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FFCC"/>
                </a:solidFill>
                <a:latin typeface="Times New Roman" pitchFamily="18" charset="0"/>
                <a:cs typeface="Times New Roman" pitchFamily="18" charset="0"/>
              </a:rPr>
              <a:t>Среднее значение</a:t>
            </a:r>
            <a:endParaRPr lang="ru-RU" sz="3200" dirty="0">
              <a:solidFill>
                <a:srgbClr val="00FF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9632" y="260648"/>
            <a:ext cx="5184576" cy="136815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Меры центральной тенденции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трелка вправо с вырезом 8"/>
          <p:cNvSpPr/>
          <p:nvPr/>
        </p:nvSpPr>
        <p:spPr>
          <a:xfrm rot="18524329">
            <a:off x="988830" y="2208485"/>
            <a:ext cx="1728192" cy="504056"/>
          </a:xfrm>
          <a:prstGeom prst="notchedRightArrow">
            <a:avLst>
              <a:gd name="adj1" fmla="val 38104"/>
              <a:gd name="adj2" fmla="val 154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с вырезом 9"/>
          <p:cNvSpPr/>
          <p:nvPr/>
        </p:nvSpPr>
        <p:spPr>
          <a:xfrm rot="16200000">
            <a:off x="3435147" y="2326414"/>
            <a:ext cx="1728192" cy="504056"/>
          </a:xfrm>
          <a:prstGeom prst="notchedRightArrow">
            <a:avLst>
              <a:gd name="adj1" fmla="val 38104"/>
              <a:gd name="adj2" fmla="val 154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с вырезом 10"/>
          <p:cNvSpPr/>
          <p:nvPr/>
        </p:nvSpPr>
        <p:spPr>
          <a:xfrm rot="14097979">
            <a:off x="5274405" y="2084970"/>
            <a:ext cx="1728192" cy="504056"/>
          </a:xfrm>
          <a:prstGeom prst="notchedRightArrow">
            <a:avLst>
              <a:gd name="adj1" fmla="val 38104"/>
              <a:gd name="adj2" fmla="val 1540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476672"/>
            <a:ext cx="8208912" cy="1368152"/>
          </a:xfrm>
          <a:prstGeom prst="roundRect">
            <a:avLst>
              <a:gd name="adj" fmla="val 16034"/>
            </a:avLst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При изучении реальных явлений часто бывает </a:t>
            </a:r>
            <a:r>
              <a:rPr lang="ru-RU" sz="2700" b="1" u="sng" dirty="0" smtClean="0">
                <a:solidFill>
                  <a:srgbClr val="FF0000"/>
                </a:solidFill>
              </a:rPr>
              <a:t>невозможно</a:t>
            </a:r>
            <a:r>
              <a:rPr lang="ru-RU" sz="2700" b="1" dirty="0" smtClean="0">
                <a:solidFill>
                  <a:schemeClr val="tx1"/>
                </a:solidFill>
              </a:rPr>
              <a:t> обследовать все элементы совокупности.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1916832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2420888"/>
            <a:ext cx="8208912" cy="1800200"/>
          </a:xfrm>
          <a:prstGeom prst="roundRect">
            <a:avLst>
              <a:gd name="adj" fmla="val 14610"/>
            </a:avLst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Вместо изучения всех элементов совокупности, которую называют </a:t>
            </a:r>
            <a:r>
              <a:rPr lang="ru-RU" sz="2700" b="1" u="sng" dirty="0" smtClean="0">
                <a:solidFill>
                  <a:srgbClr val="FF0000"/>
                </a:solidFill>
              </a:rPr>
              <a:t>генеральной совокупностью</a:t>
            </a:r>
            <a:r>
              <a:rPr lang="ru-RU" sz="2700" b="1" dirty="0" smtClean="0">
                <a:solidFill>
                  <a:schemeClr val="tx1"/>
                </a:solidFill>
              </a:rPr>
              <a:t>, обследуют ее значительную часть, выбранную случайным образом, называемую </a:t>
            </a:r>
            <a:r>
              <a:rPr lang="ru-RU" sz="2700" b="1" u="sng" dirty="0" smtClean="0">
                <a:solidFill>
                  <a:srgbClr val="FF0000"/>
                </a:solidFill>
              </a:rPr>
              <a:t>выборкой</a:t>
            </a:r>
            <a:r>
              <a:rPr lang="ru-RU" sz="2700" b="1" dirty="0" smtClean="0">
                <a:solidFill>
                  <a:schemeClr val="tx1"/>
                </a:solidFill>
              </a:rPr>
              <a:t>.</a:t>
            </a:r>
            <a:endParaRPr lang="ru-RU" sz="2700" b="1" dirty="0">
              <a:solidFill>
                <a:schemeClr val="tx1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4283968" y="4293096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7544" y="4869160"/>
            <a:ext cx="8208912" cy="1584176"/>
          </a:xfrm>
          <a:prstGeom prst="roundRect">
            <a:avLst>
              <a:gd name="adj" fmla="val 19322"/>
            </a:avLst>
          </a:prstGeom>
          <a:solidFill>
            <a:srgbClr val="00B0F0">
              <a:alpha val="47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/>
              <a:t> </a:t>
            </a:r>
            <a:r>
              <a:rPr lang="ru-RU" sz="2700" b="1" dirty="0" smtClean="0">
                <a:solidFill>
                  <a:schemeClr val="tx1"/>
                </a:solidFill>
              </a:rPr>
              <a:t>Выборку называют </a:t>
            </a:r>
            <a:r>
              <a:rPr lang="ru-RU" sz="2700" b="1" u="sng" dirty="0" smtClean="0">
                <a:solidFill>
                  <a:srgbClr val="FF0000"/>
                </a:solidFill>
              </a:rPr>
              <a:t>репрезентативной</a:t>
            </a:r>
            <a:r>
              <a:rPr lang="ru-RU" sz="2700" b="1" dirty="0" smtClean="0">
                <a:solidFill>
                  <a:schemeClr val="tx1"/>
                </a:solidFill>
              </a:rPr>
              <a:t>, если в ней присутствуют все значения случайной величины примерно в тех же пропорциях, что и в генеральной совокупности.</a:t>
            </a:r>
            <a:endParaRPr lang="ru-RU" sz="27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83568" y="404664"/>
          <a:ext cx="667022" cy="1152129"/>
        </p:xfrm>
        <a:graphic>
          <a:graphicData uri="http://schemas.openxmlformats.org/presentationml/2006/ole">
            <p:oleObj spid="_x0000_s1026" name="Формула" r:id="rId3" imgW="139680" imgH="24120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611560" y="1484784"/>
          <a:ext cx="792088" cy="792088"/>
        </p:xfrm>
        <a:graphic>
          <a:graphicData uri="http://schemas.openxmlformats.org/presentationml/2006/ole">
            <p:oleObj spid="_x0000_s1027" name="Формула" r:id="rId4" imgW="177480" imgH="177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39552" y="2204864"/>
          <a:ext cx="3600400" cy="900100"/>
        </p:xfrm>
        <a:graphic>
          <a:graphicData uri="http://schemas.openxmlformats.org/presentationml/2006/ole">
            <p:oleObj spid="_x0000_s1028" name="Формула" r:id="rId5" imgW="914400" imgH="22860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987824" y="2996952"/>
          <a:ext cx="3067497" cy="958308"/>
        </p:xfrm>
        <a:graphic>
          <a:graphicData uri="http://schemas.openxmlformats.org/presentationml/2006/ole">
            <p:oleObj spid="_x0000_s1029" name="Формула" r:id="rId6" imgW="609480" imgH="19044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47664" y="908720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объем генеральной совокупности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47664" y="1556792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объем репрезентативной выборки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67944" y="2276872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частоты</a:t>
            </a:r>
            <a:endParaRPr lang="ru-RU" sz="2800" b="1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11560" y="3861048"/>
          <a:ext cx="2849562" cy="900113"/>
        </p:xfrm>
        <a:graphic>
          <a:graphicData uri="http://schemas.openxmlformats.org/presentationml/2006/ole">
            <p:oleObj spid="_x0000_s1030" name="Формула" r:id="rId7" imgW="72360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419872" y="4005064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- частоты в генеральной совокупности</a:t>
            </a:r>
            <a:endParaRPr lang="ru-RU" sz="2800" b="1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203848" y="4941168"/>
          <a:ext cx="2620963" cy="1277937"/>
        </p:xfrm>
        <a:graphic>
          <a:graphicData uri="http://schemas.openxmlformats.org/presentationml/2006/ole">
            <p:oleObj spid="_x0000_s1031" name="Формула" r:id="rId8" imgW="5205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/>
          </p:cNvGraphicFramePr>
          <p:nvPr>
            <p:ph idx="1"/>
          </p:nvPr>
        </p:nvGraphicFramePr>
        <p:xfrm>
          <a:off x="1547019" y="592138"/>
          <a:ext cx="6096000" cy="4064000"/>
        </p:xfrm>
        <a:graphic>
          <a:graphicData uri="http://schemas.openxmlformats.org/presentationml/2006/ole">
            <p:oleObj spid="_x0000_s2050" name="Точечный рисунок" r:id="rId3" imgW="0" imgH="0" progId="PBrush">
              <p:embed/>
            </p:oleObj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483768" y="1340768"/>
          <a:ext cx="4573587" cy="1455737"/>
        </p:xfrm>
        <a:graphic>
          <a:graphicData uri="http://schemas.openxmlformats.org/presentationml/2006/ole">
            <p:oleObj spid="_x0000_s2051" name="Формула" r:id="rId4" imgW="1358640" imgH="4316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7544" y="476672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/>
              <a:t>Для идеально составленной репрезентативной выборки должно выполняться равенство:</a:t>
            </a:r>
            <a:endParaRPr lang="ru-RU" sz="3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2708920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Где </a:t>
            </a:r>
            <a:r>
              <a:rPr lang="en-US" sz="3200" b="1" i="1" dirty="0" err="1" smtClean="0"/>
              <a:t>i</a:t>
            </a:r>
            <a:r>
              <a:rPr lang="ru-RU" sz="3200" b="1" dirty="0" smtClean="0"/>
              <a:t> – порядковый номер значения признака (1</a:t>
            </a:r>
            <a:r>
              <a:rPr lang="ru-RU" sz="3200" b="1" dirty="0" smtClean="0">
                <a:latin typeface="Times New Roman"/>
                <a:cs typeface="Times New Roman"/>
              </a:rPr>
              <a:t>≤</a:t>
            </a:r>
            <a:r>
              <a:rPr lang="en-US" sz="3200" b="1" i="1" dirty="0" err="1" smtClean="0">
                <a:latin typeface="Times New Roman"/>
                <a:cs typeface="Times New Roman"/>
              </a:rPr>
              <a:t>i</a:t>
            </a:r>
            <a:r>
              <a:rPr lang="ru-RU" sz="3200" b="1" dirty="0" smtClean="0">
                <a:latin typeface="Times New Roman"/>
                <a:cs typeface="Times New Roman"/>
              </a:rPr>
              <a:t>≤</a:t>
            </a:r>
            <a:r>
              <a:rPr lang="en-US" sz="3200" b="1" dirty="0" smtClean="0">
                <a:latin typeface="Times New Roman"/>
                <a:cs typeface="Times New Roman"/>
              </a:rPr>
              <a:t>k)</a:t>
            </a:r>
            <a:r>
              <a:rPr lang="ru-RU" sz="3200" b="1" dirty="0" smtClean="0">
                <a:latin typeface="Times New Roman"/>
                <a:cs typeface="Times New Roman"/>
              </a:rPr>
              <a:t>.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331640" y="3861048"/>
          <a:ext cx="6284913" cy="2054225"/>
        </p:xfrm>
        <a:graphic>
          <a:graphicData uri="http://schemas.openxmlformats.org/presentationml/2006/ole">
            <p:oleObj spid="_x0000_s2052" name="Формула" r:id="rId5" imgW="1866600" imgH="609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83880" cy="792088"/>
          </a:xfrm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Пример 1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651424" cy="35283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  Фабрика резиновых изделий выиграла тендер на изготовление                  армейских противогазов. Для определения того, сколько противогазов каждого из пяти существующих размеров следует изготовить, были сделаны замеры у </a:t>
            </a:r>
            <a:r>
              <a:rPr lang="en-US" dirty="0" smtClean="0"/>
              <a:t>N</a:t>
            </a:r>
            <a:r>
              <a:rPr lang="ru-RU" dirty="0" smtClean="0"/>
              <a:t>=100 случайным образом выбранных солдат ближайшей воинской части. Распределение размеров противогазов </a:t>
            </a:r>
            <a:r>
              <a:rPr lang="en-US" dirty="0" smtClean="0"/>
              <a:t>X </a:t>
            </a:r>
            <a:r>
              <a:rPr lang="ru-RU" dirty="0" smtClean="0"/>
              <a:t>по частотам </a:t>
            </a:r>
            <a:r>
              <a:rPr lang="en-US" dirty="0" smtClean="0"/>
              <a:t>M</a:t>
            </a:r>
            <a:r>
              <a:rPr lang="ru-RU" dirty="0" smtClean="0"/>
              <a:t> оказалось следующим:</a:t>
            </a:r>
            <a:endParaRPr lang="ru-RU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83768" y="1340768"/>
          <a:ext cx="1584176" cy="580580"/>
        </p:xfrm>
        <a:graphic>
          <a:graphicData uri="http://schemas.openxmlformats.org/presentationml/2006/ole">
            <p:oleObj spid="_x0000_s3074" name="Формула" r:id="rId3" imgW="660240" imgH="241200" progId="Equation.3">
              <p:embed/>
            </p:oleObj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67544" y="4221088"/>
          <a:ext cx="7848870" cy="128016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308145"/>
                <a:gridCol w="1308145"/>
                <a:gridCol w="1308145"/>
                <a:gridCol w="1308145"/>
                <a:gridCol w="1308145"/>
                <a:gridCol w="1308145"/>
              </a:tblGrid>
              <a:tr h="57249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X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</a:t>
                      </a:r>
                      <a:endParaRPr lang="ru-RU" sz="3600" dirty="0"/>
                    </a:p>
                  </a:txBody>
                  <a:tcPr/>
                </a:tc>
              </a:tr>
              <a:tr h="579638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21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47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22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23528" y="5445224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Сколько противогазов каждого размера будет изготавливать фабрика?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538608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N=100</a:t>
            </a:r>
            <a:r>
              <a:rPr lang="ru-RU" b="1" dirty="0" smtClean="0"/>
              <a:t>  солдат (объем репрезентативной выборки)                   </a:t>
            </a:r>
          </a:p>
          <a:p>
            <a:pPr marL="0" indent="0">
              <a:buNone/>
            </a:pPr>
            <a:r>
              <a:rPr lang="ru-RU" b="1" dirty="0" smtClean="0"/>
              <a:t>                   - объем генеральной совокупности</a:t>
            </a:r>
          </a:p>
          <a:p>
            <a:pPr marL="0" indent="0">
              <a:buNone/>
            </a:pPr>
            <a:r>
              <a:rPr lang="ru-RU" b="1" dirty="0" smtClean="0"/>
              <a:t>Количество противогазов соответствующего размера можно найти по формуле (2).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755576" y="1412776"/>
          <a:ext cx="1582737" cy="579437"/>
        </p:xfrm>
        <a:graphic>
          <a:graphicData uri="http://schemas.openxmlformats.org/presentationml/2006/ole">
            <p:oleObj spid="_x0000_s4098" name="Формула" r:id="rId3" imgW="660240" imgH="241200" progId="Equation.3">
              <p:embed/>
            </p:oleObj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3528" y="2924945"/>
          <a:ext cx="8424936" cy="3456383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944216"/>
                <a:gridCol w="1080120"/>
                <a:gridCol w="1188132"/>
                <a:gridCol w="1404156"/>
                <a:gridCol w="1404156"/>
                <a:gridCol w="1404156"/>
              </a:tblGrid>
              <a:tr h="562667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Размер (</a:t>
                      </a:r>
                      <a:r>
                        <a:rPr lang="en-US" sz="2200" dirty="0" smtClean="0"/>
                        <a:t>X)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0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3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</a:t>
                      </a:r>
                      <a:endParaRPr lang="ru-RU" sz="2800" dirty="0"/>
                    </a:p>
                  </a:txBody>
                  <a:tcPr/>
                </a:tc>
              </a:tr>
              <a:tr h="104495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Частота в выборке (М)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47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22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</a:tr>
              <a:tr h="80381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Относительная</a:t>
                      </a:r>
                      <a:r>
                        <a:rPr lang="ru-RU" sz="2200" baseline="0" dirty="0" smtClean="0"/>
                        <a:t> частота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44953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Количество противогазов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348880"/>
            <a:ext cx="8748464" cy="1143000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latin typeface="Arno Pro Smbd Caption" pitchFamily="18" charset="0"/>
              </a:rPr>
              <a:t>Размах и центральные тенденции</a:t>
            </a:r>
            <a:endParaRPr lang="ru-RU" sz="6000" dirty="0">
              <a:latin typeface="Arno Pro Smbd Caption" pitchFamily="18" charset="0"/>
            </a:endParaRPr>
          </a:p>
        </p:txBody>
      </p:sp>
      <p:pic>
        <p:nvPicPr>
          <p:cNvPr id="3" name="Рисунок 2" descr="MPj0390099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501008"/>
            <a:ext cx="8964488" cy="4288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7467600" cy="1143000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atin typeface="Bookman Old Style" pitchFamily="18" charset="0"/>
              </a:rPr>
              <a:t>1. Размах, мода и медиана</a:t>
            </a:r>
            <a:endParaRPr lang="ru-RU" sz="3600" b="1" i="1" dirty="0"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836712"/>
            <a:ext cx="8748464" cy="28803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Имеются: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1) распределение случайной величины X — числа прочитанных за каникулы книг десятью девочками по частотам М;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2) распределение по частотам случайной величины У — числа прочитанных за каникулы книг девятью мальчиками того же класса.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4293096"/>
          <a:ext cx="4752528" cy="10363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61385"/>
                <a:gridCol w="806767"/>
                <a:gridCol w="864096"/>
                <a:gridCol w="792088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275856" y="5589240"/>
          <a:ext cx="4752528" cy="10363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6064"/>
                <a:gridCol w="792088"/>
                <a:gridCol w="864096"/>
                <a:gridCol w="792088"/>
                <a:gridCol w="792088"/>
                <a:gridCol w="9361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476672"/>
            <a:ext cx="8352928" cy="11521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Нужно сравнить</a:t>
            </a:r>
            <a:r>
              <a:rPr lang="ru-RU" sz="2800" b="1" i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интерес к чтению девочек и мальчиков этого класса. </a:t>
            </a:r>
            <a:endParaRPr lang="ru-RU" sz="28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323528" y="1700808"/>
            <a:ext cx="8424936" cy="103671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lvl="0" indent="-274320" algn="just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сравнения предложенных совокупностей могут быть использованы различные характеристики. Перечислим некоторые из них.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331640" y="3284984"/>
            <a:ext cx="6192688" cy="1728192"/>
          </a:xfrm>
          <a:prstGeom prst="rect">
            <a:avLst/>
          </a:prstGeom>
          <a:solidFill>
            <a:srgbClr val="FFFF00">
              <a:alpha val="54000"/>
            </a:srgbClr>
          </a:solidFill>
        </p:spPr>
        <p:txBody>
          <a:bodyPr vert="horz">
            <a:noAutofit/>
          </a:bodyPr>
          <a:lstStyle/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Выпишем последовательность: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3, 3, 3, 4, 4, 5, 5, 5, 8, 12</a:t>
            </a:r>
          </a:p>
          <a:p>
            <a:pPr marL="274320" lvl="0" indent="-274320">
              <a:spcBef>
                <a:spcPts val="600"/>
              </a:spcBef>
              <a:buClr>
                <a:schemeClr val="accent1"/>
              </a:buClr>
              <a:buSzPct val="70000"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3, 3, 4, 4, 4, 4, 5, 6, 7.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спект">
  <a:themeElements>
    <a:clrScheme name="Другая 6">
      <a:dk1>
        <a:sysClr val="windowText" lastClr="000000"/>
      </a:dk1>
      <a:lt1>
        <a:sysClr val="window" lastClr="FFFFFF"/>
      </a:lt1>
      <a:dk2>
        <a:srgbClr val="464646"/>
      </a:dk2>
      <a:lt2>
        <a:srgbClr val="A3171E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Другая 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Другая 9">
      <a:dk1>
        <a:srgbClr val="000000"/>
      </a:dk1>
      <a:lt1>
        <a:srgbClr val="84C1FF"/>
      </a:lt1>
      <a:dk2>
        <a:srgbClr val="002060"/>
      </a:dk2>
      <a:lt2>
        <a:srgbClr val="F2F2F2"/>
      </a:lt2>
      <a:accent1>
        <a:srgbClr val="00B0F0"/>
      </a:accent1>
      <a:accent2>
        <a:srgbClr val="0033CC"/>
      </a:accent2>
      <a:accent3>
        <a:srgbClr val="000099"/>
      </a:accent3>
      <a:accent4>
        <a:srgbClr val="000066"/>
      </a:accent4>
      <a:accent5>
        <a:srgbClr val="3333FF"/>
      </a:accent5>
      <a:accent6>
        <a:srgbClr val="333399"/>
      </a:accent6>
      <a:hlink>
        <a:srgbClr val="F3CC5F"/>
      </a:hlink>
      <a:folHlink>
        <a:srgbClr val="66CCFF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210</TotalTime>
  <Words>583</Words>
  <Application>Microsoft Office PowerPoint</Application>
  <PresentationFormat>Экран (4:3)</PresentationFormat>
  <Paragraphs>100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Аспект</vt:lpstr>
      <vt:lpstr>Эркер</vt:lpstr>
      <vt:lpstr>Формула</vt:lpstr>
      <vt:lpstr>Точечный рисунок</vt:lpstr>
      <vt:lpstr>Генеральная совокупность и выборка</vt:lpstr>
      <vt:lpstr>Слайд 2</vt:lpstr>
      <vt:lpstr>Слайд 3</vt:lpstr>
      <vt:lpstr>Слайд 4</vt:lpstr>
      <vt:lpstr>Пример 1</vt:lpstr>
      <vt:lpstr>Слайд 6</vt:lpstr>
      <vt:lpstr>Размах и центральные тенденции</vt:lpstr>
      <vt:lpstr>1. Размах, мода и медиана</vt:lpstr>
      <vt:lpstr>Слайд 9</vt:lpstr>
      <vt:lpstr>Слайд 10</vt:lpstr>
      <vt:lpstr>Слайд 11</vt:lpstr>
      <vt:lpstr>Пример 1.</vt:lpstr>
      <vt:lpstr>Слайд 13</vt:lpstr>
      <vt:lpstr>Слайд 14</vt:lpstr>
      <vt:lpstr>Слайд 15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Генеральная совокупность и выборка</dc:title>
  <dc:creator>Наталия</dc:creator>
  <cp:lastModifiedBy>Наталия</cp:lastModifiedBy>
  <cp:revision>23</cp:revision>
  <dcterms:created xsi:type="dcterms:W3CDTF">2014-03-10T06:44:13Z</dcterms:created>
  <dcterms:modified xsi:type="dcterms:W3CDTF">2015-11-05T12:53:01Z</dcterms:modified>
</cp:coreProperties>
</file>