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9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9" autoAdjust="0"/>
  </p:normalViewPr>
  <p:slideViewPr>
    <p:cSldViewPr>
      <p:cViewPr varScale="1">
        <p:scale>
          <a:sx n="79" d="100"/>
          <a:sy n="79" d="100"/>
        </p:scale>
        <p:origin x="-11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82DE5D9-FF6D-418E-87E9-88E33E50E396}" type="datetimeFigureOut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40609D1-E22D-482D-B7E9-F84BE60307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0CD9-4D6B-4452-AA16-70278C9D3815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B8AE7-FCA0-4028-8D02-7DD08602CA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554C7-4350-4301-BDD3-8540618A0DB8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DEE6C-C9A3-4E0E-AFFE-83EAE2C52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03A82-992C-4D45-8F45-AE10FCFB6674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75D1B-C948-4372-A29F-1A5F5667A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39C1B-A5E0-4D29-8A24-C34E6B18AE25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44D1C-51E5-4477-98C8-880B75B780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1F684-89DA-4E31-8F73-761AB8431A78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DFB9E-87A1-46E4-AEBD-53DAECED9B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4070D-9562-4AB1-B329-4788381E750C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3AA37-105F-4DFE-A93D-C6CB05C73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C7C2B-2981-482C-99AA-FFE5540B7D3E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6AB96-F710-4D9E-A998-FFC46169C0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EE831-D007-464A-931D-ED74C39B0267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4CBFA-6790-43B6-BF83-E58D6301EF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F8DF2-21C8-430E-9CD1-21752A21882E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75656-762D-439D-80AC-086D0403FC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60CD8-368C-41C9-9072-890B8BF2EA69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0F7F9-9867-482A-9CD5-4A6A7AD644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83936-548E-444C-B750-E3DA60814DD8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3E6B2-4D21-4349-9FDB-6266E97AD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5A3E9A-96AA-4B7B-B9E0-B260886CFA3D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2A5F26D-98B5-40FB-8445-9C93EE2C4F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357188" y="2143125"/>
            <a:ext cx="8501062" cy="4000500"/>
          </a:xfrm>
        </p:spPr>
        <p:txBody>
          <a:bodyPr/>
          <a:lstStyle/>
          <a:p>
            <a:r>
              <a:rPr lang="ru-RU" sz="4000" smtClean="0">
                <a:latin typeface="Arial" charset="0"/>
                <a:cs typeface="Arial" charset="0"/>
              </a:rPr>
              <a:t/>
            </a:r>
            <a:br>
              <a:rPr lang="ru-RU" sz="4000" smtClean="0">
                <a:latin typeface="Arial" charset="0"/>
                <a:cs typeface="Arial" charset="0"/>
              </a:rPr>
            </a:br>
            <a: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  <a:t>Урок по русскому языку </a:t>
            </a:r>
            <a:b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</a:br>
            <a: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  <a:t>во </a:t>
            </a:r>
            <a: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</a:t>
            </a:r>
            <a: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  <a:t> «</a:t>
            </a:r>
            <a: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</a:t>
            </a:r>
            <a: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  <a:t>» классе </a:t>
            </a:r>
            <a:b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</a:br>
            <a: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charset="0"/>
              </a:rPr>
              <a:t>по теме:</a:t>
            </a:r>
            <a:r>
              <a:rPr lang="ru-RU" sz="4000" smtClean="0">
                <a:latin typeface="Monotype Corsiva" pitchFamily="66" charset="0"/>
                <a:cs typeface="Arial" charset="0"/>
              </a:rPr>
              <a:t/>
            </a:r>
            <a:br>
              <a:rPr lang="ru-RU" sz="4000" smtClean="0">
                <a:latin typeface="Monotype Corsiva" pitchFamily="66" charset="0"/>
                <a:cs typeface="Arial" charset="0"/>
              </a:rPr>
            </a:br>
            <a:r>
              <a:rPr lang="ru-RU" sz="4000" b="1" smtClean="0">
                <a:solidFill>
                  <a:srgbClr val="990033"/>
                </a:solidFill>
                <a:latin typeface="Monotype Corsiva" pitchFamily="66" charset="0"/>
                <a:cs typeface="Arial" charset="0"/>
              </a:rPr>
              <a:t>«Знаки препинания в конце предложения»</a:t>
            </a:r>
            <a:r>
              <a:rPr lang="ru-RU" sz="4000" b="1" smtClean="0">
                <a:latin typeface="Monotype Corsiva" pitchFamily="66" charset="0"/>
                <a:cs typeface="Arial" charset="0"/>
              </a:rPr>
              <a:t/>
            </a:r>
            <a:br>
              <a:rPr lang="ru-RU" sz="4000" b="1" smtClean="0">
                <a:latin typeface="Monotype Corsiva" pitchFamily="66" charset="0"/>
                <a:cs typeface="Arial" charset="0"/>
              </a:rPr>
            </a:br>
            <a:r>
              <a:rPr lang="ru-RU" sz="4000" smtClean="0">
                <a:latin typeface="Monotype Corsiva" pitchFamily="66" charset="0"/>
                <a:cs typeface="Arial" charset="0"/>
              </a:rPr>
              <a:t>                                    </a:t>
            </a:r>
            <a:r>
              <a:rPr lang="ru-RU" sz="2800" b="1" smtClean="0">
                <a:solidFill>
                  <a:srgbClr val="0070C0"/>
                </a:solidFill>
                <a:latin typeface="Monotype Corsiva" pitchFamily="66" charset="0"/>
                <a:cs typeface="Arial" charset="0"/>
              </a:rPr>
              <a:t>учитель: </a:t>
            </a:r>
            <a:r>
              <a:rPr lang="ru-RU" sz="28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Кутафина Л.Б.</a:t>
            </a:r>
            <a:endParaRPr lang="ru-RU" sz="4800" b="1" smtClean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405313" y="477838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429125" y="1143000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714750" y="1143000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714750" y="428625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524375" y="785813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571875" y="785813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071938" y="1285875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071938" y="357188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882004" y="608056"/>
            <a:ext cx="785818" cy="785818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3" name="Овал 12"/>
          <p:cNvSpPr/>
          <p:nvPr/>
        </p:nvSpPr>
        <p:spPr>
          <a:xfrm>
            <a:off x="1690688" y="835025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714500" y="150018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000125" y="150018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000125" y="785813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785938" y="1143000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57250" y="1143000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357313" y="1643063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357313" y="64293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167360" y="965246"/>
            <a:ext cx="785818" cy="78581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2" name="Овал 21"/>
          <p:cNvSpPr/>
          <p:nvPr/>
        </p:nvSpPr>
        <p:spPr>
          <a:xfrm>
            <a:off x="8405813" y="1406525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8429625" y="207168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7715250" y="207168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7715250" y="1357313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8501063" y="1714500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572375" y="1714500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072438" y="2214563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8072438" y="121443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7858148" y="1571612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</a:t>
            </a:r>
          </a:p>
        </p:txBody>
      </p:sp>
      <p:sp>
        <p:nvSpPr>
          <p:cNvPr id="31" name="Овал 30"/>
          <p:cNvSpPr/>
          <p:nvPr/>
        </p:nvSpPr>
        <p:spPr>
          <a:xfrm rot="2585452">
            <a:off x="6340475" y="1196975"/>
            <a:ext cx="169863" cy="46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6357938" y="1357313"/>
            <a:ext cx="46037" cy="24765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 rot="19933222">
            <a:off x="6692900" y="1198563"/>
            <a:ext cx="46038" cy="3302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 rot="19221648" flipH="1">
            <a:off x="5402263" y="1706563"/>
            <a:ext cx="455612" cy="873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 rot="2352785" flipH="1">
            <a:off x="5319713" y="1398588"/>
            <a:ext cx="454025" cy="619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5786438" y="1571625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5715000" y="1785938"/>
            <a:ext cx="71438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5715000" y="1285875"/>
            <a:ext cx="71438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5286375" y="1571625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 rot="2585452">
            <a:off x="2957513" y="485775"/>
            <a:ext cx="169862" cy="444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2974975" y="646113"/>
            <a:ext cx="46038" cy="24606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 rot="19933222">
            <a:off x="3311525" y="485775"/>
            <a:ext cx="44450" cy="3317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>
          <a:xfrm rot="2585452">
            <a:off x="206375" y="1766888"/>
            <a:ext cx="169863" cy="4445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223838" y="1927225"/>
            <a:ext cx="46037" cy="24606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>
          <a:xfrm rot="19933222">
            <a:off x="560388" y="1766888"/>
            <a:ext cx="44450" cy="33178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>
          <a:xfrm rot="2585452">
            <a:off x="8670925" y="1338263"/>
            <a:ext cx="169863" cy="444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8929688" y="1071563"/>
            <a:ext cx="46037" cy="24606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Овал 47"/>
          <p:cNvSpPr/>
          <p:nvPr/>
        </p:nvSpPr>
        <p:spPr>
          <a:xfrm rot="19933222">
            <a:off x="9023350" y="1338263"/>
            <a:ext cx="46038" cy="33178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>
          <a:xfrm rot="2585452">
            <a:off x="2992438" y="1838325"/>
            <a:ext cx="169862" cy="444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3009900" y="1998663"/>
            <a:ext cx="46038" cy="2460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 rot="19933222">
            <a:off x="3346450" y="1838325"/>
            <a:ext cx="44450" cy="3317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Овал 51"/>
          <p:cNvSpPr/>
          <p:nvPr/>
        </p:nvSpPr>
        <p:spPr>
          <a:xfrm rot="19221648" flipH="1">
            <a:off x="7980363" y="873125"/>
            <a:ext cx="455612" cy="873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Овал 52"/>
          <p:cNvSpPr/>
          <p:nvPr/>
        </p:nvSpPr>
        <p:spPr>
          <a:xfrm rot="2352785" flipH="1">
            <a:off x="7897813" y="565150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8364538" y="738188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8293100" y="952500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8293100" y="452438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7864475" y="738188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Овал 57"/>
          <p:cNvSpPr/>
          <p:nvPr/>
        </p:nvSpPr>
        <p:spPr>
          <a:xfrm rot="19221648" flipH="1">
            <a:off x="115888" y="658813"/>
            <a:ext cx="455612" cy="873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Овал 58"/>
          <p:cNvSpPr/>
          <p:nvPr/>
        </p:nvSpPr>
        <p:spPr>
          <a:xfrm rot="2352785" flipH="1">
            <a:off x="33338" y="350838"/>
            <a:ext cx="454025" cy="619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500063" y="523875"/>
            <a:ext cx="285750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428625" y="738188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428625" y="238125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0" y="523875"/>
            <a:ext cx="285750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Овал 63"/>
          <p:cNvSpPr/>
          <p:nvPr/>
        </p:nvSpPr>
        <p:spPr>
          <a:xfrm rot="19221648" flipH="1">
            <a:off x="2479675" y="1587500"/>
            <a:ext cx="455613" cy="873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Овал 64"/>
          <p:cNvSpPr/>
          <p:nvPr/>
        </p:nvSpPr>
        <p:spPr>
          <a:xfrm rot="2352785" flipH="1">
            <a:off x="2397125" y="1279525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2863850" y="1452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2792413" y="1666875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8" name="Овал 67"/>
          <p:cNvSpPr/>
          <p:nvPr/>
        </p:nvSpPr>
        <p:spPr>
          <a:xfrm>
            <a:off x="2792413" y="1166813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2363788" y="1452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0" name="Овал 69"/>
          <p:cNvSpPr/>
          <p:nvPr/>
        </p:nvSpPr>
        <p:spPr>
          <a:xfrm rot="19221648" flipH="1">
            <a:off x="4979988" y="704850"/>
            <a:ext cx="455612" cy="8731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1" name="Овал 70"/>
          <p:cNvSpPr/>
          <p:nvPr/>
        </p:nvSpPr>
        <p:spPr>
          <a:xfrm rot="3744122" flipH="1">
            <a:off x="4965700" y="381001"/>
            <a:ext cx="454025" cy="635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2" name="Овал 71"/>
          <p:cNvSpPr/>
          <p:nvPr/>
        </p:nvSpPr>
        <p:spPr>
          <a:xfrm>
            <a:off x="5364163" y="569913"/>
            <a:ext cx="285750" cy="7143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5292725" y="784225"/>
            <a:ext cx="71438" cy="28575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5292725" y="284163"/>
            <a:ext cx="71438" cy="28575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5" name="Овал 74"/>
          <p:cNvSpPr/>
          <p:nvPr/>
        </p:nvSpPr>
        <p:spPr>
          <a:xfrm rot="1391337">
            <a:off x="4932363" y="554038"/>
            <a:ext cx="285750" cy="7143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6" name="Овал 75"/>
          <p:cNvSpPr/>
          <p:nvPr/>
        </p:nvSpPr>
        <p:spPr>
          <a:xfrm>
            <a:off x="6619875" y="477838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6643688" y="1143000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Овал 77"/>
          <p:cNvSpPr/>
          <p:nvPr/>
        </p:nvSpPr>
        <p:spPr>
          <a:xfrm>
            <a:off x="5929313" y="1143000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Овал 78"/>
          <p:cNvSpPr/>
          <p:nvPr/>
        </p:nvSpPr>
        <p:spPr>
          <a:xfrm>
            <a:off x="5929313" y="428625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0" name="Овал 79"/>
          <p:cNvSpPr/>
          <p:nvPr/>
        </p:nvSpPr>
        <p:spPr>
          <a:xfrm>
            <a:off x="6715125" y="785813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" name="Овал 80"/>
          <p:cNvSpPr/>
          <p:nvPr/>
        </p:nvSpPr>
        <p:spPr>
          <a:xfrm>
            <a:off x="5786438" y="785813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Овал 81"/>
          <p:cNvSpPr/>
          <p:nvPr/>
        </p:nvSpPr>
        <p:spPr>
          <a:xfrm>
            <a:off x="6286500" y="1285875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Овал 82"/>
          <p:cNvSpPr/>
          <p:nvPr/>
        </p:nvSpPr>
        <p:spPr>
          <a:xfrm>
            <a:off x="6286500" y="285750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072145" y="642918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</a:t>
            </a:r>
          </a:p>
        </p:txBody>
      </p:sp>
      <p:sp>
        <p:nvSpPr>
          <p:cNvPr id="85" name="Овал 84"/>
          <p:cNvSpPr/>
          <p:nvPr/>
        </p:nvSpPr>
        <p:spPr>
          <a:xfrm>
            <a:off x="7143750" y="1500188"/>
            <a:ext cx="46038" cy="24765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Овал 85"/>
          <p:cNvSpPr/>
          <p:nvPr/>
        </p:nvSpPr>
        <p:spPr>
          <a:xfrm>
            <a:off x="833438" y="2192338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857250" y="285750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142875" y="285750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142875" y="2143125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928688" y="2500313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0" y="2500313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500063" y="3000375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500063" y="200025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285720" y="2357430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</a:p>
        </p:txBody>
      </p:sp>
      <p:sp>
        <p:nvSpPr>
          <p:cNvPr id="95" name="Овал 94"/>
          <p:cNvSpPr/>
          <p:nvPr/>
        </p:nvSpPr>
        <p:spPr>
          <a:xfrm>
            <a:off x="1116013" y="2141538"/>
            <a:ext cx="46037" cy="24606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Овал 95"/>
          <p:cNvSpPr/>
          <p:nvPr/>
        </p:nvSpPr>
        <p:spPr>
          <a:xfrm rot="19221648" flipH="1">
            <a:off x="1479550" y="2516188"/>
            <a:ext cx="455613" cy="873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Овал 96"/>
          <p:cNvSpPr/>
          <p:nvPr/>
        </p:nvSpPr>
        <p:spPr>
          <a:xfrm rot="2352785" flipH="1">
            <a:off x="1397000" y="2208213"/>
            <a:ext cx="454025" cy="619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1863725" y="2381250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4214813" y="3000375"/>
            <a:ext cx="71437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1792288" y="2095500"/>
            <a:ext cx="71437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1363663" y="2381250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" name="Овал 101"/>
          <p:cNvSpPr/>
          <p:nvPr/>
        </p:nvSpPr>
        <p:spPr>
          <a:xfrm rot="19221648" flipH="1">
            <a:off x="7051675" y="2587625"/>
            <a:ext cx="455613" cy="873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" name="Овал 102"/>
          <p:cNvSpPr/>
          <p:nvPr/>
        </p:nvSpPr>
        <p:spPr>
          <a:xfrm rot="2352785" flipH="1">
            <a:off x="6969125" y="2279650"/>
            <a:ext cx="454025" cy="619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4" name="Овал 103"/>
          <p:cNvSpPr/>
          <p:nvPr/>
        </p:nvSpPr>
        <p:spPr>
          <a:xfrm>
            <a:off x="7435850" y="2452688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7364413" y="2667000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6" name="Овал 105"/>
          <p:cNvSpPr/>
          <p:nvPr/>
        </p:nvSpPr>
        <p:spPr>
          <a:xfrm>
            <a:off x="7364413" y="2166938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7" name="Овал 106"/>
          <p:cNvSpPr/>
          <p:nvPr/>
        </p:nvSpPr>
        <p:spPr>
          <a:xfrm>
            <a:off x="6935788" y="2452688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8" name="Овал 107"/>
          <p:cNvSpPr/>
          <p:nvPr/>
        </p:nvSpPr>
        <p:spPr>
          <a:xfrm rot="18305469">
            <a:off x="5200650" y="2386013"/>
            <a:ext cx="169863" cy="460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9" name="Овал 108"/>
          <p:cNvSpPr/>
          <p:nvPr/>
        </p:nvSpPr>
        <p:spPr>
          <a:xfrm rot="15720017">
            <a:off x="5217319" y="2545557"/>
            <a:ext cx="46037" cy="2476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0" name="Овал 109"/>
          <p:cNvSpPr/>
          <p:nvPr/>
        </p:nvSpPr>
        <p:spPr>
          <a:xfrm rot="14053239">
            <a:off x="5553075" y="2386013"/>
            <a:ext cx="46037" cy="3317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1" name="Овал 110"/>
          <p:cNvSpPr/>
          <p:nvPr/>
        </p:nvSpPr>
        <p:spPr>
          <a:xfrm rot="13341665" flipH="1">
            <a:off x="4687888" y="2135188"/>
            <a:ext cx="455612" cy="873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" name="Овал 111"/>
          <p:cNvSpPr/>
          <p:nvPr/>
        </p:nvSpPr>
        <p:spPr>
          <a:xfrm rot="18072802" flipH="1">
            <a:off x="4604544" y="1828006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3" name="Овал 112"/>
          <p:cNvSpPr/>
          <p:nvPr/>
        </p:nvSpPr>
        <p:spPr>
          <a:xfrm rot="15720017">
            <a:off x="5072857" y="1999456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4" name="Овал 113"/>
          <p:cNvSpPr/>
          <p:nvPr/>
        </p:nvSpPr>
        <p:spPr>
          <a:xfrm rot="15720017">
            <a:off x="5001419" y="2213769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5" name="Овал 114"/>
          <p:cNvSpPr/>
          <p:nvPr/>
        </p:nvSpPr>
        <p:spPr>
          <a:xfrm rot="15720017">
            <a:off x="5001419" y="1713707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6" name="Овал 115"/>
          <p:cNvSpPr/>
          <p:nvPr/>
        </p:nvSpPr>
        <p:spPr>
          <a:xfrm rot="15720017">
            <a:off x="4572794" y="1999456"/>
            <a:ext cx="285750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7" name="Овал 116"/>
          <p:cNvSpPr/>
          <p:nvPr/>
        </p:nvSpPr>
        <p:spPr>
          <a:xfrm rot="2151103" flipH="1">
            <a:off x="1870075" y="704850"/>
            <a:ext cx="455613" cy="873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8" name="Овал 117"/>
          <p:cNvSpPr/>
          <p:nvPr/>
        </p:nvSpPr>
        <p:spPr>
          <a:xfrm rot="6882240" flipH="1">
            <a:off x="2110581" y="545307"/>
            <a:ext cx="454025" cy="61912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9" name="Овал 118"/>
          <p:cNvSpPr/>
          <p:nvPr/>
        </p:nvSpPr>
        <p:spPr>
          <a:xfrm rot="4529455">
            <a:off x="2577307" y="718344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0" name="Овал 119"/>
          <p:cNvSpPr/>
          <p:nvPr/>
        </p:nvSpPr>
        <p:spPr>
          <a:xfrm>
            <a:off x="2471738" y="671513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1" name="Овал 120"/>
          <p:cNvSpPr/>
          <p:nvPr/>
        </p:nvSpPr>
        <p:spPr>
          <a:xfrm rot="4529455">
            <a:off x="2505869" y="432594"/>
            <a:ext cx="71438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" name="Овал 121"/>
          <p:cNvSpPr/>
          <p:nvPr/>
        </p:nvSpPr>
        <p:spPr>
          <a:xfrm rot="4529455">
            <a:off x="2077244" y="718344"/>
            <a:ext cx="285750" cy="71438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3" name="Овал 122"/>
          <p:cNvSpPr/>
          <p:nvPr/>
        </p:nvSpPr>
        <p:spPr>
          <a:xfrm>
            <a:off x="2571736" y="428604"/>
            <a:ext cx="428628" cy="428628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4" name="Овал 123"/>
          <p:cNvSpPr/>
          <p:nvPr/>
        </p:nvSpPr>
        <p:spPr>
          <a:xfrm>
            <a:off x="5143451" y="1285860"/>
            <a:ext cx="428628" cy="42862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5" name="Овал 124"/>
          <p:cNvSpPr/>
          <p:nvPr/>
        </p:nvSpPr>
        <p:spPr>
          <a:xfrm>
            <a:off x="214282" y="1285860"/>
            <a:ext cx="428628" cy="428628"/>
          </a:xfrm>
          <a:prstGeom prst="ellipse">
            <a:avLst/>
          </a:prstGeom>
          <a:solidFill>
            <a:srgbClr val="55F13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6" name="Овал 125"/>
          <p:cNvSpPr/>
          <p:nvPr/>
        </p:nvSpPr>
        <p:spPr>
          <a:xfrm>
            <a:off x="8572528" y="428604"/>
            <a:ext cx="428628" cy="428628"/>
          </a:xfrm>
          <a:prstGeom prst="ellipse">
            <a:avLst/>
          </a:prstGeom>
          <a:solidFill>
            <a:srgbClr val="55F13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7" name="Овал 126"/>
          <p:cNvSpPr/>
          <p:nvPr/>
        </p:nvSpPr>
        <p:spPr>
          <a:xfrm>
            <a:off x="7215206" y="1071546"/>
            <a:ext cx="428628" cy="4286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8" name="Овал 127"/>
          <p:cNvSpPr/>
          <p:nvPr/>
        </p:nvSpPr>
        <p:spPr>
          <a:xfrm>
            <a:off x="3714744" y="1785926"/>
            <a:ext cx="428628" cy="428628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9" name="Прямоугольник 128"/>
          <p:cNvSpPr/>
          <p:nvPr/>
        </p:nvSpPr>
        <p:spPr>
          <a:xfrm rot="2149859">
            <a:off x="4643438" y="2000250"/>
            <a:ext cx="357187" cy="35718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0" name="Прямоугольник 129"/>
          <p:cNvSpPr/>
          <p:nvPr/>
        </p:nvSpPr>
        <p:spPr>
          <a:xfrm rot="17447951">
            <a:off x="6572250" y="1928813"/>
            <a:ext cx="357187" cy="357188"/>
          </a:xfrm>
          <a:prstGeom prst="rect">
            <a:avLst/>
          </a:prstGeom>
          <a:solidFill>
            <a:srgbClr val="AC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1" name="Прямоугольник 130"/>
          <p:cNvSpPr/>
          <p:nvPr/>
        </p:nvSpPr>
        <p:spPr>
          <a:xfrm rot="1817353">
            <a:off x="3214688" y="1357313"/>
            <a:ext cx="357187" cy="35718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2" name="Прямоугольник 131"/>
          <p:cNvSpPr/>
          <p:nvPr/>
        </p:nvSpPr>
        <p:spPr>
          <a:xfrm rot="1279228">
            <a:off x="928688" y="357188"/>
            <a:ext cx="357187" cy="357187"/>
          </a:xfrm>
          <a:prstGeom prst="rect">
            <a:avLst/>
          </a:prstGeom>
          <a:solidFill>
            <a:srgbClr val="AC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" name="Прямоугольник 132"/>
          <p:cNvSpPr/>
          <p:nvPr/>
        </p:nvSpPr>
        <p:spPr>
          <a:xfrm rot="19653907">
            <a:off x="3071813" y="2071688"/>
            <a:ext cx="357187" cy="3571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animBg="1"/>
      <p:bldP spid="130" grpId="0" animBg="1"/>
      <p:bldP spid="131" grpId="0" animBg="1"/>
      <p:bldP spid="132" grpId="0" animBg="1"/>
      <p:bldP spid="13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2353D8-47AF-44F4-BF9B-0DC76993C5B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23555" name="Рисунок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97149">
            <a:off x="73025" y="793750"/>
            <a:ext cx="3008313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Рисунок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66917">
            <a:off x="5953125" y="665163"/>
            <a:ext cx="2820988" cy="540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Содержимое 5"/>
          <p:cNvPicPr>
            <a:picLocks noGrp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3071813" y="1857375"/>
            <a:ext cx="3286125" cy="28575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A302E-01F5-4DBA-8370-C8E1757FE83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24579" name="Содержимое 5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571500"/>
            <a:ext cx="4000500" cy="5357813"/>
          </a:xfrm>
        </p:spPr>
      </p:pic>
      <p:pic>
        <p:nvPicPr>
          <p:cNvPr id="24580" name="Рисунок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5" y="571500"/>
            <a:ext cx="4000500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Содержимое 2"/>
          <p:cNvSpPr>
            <a:spLocks noGrp="1"/>
          </p:cNvSpPr>
          <p:nvPr>
            <p:ph idx="1"/>
          </p:nvPr>
        </p:nvSpPr>
        <p:spPr>
          <a:xfrm>
            <a:off x="142875" y="285750"/>
            <a:ext cx="9001125" cy="5840413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sz="6000" smtClean="0">
              <a:latin typeface="Monotype Corsiva" pitchFamily="66" charset="0"/>
            </a:endParaRPr>
          </a:p>
          <a:p>
            <a:pPr algn="ctr">
              <a:buFont typeface="Arial" charset="0"/>
              <a:buNone/>
            </a:pPr>
            <a:r>
              <a:rPr lang="ru-RU" sz="6000" b="1" smtClean="0">
                <a:solidFill>
                  <a:srgbClr val="C00000"/>
                </a:solidFill>
                <a:latin typeface="Monotype Corsiva" pitchFamily="66" charset="0"/>
              </a:rPr>
              <a:t>Смилуйся, государыня рыбка!</a:t>
            </a:r>
          </a:p>
          <a:p>
            <a:pPr algn="ctr">
              <a:buFont typeface="Arial" charset="0"/>
              <a:buNone/>
            </a:pPr>
            <a:r>
              <a:rPr lang="ru-RU" sz="6000" b="1" smtClean="0">
                <a:solidFill>
                  <a:srgbClr val="C00000"/>
                </a:solidFill>
                <a:latin typeface="Monotype Corsiva" pitchFamily="66" charset="0"/>
              </a:rPr>
              <a:t>Да только воз и ныне там.</a:t>
            </a:r>
          </a:p>
          <a:p>
            <a:pPr algn="ctr">
              <a:buFont typeface="Arial" charset="0"/>
              <a:buNone/>
            </a:pPr>
            <a:r>
              <a:rPr lang="ru-RU" sz="6000" b="1" smtClean="0">
                <a:solidFill>
                  <a:srgbClr val="C00000"/>
                </a:solidFill>
                <a:latin typeface="Monotype Corsiva" pitchFamily="66" charset="0"/>
              </a:rPr>
              <a:t>Кто научил тебя читать?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51BEDC-10A4-441D-BD2D-E0D622257A54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r>
              <a:rPr lang="ru-RU" smtClean="0">
                <a:solidFill>
                  <a:srgbClr val="0000FF"/>
                </a:solidFill>
              </a:rPr>
              <a:t>Какие знаки препинания могут стоять в конце предложения?</a:t>
            </a:r>
          </a:p>
          <a:p>
            <a:r>
              <a:rPr lang="ru-RU" smtClean="0">
                <a:solidFill>
                  <a:srgbClr val="0000FF"/>
                </a:solidFill>
              </a:rPr>
              <a:t>Загораживает путь, предлагает отдохнуть   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rgbClr val="0000FF"/>
                </a:solidFill>
              </a:rPr>
              <a:t>                                                                        </a:t>
            </a:r>
            <a:r>
              <a:rPr lang="ru-RU" smtClean="0">
                <a:solidFill>
                  <a:srgbClr val="C00000"/>
                </a:solidFill>
              </a:rPr>
              <a:t>(Точка).</a:t>
            </a:r>
          </a:p>
          <a:p>
            <a:r>
              <a:rPr lang="ru-RU" smtClean="0">
                <a:solidFill>
                  <a:srgbClr val="0000FF"/>
                </a:solidFill>
              </a:rPr>
              <a:t>Вечно думая над смыслом, изогнулся коромыслом.                                            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rgbClr val="C00000"/>
                </a:solidFill>
              </a:rPr>
              <a:t>                                                                             (?)</a:t>
            </a:r>
          </a:p>
          <a:p>
            <a:r>
              <a:rPr lang="ru-RU" smtClean="0">
                <a:solidFill>
                  <a:srgbClr val="0000FF"/>
                </a:solidFill>
              </a:rPr>
              <a:t>Полным чувствам нет конца, бурный нрав у молодца.          </a:t>
            </a:r>
          </a:p>
          <a:p>
            <a:pPr>
              <a:buFont typeface="Arial" charset="0"/>
              <a:buNone/>
            </a:pPr>
            <a:r>
              <a:rPr lang="ru-RU" smtClean="0">
                <a:solidFill>
                  <a:srgbClr val="0000FF"/>
                </a:solidFill>
              </a:rPr>
              <a:t>                                                                              </a:t>
            </a:r>
            <a:r>
              <a:rPr lang="ru-RU" smtClean="0">
                <a:solidFill>
                  <a:srgbClr val="C00000"/>
                </a:solidFill>
              </a:rPr>
              <a:t>(!) 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62E97-84CD-4D1F-AE26-B5EAA1EBCCA7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ru-RU" sz="4800" dirty="0" smtClean="0">
              <a:latin typeface="Monotype Corsiva" pitchFamily="66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Учите русский годы к ряду</a:t>
            </a:r>
          </a:p>
          <a:p>
            <a:pPr algn="ctr">
              <a:buFont typeface="Arial" charset="0"/>
              <a:buNone/>
              <a:defRPr/>
            </a:pP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 душой, с усердием, с умом!</a:t>
            </a:r>
          </a:p>
          <a:p>
            <a:pPr algn="ctr">
              <a:buFont typeface="Arial" charset="0"/>
              <a:buNone/>
              <a:defRPr/>
            </a:pP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Вас ждет великая награда</a:t>
            </a:r>
          </a:p>
          <a:p>
            <a:pPr algn="ctr">
              <a:buFont typeface="Arial" charset="0"/>
              <a:buNone/>
              <a:defRPr/>
            </a:pP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И та награда в нём самом.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47175C-8778-4A31-9EF5-9A798771B50F}" type="datetime1">
              <a:rPr lang="ru-RU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B47BCD-4056-4DF8-AD97-53A4EEE84117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4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sz="3600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ru-RU" sz="4000" smtClean="0">
                <a:latin typeface="Arial" charset="0"/>
                <a:cs typeface="Arial" charset="0"/>
              </a:rPr>
              <a:t> речь                        речь</a:t>
            </a:r>
          </a:p>
          <a:p>
            <a:pPr>
              <a:buFont typeface="Arial" charset="0"/>
              <a:buNone/>
            </a:pPr>
            <a:r>
              <a:rPr lang="ru-RU" sz="4000" smtClean="0">
                <a:latin typeface="Arial" charset="0"/>
                <a:cs typeface="Arial" charset="0"/>
              </a:rPr>
              <a:t> слова                      предложения</a:t>
            </a:r>
          </a:p>
          <a:p>
            <a:pPr>
              <a:buFont typeface="Arial" charset="0"/>
              <a:buNone/>
            </a:pPr>
            <a:r>
              <a:rPr lang="ru-RU" sz="4000" smtClean="0">
                <a:latin typeface="Arial" charset="0"/>
                <a:cs typeface="Arial" charset="0"/>
              </a:rPr>
              <a:t> звуки (буквы)          слова</a:t>
            </a:r>
          </a:p>
          <a:p>
            <a:pPr>
              <a:buFont typeface="Arial" charset="0"/>
              <a:buNone/>
            </a:pPr>
            <a:r>
              <a:rPr lang="ru-RU" sz="4000" smtClean="0">
                <a:latin typeface="Arial" charset="0"/>
                <a:cs typeface="Arial" charset="0"/>
              </a:rPr>
              <a:t> предложение         звуки (буквы)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AFEBAD-517C-4436-9665-DC05B6D7B080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6EB11-F3F5-4B8E-ACD1-3E6BAE398FA0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472488" cy="5697538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5400" smtClean="0">
                <a:latin typeface="Arial" charset="0"/>
                <a:cs typeface="Arial" charset="0"/>
              </a:rPr>
              <a:t>    </a:t>
            </a:r>
            <a:r>
              <a:rPr lang="ru-RU" sz="5400" smtClean="0">
                <a:latin typeface="Times New Roman" pitchFamily="18" charset="0"/>
                <a:cs typeface="Times New Roman" pitchFamily="18" charset="0"/>
              </a:rPr>
              <a:t>З.вод,  в.робей,  с.рока, п.тух,   р.бочий, п.суда, д.журный,  т.варищ, м.шина,  р.бота, к.р.ндаш,  л.сица,  д.вочка, уч.ник.  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F85B7D-5B14-4F85-BF5B-8E77D1EFD27C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9118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Arial" charset="0"/>
                <a:cs typeface="Arial" charset="0"/>
              </a:rPr>
              <a:t> 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вод,  в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робей,  с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рока, п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тух,   р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бочий, п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суда, д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журный,  т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варищ, м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шина,  р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бота, к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ндаш,  л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сица,  д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вочка, уч</a:t>
            </a:r>
            <a:r>
              <a:rPr lang="ru-RU" sz="5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5600" smtClean="0">
                <a:latin typeface="Times New Roman" pitchFamily="18" charset="0"/>
                <a:cs typeface="Times New Roman" pitchFamily="18" charset="0"/>
              </a:rPr>
              <a:t>ник.   </a:t>
            </a:r>
            <a:endParaRPr lang="ru-RU" sz="560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37630-C79B-42F2-A73F-CF51D15B09DE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142875" y="428625"/>
            <a:ext cx="8572500" cy="5697538"/>
          </a:xfrm>
        </p:spPr>
        <p:txBody>
          <a:bodyPr/>
          <a:lstStyle/>
          <a:p>
            <a:endParaRPr lang="ru-RU" smtClean="0"/>
          </a:p>
          <a:p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CDA11-E22F-429A-8EFF-A9F3789EA8A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19460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857250"/>
            <a:ext cx="7500938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r>
              <a:rPr lang="ru-RU" sz="6600" smtClean="0"/>
              <a:t> ТОЧКА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2F76FC-530F-411E-9D43-C383CA9315D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20484" name="Рисунок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5" y="285750"/>
            <a:ext cx="4786313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r>
              <a:rPr lang="ru-RU" smtClean="0"/>
              <a:t>ВОСКЛИЦАТЕЛЬНЫЙ  </a:t>
            </a:r>
          </a:p>
          <a:p>
            <a:pPr>
              <a:buFont typeface="Arial" charset="0"/>
              <a:buNone/>
            </a:pPr>
            <a:r>
              <a:rPr lang="ru-RU" smtClean="0"/>
              <a:t>                                         ЗНАК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57B2BE-A20B-4295-8A92-4E9DD9B1D83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21508" name="Рисунок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25" y="285750"/>
            <a:ext cx="3122613" cy="576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r>
              <a:rPr lang="ru-RU" smtClean="0"/>
              <a:t>ВОПРОСИТЕЛЬНЫЙ </a:t>
            </a:r>
          </a:p>
          <a:p>
            <a:pPr>
              <a:buFont typeface="Arial" charset="0"/>
              <a:buNone/>
            </a:pPr>
            <a:r>
              <a:rPr lang="ru-RU" smtClean="0"/>
              <a:t>                                        ЗНАК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034140-DEAC-4EBE-985D-C16215B97798}" type="datetime1">
              <a:rPr lang="ru-RU" smtClean="0"/>
              <a:pPr>
                <a:defRPr/>
              </a:pPr>
              <a:t>05.11.2015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83E82C-0C75-49CA-90EE-8E202DFC15C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pic>
        <p:nvPicPr>
          <p:cNvPr id="22532" name="Рисунок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0" y="285750"/>
            <a:ext cx="3357563" cy="561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нач.школа 14. русский язы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нач.школа 14. русский язык</Template>
  <TotalTime>86</TotalTime>
  <Words>151</Words>
  <Application>Microsoft Office PowerPoint</Application>
  <PresentationFormat>Экран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Monotype Corsiva</vt:lpstr>
      <vt:lpstr>Times New Roman</vt:lpstr>
      <vt:lpstr>нач.школа 14. русский язык</vt:lpstr>
      <vt:lpstr> Урок по русскому языку  во 2 «А» классе  по теме: «Знаки препинания в конце предложения»                                     учитель: Кутафина Л.Б.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Урок по русскому языку  во 2 «Б» классе  по теме: «Знаки препинания в конце предложения»                                         учитель: Шаврукова А.Ю.</dc:title>
  <dc:creator>Admin</dc:creator>
  <cp:lastModifiedBy>Admin</cp:lastModifiedBy>
  <cp:revision>14</cp:revision>
  <dcterms:created xsi:type="dcterms:W3CDTF">2010-03-02T19:52:06Z</dcterms:created>
  <dcterms:modified xsi:type="dcterms:W3CDTF">2015-11-05T18:11:37Z</dcterms:modified>
</cp:coreProperties>
</file>