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7" r:id="rId2"/>
    <p:sldId id="258" r:id="rId3"/>
    <p:sldId id="259" r:id="rId4"/>
    <p:sldId id="261" r:id="rId5"/>
    <p:sldId id="262" r:id="rId6"/>
    <p:sldId id="273" r:id="rId7"/>
    <p:sldId id="263" r:id="rId8"/>
    <p:sldId id="274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Любите </a:t>
            </a:r>
            <a:r>
              <a:rPr lang="ru-RU" sz="1400" dirty="0"/>
              <a:t>ли вы животных</a:t>
            </a:r>
            <a:r>
              <a:rPr lang="ru-RU" sz="1400" dirty="0" smtClean="0"/>
              <a:t>?</a:t>
            </a:r>
            <a:endParaRPr lang="ru-RU" sz="1400" dirty="0"/>
          </a:p>
        </c:rich>
      </c:tx>
      <c:layout>
        <c:manualLayout>
          <c:xMode val="edge"/>
          <c:yMode val="edge"/>
          <c:x val="0.1063476797151737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Любите ли вы животных? Если да, то каких? </c:v>
                </c:pt>
              </c:strCache>
            </c:strRef>
          </c:tx>
          <c:dPt>
            <c:idx val="0"/>
            <c:explosion val="12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нейтрально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Есть </a:t>
            </a:r>
            <a:r>
              <a:rPr lang="ru-RU" sz="1400" dirty="0"/>
              <a:t>ли у вас домашние питомцы 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1325520709339172"/>
          <c:y val="0.35868057671011466"/>
          <c:w val="0.36509137873569603"/>
          <c:h val="0.49463993248062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42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Как </a:t>
            </a:r>
            <a:r>
              <a:rPr lang="ru-RU" sz="1400" dirty="0"/>
              <a:t>вы относитесь к условиям содержания животных в цирках и зоопарках?   </a:t>
            </a:r>
          </a:p>
        </c:rich>
      </c:tx>
      <c:layout>
        <c:manualLayout>
          <c:xMode val="edge"/>
          <c:yMode val="edge"/>
          <c:x val="0.11125615786426225"/>
          <c:y val="3.93700787401574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 Как вы относитесь к условиям содержания животных в цирках и зоопарках?   </c:v>
                </c:pt>
              </c:strCache>
            </c:strRef>
          </c:tx>
          <c:dPt>
            <c:idx val="1"/>
            <c:explosion val="22"/>
          </c:dPt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плохо</c:v>
                </c:pt>
                <c:pt idx="2">
                  <c:v>нейтрально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57</c:v>
                </c:pt>
                <c:pt idx="2">
                  <c:v>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Почему </a:t>
            </a:r>
            <a:r>
              <a:rPr lang="ru-RU" sz="1400" dirty="0"/>
              <a:t>люди перестали быть в ответе за тех, кого приручили?</a:t>
            </a:r>
          </a:p>
        </c:rich>
      </c:tx>
      <c:layout>
        <c:manualLayout>
          <c:xMode val="edge"/>
          <c:yMode val="edge"/>
          <c:x val="0.20244241832644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explosion val="4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Падение общественной нравственности,равнодушие и бессердечие людей</c:v>
                </c:pt>
                <c:pt idx="1">
                  <c:v>Проблемы воспитания</c:v>
                </c:pt>
                <c:pt idx="2">
                  <c:v>Неблагоприятные социально-экономические условия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16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45D95B-0282-4314-83B0-AF1AB1BB77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3CDE5A-8C1E-4777-B72F-DDB648843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83058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Автор: </a:t>
            </a:r>
            <a:r>
              <a:rPr lang="ru-RU" dirty="0" err="1" smtClean="0">
                <a:solidFill>
                  <a:srgbClr val="002060"/>
                </a:solidFill>
              </a:rPr>
              <a:t>Галиуллина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Эльнара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Рифатовна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студентка 109 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 группы БУ «НСГК»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Руководитель: </a:t>
            </a:r>
            <a:r>
              <a:rPr lang="ru-RU" dirty="0" err="1" smtClean="0">
                <a:solidFill>
                  <a:srgbClr val="002060"/>
                </a:solidFill>
              </a:rPr>
              <a:t>Хорькова</a:t>
            </a:r>
            <a:r>
              <a:rPr lang="ru-RU" dirty="0" smtClean="0">
                <a:solidFill>
                  <a:srgbClr val="002060"/>
                </a:solidFill>
              </a:rPr>
              <a:t> Светлана Евгеньевна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4900618" cy="19812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перестали быть «навсегда в ответе за тех, кого приручили»?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00174"/>
            <a:ext cx="3756397" cy="3143272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20096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071942"/>
            <a:ext cx="3960440" cy="2484276"/>
          </a:xfrm>
          <a:prstGeom prst="rect">
            <a:avLst/>
          </a:prstGeom>
        </p:spPr>
      </p:pic>
      <p:pic>
        <p:nvPicPr>
          <p:cNvPr id="4" name="Рисунок 3" descr="24.08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956538" cy="28083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Трагедия бездомных животных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448668"/>
          </a:xfrm>
        </p:spPr>
        <p:txBody>
          <a:bodyPr>
            <a:normAutofit fontScale="62500" lnSpcReduction="20000"/>
          </a:bodyPr>
          <a:lstStyle/>
          <a:p>
            <a:pPr fontAlgn="base">
              <a:buClr>
                <a:schemeClr val="tx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rgbClr val="002060"/>
                </a:solidFill>
              </a:rPr>
              <a:t>Когда человек выходит на улицу, куда бы он ни шёл, по дороге обязательно встретится хоть одна бездомная кошка или собака. Кто-то старается их не замечать, кто-то подкармливает, сочувствуя.</a:t>
            </a:r>
          </a:p>
          <a:p>
            <a:pPr fontAlgn="base">
              <a:buClr>
                <a:schemeClr val="tx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rgbClr val="002060"/>
                </a:solidFill>
              </a:rPr>
              <a:t>Бездомные животные – безнадзорные собаки, кошки или другие домашние животные, которые обитают стаями и поодиночке на городских улицах.</a:t>
            </a:r>
          </a:p>
          <a:p>
            <a:pPr>
              <a:buClr>
                <a:schemeClr val="tx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rgbClr val="002060"/>
                </a:solidFill>
              </a:rPr>
              <a:t>Источником появления бездомных животных являются выброшенные или потерявшиеся собаки и кошки, а также те, которые родились на улице, т.е. изначально бездомные.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273050">
              <a:buNone/>
            </a:pPr>
            <a:r>
              <a:rPr lang="ru-RU" dirty="0" smtClean="0">
                <a:solidFill>
                  <a:srgbClr val="002060"/>
                </a:solidFill>
              </a:rPr>
              <a:t>Но хуже всего, когда животные остаются на улице по воле хозяев, потому что он им разонравился или требует много ухода и его так просто выкинули на улицу и забыли. А животное бродит в поисках еды, прячась от холода, и в лучшем случае его приручают новые хозяева, а если нет, то  животное умирает от холода, голода и болезней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420096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22" y="142852"/>
            <a:ext cx="8423920" cy="6525344"/>
          </a:xfrm>
          <a:prstGeom prst="rect">
            <a:avLst/>
          </a:prstGeom>
        </p:spPr>
      </p:pic>
      <p:pic>
        <p:nvPicPr>
          <p:cNvPr id="5" name="Рисунок 4" descr="1320440031_1308969506_69552073_1295609832_musya_do.jpg"/>
          <p:cNvPicPr>
            <a:picLocks noChangeAspect="1"/>
          </p:cNvPicPr>
          <p:nvPr/>
        </p:nvPicPr>
        <p:blipFill>
          <a:blip r:embed="rId3" cstate="print"/>
          <a:srcRect l="11889" r="4891" b="4750"/>
          <a:stretch>
            <a:fillRect/>
          </a:stretch>
        </p:blipFill>
        <p:spPr>
          <a:xfrm>
            <a:off x="500034" y="1214422"/>
            <a:ext cx="4000496" cy="3429001"/>
          </a:xfrm>
          <a:prstGeom prst="rect">
            <a:avLst/>
          </a:prstGeom>
        </p:spPr>
      </p:pic>
      <p:pic>
        <p:nvPicPr>
          <p:cNvPr id="4" name="Содержимое 3" descr="0a191b255f4ef014b25eeaab6415f26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4750"/>
          <a:stretch>
            <a:fillRect/>
          </a:stretch>
        </p:blipFill>
        <p:spPr>
          <a:xfrm>
            <a:off x="4572000" y="1214422"/>
            <a:ext cx="4000496" cy="3429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85860"/>
            <a:ext cx="2928958" cy="2508880"/>
          </a:xfrm>
        </p:spPr>
        <p:txBody>
          <a:bodyPr numCol="1" anchor="ctr">
            <a:normAutofit fontScale="62500" lnSpcReduction="20000"/>
          </a:bodyPr>
          <a:lstStyle/>
          <a:p>
            <a:pPr marL="0" lvl="0" indent="180975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В Екатеринбургском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зоопарке произошла трагедия: умер бегемот .</a:t>
            </a:r>
          </a:p>
          <a:p>
            <a:pPr marL="0" indent="180975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Он </a:t>
            </a:r>
            <a:r>
              <a:rPr lang="ru-RU" dirty="0" smtClean="0">
                <a:solidFill>
                  <a:srgbClr val="002060"/>
                </a:solidFill>
              </a:rPr>
              <a:t>две недели </a:t>
            </a:r>
            <a:r>
              <a:rPr lang="ru-RU" dirty="0" smtClean="0">
                <a:solidFill>
                  <a:srgbClr val="002060"/>
                </a:solidFill>
              </a:rPr>
              <a:t>болел</a:t>
            </a:r>
            <a:r>
              <a:rPr lang="ru-RU" dirty="0" smtClean="0">
                <a:solidFill>
                  <a:srgbClr val="002060"/>
                </a:solidFill>
              </a:rPr>
              <a:t>, и помощь ему никто не оказывал. У Алмаза было страшное нагноение на клыке, что привело его </a:t>
            </a: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смерти.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1044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 издевательского отношения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животным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47864" y="1263552"/>
            <a:ext cx="2592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</a:rPr>
              <a:t>В зоопарке Южно-Сахалинска от холода скончался страус по кличке Адам.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</a:rPr>
              <a:t>Птица </a:t>
            </a:r>
            <a:r>
              <a:rPr lang="ru-RU" sz="1600" dirty="0" smtClean="0">
                <a:solidFill>
                  <a:srgbClr val="002060"/>
                </a:solidFill>
              </a:rPr>
              <a:t>умерла от переохлаждения, так как в ее вольере из-за короткого замыкания отключилось отопление.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72198" y="1214422"/>
            <a:ext cx="285752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2060"/>
                </a:solidFill>
              </a:rPr>
              <a:t>У знаменитых дрессировщиков </a:t>
            </a:r>
            <a:r>
              <a:rPr lang="ru-RU" sz="1500" dirty="0" err="1" smtClean="0">
                <a:solidFill>
                  <a:srgbClr val="002060"/>
                </a:solidFill>
              </a:rPr>
              <a:t>Карины</a:t>
            </a:r>
            <a:r>
              <a:rPr lang="ru-RU" sz="1500" dirty="0" smtClean="0">
                <a:solidFill>
                  <a:srgbClr val="002060"/>
                </a:solidFill>
              </a:rPr>
              <a:t> и Артура </a:t>
            </a:r>
            <a:r>
              <a:rPr lang="ru-RU" sz="1500" dirty="0" err="1" smtClean="0">
                <a:solidFill>
                  <a:srgbClr val="002060"/>
                </a:solidFill>
              </a:rPr>
              <a:t>Багдасаровых</a:t>
            </a:r>
            <a:r>
              <a:rPr lang="ru-RU" sz="1500" dirty="0" smtClean="0">
                <a:solidFill>
                  <a:srgbClr val="002060"/>
                </a:solidFill>
              </a:rPr>
              <a:t> случилось горе: сразу семь молодых тигров умерли. В их крови и печени нашли сильный яд. Животные невыносимо страдали, умерли в страшных мучениях. Установлено, что это дело рук человека. Ведется следствие .</a:t>
            </a:r>
          </a:p>
        </p:txBody>
      </p:sp>
      <p:pic>
        <p:nvPicPr>
          <p:cNvPr id="7" name="Рисунок 6" descr="501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2843808" cy="2532331"/>
          </a:xfrm>
          <a:prstGeom prst="rect">
            <a:avLst/>
          </a:prstGeom>
        </p:spPr>
      </p:pic>
      <p:pic>
        <p:nvPicPr>
          <p:cNvPr id="8" name="Рисунок 7" descr="221149t40h1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143380"/>
            <a:ext cx="2880320" cy="2520280"/>
          </a:xfrm>
          <a:prstGeom prst="rect">
            <a:avLst/>
          </a:prstGeom>
        </p:spPr>
      </p:pic>
      <p:pic>
        <p:nvPicPr>
          <p:cNvPr id="9" name="Рисунок 8" descr="p-3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143380"/>
            <a:ext cx="2952328" cy="257174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13323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Исследовательская работа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Результаты исследования по </a:t>
            </a:r>
            <a:r>
              <a:rPr lang="ru-RU" sz="2400" b="1" dirty="0" smtClean="0">
                <a:solidFill>
                  <a:srgbClr val="002060"/>
                </a:solidFill>
              </a:rPr>
              <a:t>проблеме: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 </a:t>
            </a:r>
            <a:r>
              <a:rPr lang="ru-RU" sz="2400" b="1" dirty="0" smtClean="0">
                <a:solidFill>
                  <a:srgbClr val="002060"/>
                </a:solidFill>
              </a:rPr>
              <a:t>Мое  отношение к животным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marL="0" indent="444500">
              <a:buNone/>
            </a:pPr>
            <a:r>
              <a:rPr lang="ru-RU" sz="2000" dirty="0" smtClean="0"/>
              <a:t>В опросе учувствовало 85 респондентов из групп </a:t>
            </a:r>
            <a:r>
              <a:rPr lang="ru-RU" sz="2000" dirty="0" smtClean="0"/>
              <a:t>109 до 109 </a:t>
            </a:r>
            <a:r>
              <a:rPr lang="ru-RU" sz="2000" dirty="0" err="1" smtClean="0"/>
              <a:t>п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109 </a:t>
            </a:r>
            <a:r>
              <a:rPr lang="ru-RU" sz="2000" dirty="0" err="1" smtClean="0"/>
              <a:t>н</a:t>
            </a:r>
            <a:r>
              <a:rPr lang="ru-RU" sz="2000" dirty="0" smtClean="0"/>
              <a:t>, </a:t>
            </a:r>
            <a:r>
              <a:rPr lang="ru-RU" sz="2000" dirty="0" smtClean="0"/>
              <a:t>109 с</a:t>
            </a:r>
            <a:r>
              <a:rPr lang="ru-RU" sz="2000" dirty="0" smtClean="0"/>
              <a:t>, </a:t>
            </a:r>
            <a:r>
              <a:rPr lang="ru-RU" sz="2000" dirty="0" smtClean="0"/>
              <a:t>109 </a:t>
            </a:r>
            <a:r>
              <a:rPr lang="ru-RU" sz="2000" dirty="0" err="1" smtClean="0"/>
              <a:t>д</a:t>
            </a:r>
            <a:r>
              <a:rPr lang="ru-RU" sz="2000" dirty="0" smtClean="0"/>
              <a:t> БУ «НСГК</a:t>
            </a:r>
            <a:r>
              <a:rPr lang="ru-RU" sz="2000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2214554"/>
          <a:ext cx="300039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928926" y="2214554"/>
          <a:ext cx="302433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8596" y="4286256"/>
          <a:ext cx="5001768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292080" y="2214554"/>
          <a:ext cx="3851920" cy="445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4308626_wolf-and-tiger-cubs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428736"/>
            <a:ext cx="4027189" cy="354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4714908" cy="5453228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"/>
            </a:pPr>
            <a:r>
              <a:rPr lang="ru-RU" dirty="0" smtClean="0">
                <a:solidFill>
                  <a:srgbClr val="002060"/>
                </a:solidFill>
              </a:rPr>
              <a:t>Сколько </a:t>
            </a:r>
            <a:r>
              <a:rPr lang="ru-RU" dirty="0" smtClean="0">
                <a:solidFill>
                  <a:srgbClr val="002060"/>
                </a:solidFill>
              </a:rPr>
              <a:t>в мире людей, которые закрыли свое сердце от любви, жалости и милосердия! Стараются не видеть проблем, связанных с живой природой, не замечать, проходят мимо.  Так почему же мы перестали быть в ответственности за тех, кого приручили?  Почему человек стал таким равнодушным к братьям нашим меньшим, бессердечным, жестоким? Налицо  падение общественной нравственности, и прежде всего виноваты сами люди, они перестали нести ответственность за тех, кого приручили. Животные  не могут выбрать себе судьбу, так как люди решают за них все. </a:t>
            </a:r>
          </a:p>
          <a:p>
            <a:pPr>
              <a:lnSpc>
                <a:spcPct val="110000"/>
              </a:lnSpc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42844" y="2786058"/>
            <a:ext cx="3857652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7048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66876"/>
            <a:ext cx="8147248" cy="4833958"/>
          </a:xfrm>
        </p:spPr>
        <p:txBody>
          <a:bodyPr>
            <a:normAutofit fontScale="70000" lnSpcReduction="20000"/>
          </a:bodyPr>
          <a:lstStyle/>
          <a:p>
            <a:pPr marL="274638" indent="-274638" algn="ctr">
              <a:buClr>
                <a:schemeClr val="tx1"/>
              </a:buClr>
              <a:buNone/>
              <a:tabLst>
                <a:tab pos="274638" algn="l"/>
              </a:tabLst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мы можем им помочь?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Выделять деньги на строительство приютов для бездомных животных и заповедников для исчезающих видов животных.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Обязать клиники для животных лечить и бездомных животных.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Прекратить использование животных в цирках и зоопарках.  Закрыть их. Или же создать наилучшие условия для их содержания. Создавать новые заповедные зоны для животных.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Расширять волонтерское движение в защиту и помощь животным.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Проводить в учебных заведениях Уроки добра и милосердия по отношению к животным, привлекать детей к участию в конкретной помощи животным.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Создать Службу спасения животных, как делается во всем цивилизованном мире.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  <a:tabLst>
                <a:tab pos="274638" algn="l"/>
              </a:tabLst>
            </a:pPr>
            <a:r>
              <a:rPr lang="ru-RU" sz="2900" dirty="0" smtClean="0">
                <a:solidFill>
                  <a:srgbClr val="002060"/>
                </a:solidFill>
              </a:rPr>
              <a:t>Организовывать акции по сбору средств для помощи животным (бездомным, содержащимся в цирках и зоопарках).Привлекать общественное внимание к проблеме.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14678" y="247623"/>
            <a:ext cx="57498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  всем помнить, в вопросе помощи главное — это решительность и желание помочь.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Хочется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пожелать, чтобы люди  любили  «братьев наших меньших»!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66876"/>
            <a:ext cx="8229600" cy="4333892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Гавриил </a:t>
            </a:r>
            <a:r>
              <a:rPr lang="ru-RU" dirty="0" err="1" smtClean="0">
                <a:solidFill>
                  <a:srgbClr val="002060"/>
                </a:solidFill>
              </a:rPr>
              <a:t>Троепольский</a:t>
            </a:r>
            <a:r>
              <a:rPr lang="ru-RU" dirty="0" smtClean="0">
                <a:solidFill>
                  <a:srgbClr val="002060"/>
                </a:solidFill>
              </a:rPr>
              <a:t> «Белый </a:t>
            </a:r>
            <a:r>
              <a:rPr lang="ru-RU" dirty="0" err="1" smtClean="0">
                <a:solidFill>
                  <a:srgbClr val="002060"/>
                </a:solidFill>
              </a:rPr>
              <a:t>Бим</a:t>
            </a:r>
            <a:r>
              <a:rPr lang="ru-RU" dirty="0" smtClean="0">
                <a:solidFill>
                  <a:srgbClr val="002060"/>
                </a:solidFill>
              </a:rPr>
              <a:t>, Черное ухо»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Джека Лондона «Белый Клык “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Антон Чехов «Каштанка” 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Борис Васильев «Не стреляйте в белых лебедей»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Чингиз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Айматов</a:t>
            </a:r>
            <a:r>
              <a:rPr lang="ru-RU" dirty="0" smtClean="0">
                <a:solidFill>
                  <a:srgbClr val="002060"/>
                </a:solidFill>
              </a:rPr>
              <a:t> « Плаха»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Андрей Андреев «Кусака»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Виктор Астафьев «Царь-рыба»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Так же стихи С. Есенина, В. Маяковского , Н. Рубцова и </a:t>
            </a:r>
            <a:r>
              <a:rPr lang="ru-RU" dirty="0" err="1" smtClean="0">
                <a:solidFill>
                  <a:srgbClr val="002060"/>
                </a:solidFill>
              </a:rPr>
              <a:t>т.д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Отражение в литературе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темы «братьев наших меньших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7aadwwnO2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61567">
            <a:off x="4775642" y="3215915"/>
            <a:ext cx="2639547" cy="328916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помнить: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« Мы навсегда в ответе за тех,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кого </a:t>
            </a:r>
            <a:r>
              <a:rPr lang="ru-RU" b="1" i="1" dirty="0" smtClean="0">
                <a:solidFill>
                  <a:srgbClr val="002060"/>
                </a:solidFill>
              </a:rPr>
              <a:t>приручили!»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всегда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оставаться ЛЮДЬМИ!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7993">
            <a:off x="1908456" y="3265871"/>
            <a:ext cx="2747900" cy="326871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2234">
            <a:off x="5533233" y="550064"/>
            <a:ext cx="3357066" cy="2545189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4757742" cy="5334000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Исследование проблемы человека и природы стало частью раздумий о потере обществом высших нравственных ценностей. </a:t>
            </a:r>
          </a:p>
          <a:p>
            <a:pPr marL="0" indent="35560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Вопрос: «Что с нами происходит?». Побуждает всех нас оглянуться и осмыслить, какими тяжелыми последствиями может обернуться разрыв связей  человека с окружающим миром, живой природой. Поэтому проблема бездомных животных , жестокого обращения с животными является наиболее актуальной.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91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x_347a68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8125">
            <a:off x="5236329" y="3481057"/>
            <a:ext cx="3429024" cy="257003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3937911_0_37b3_e74369d4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9112" flipH="1">
            <a:off x="208129" y="4436704"/>
            <a:ext cx="1853842" cy="2195718"/>
          </a:xfrm>
          <a:prstGeom prst="rect">
            <a:avLst/>
          </a:prstGeom>
        </p:spPr>
      </p:pic>
      <p:pic>
        <p:nvPicPr>
          <p:cNvPr id="5" name="Рисунок 4" descr="dlinnokluviy-dolphin.jpg"/>
          <p:cNvPicPr>
            <a:picLocks noChangeAspect="1"/>
          </p:cNvPicPr>
          <p:nvPr/>
        </p:nvPicPr>
        <p:blipFill>
          <a:blip r:embed="rId3" cstate="print"/>
          <a:srcRect l="5082" r="12257"/>
          <a:stretch>
            <a:fillRect/>
          </a:stretch>
        </p:blipFill>
        <p:spPr>
          <a:xfrm rot="21173641" flipH="1">
            <a:off x="2357985" y="4463907"/>
            <a:ext cx="1830580" cy="182609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33694"/>
          </a:xfrm>
        </p:spPr>
        <p:txBody>
          <a:bodyPr/>
          <a:lstStyle/>
          <a:p>
            <a:pPr algn="ctr">
              <a:buClr>
                <a:schemeClr val="tx1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с помощью ЖИВОТНЫХ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анимало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или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пет-терапия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</a:rPr>
              <a:t>Кошкотерапия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фелинотерапия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</a:rPr>
              <a:t>Канистерапия</a:t>
            </a:r>
            <a:r>
              <a:rPr lang="ru-RU" dirty="0" smtClean="0">
                <a:solidFill>
                  <a:srgbClr val="002060"/>
                </a:solidFill>
              </a:rPr>
              <a:t> (лечение с помощью собак)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</a:rPr>
              <a:t>Иппотерапия</a:t>
            </a:r>
            <a:r>
              <a:rPr lang="ru-RU" dirty="0" smtClean="0">
                <a:solidFill>
                  <a:srgbClr val="002060"/>
                </a:solidFill>
              </a:rPr>
              <a:t> (лечение с помощью лошадей)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</a:rPr>
              <a:t>Дельфинотерапия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sz="2400" dirty="0" smtClean="0">
                <a:solidFill>
                  <a:srgbClr val="002060"/>
                </a:solidFill>
              </a:rPr>
              <a:t>лечение с помощью дельфинов)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168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и сострадание необходимы не только людям, но и животным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016.jpg"/>
          <p:cNvPicPr>
            <a:picLocks noChangeAspect="1"/>
          </p:cNvPicPr>
          <p:nvPr/>
        </p:nvPicPr>
        <p:blipFill>
          <a:blip r:embed="rId4" cstate="print"/>
          <a:srcRect l="28463"/>
          <a:stretch>
            <a:fillRect/>
          </a:stretch>
        </p:blipFill>
        <p:spPr>
          <a:xfrm rot="775471">
            <a:off x="6564192" y="4429324"/>
            <a:ext cx="2154617" cy="2088232"/>
          </a:xfrm>
          <a:prstGeom prst="rect">
            <a:avLst/>
          </a:prstGeom>
        </p:spPr>
      </p:pic>
      <p:pic>
        <p:nvPicPr>
          <p:cNvPr id="8" name="Рисунок 7" descr="красивый-ко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92681">
            <a:off x="4550368" y="4533487"/>
            <a:ext cx="1757199" cy="1889665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3855942" cy="300039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1285884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Жестокое обращение с животными есть только первый опыт для такого же обращения с людьми.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Бернарден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  <a:buNone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85720" y="1857364"/>
            <a:ext cx="8358246" cy="207170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R="0" lvl="0" indent="446088" algn="just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Проблемой является жестокое и бесчеловечное отношения к живой природе, к животным. Можно выделить  3  аспекта обращения  с животными, когда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ЧЕЛОВЕК СОВСЕМ ЗАБЫВАЕТ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том, что он должен помогать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животному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относиться к нему по-человечески, а не по-зверски: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357818" y="3857628"/>
            <a:ext cx="2714644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зоопарке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цирке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быту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 2" pitchFamily="18" charset="2"/>
              <a:buChar char=""/>
            </a:pPr>
            <a:r>
              <a:rPr lang="ru-RU" sz="1800" dirty="0" smtClean="0">
                <a:solidFill>
                  <a:srgbClr val="002060"/>
                </a:solidFill>
              </a:rPr>
              <a:t>Мало кто когда  думал о том, что на самом деле испытывают животные, которых дрессируют в цирке...  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 2" pitchFamily="18" charset="2"/>
              <a:buChar char=""/>
            </a:pPr>
            <a:r>
              <a:rPr lang="ru-RU" sz="1800" dirty="0" smtClean="0">
                <a:solidFill>
                  <a:srgbClr val="002060"/>
                </a:solidFill>
              </a:rPr>
              <a:t>Всякий раз, наблюдая за тем, как тигры прыгают через горящий обруч, медведи ездят на велосипедах и т. д. ,зрители думают о том, насколько же умны животные, и, главное, с каким удовольствием они делают все эти трюки.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Слово "животные-артисты" вызывает обычно положительные эмоции. Ведь профессия  актера всегда облачена романтикой. Но, в отличие от своих коллег из мира людей, животные никогда не выбирают профессию артиста добровольно. Оказаться в цирке для животного - это значит навеки потерять свободу, 95% времени проводить в одиночестве, в тесной клетке. Из-за скуки и неестественных условий у них развивается стереотипное поведение.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животных в цирках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 2" pitchFamily="18" charset="2"/>
              <a:buChar char=""/>
            </a:pPr>
            <a:r>
              <a:rPr lang="ru-RU" sz="1800" dirty="0" smtClean="0">
                <a:solidFill>
                  <a:srgbClr val="002060"/>
                </a:solidFill>
              </a:rPr>
              <a:t>А самое страшное - это передвижные цирки-шапито. Животных перевозят в душных, невентилируемых трейлерах. В шапито полностью отсутствует ветеринарный контроль за животными. Очень часто животным удаляют когти, зубы, накачивают их психотропными средствами.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Дело в том, что все цирковые трюки противоестественны для дикого животного, поэтому само, по доброй воле, или просто за лакомство оно никогда не будет их делать. Единственный способ заставить их подчиняться - это выработать в них страх перед наказанием, а также лишать пищи, чтобы ради заветного кусочка несчастное изголодавшееся животное было готово на все. В среде дрессировщиков есть высказывание, которое по понятной причине не выходит за пределы их круга: "Как заставить слона стоять на одной ноге? Надо отшибить остальные три".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 2" pitchFamily="18" charset="2"/>
              <a:buChar char=""/>
            </a:pPr>
            <a:r>
              <a:rPr lang="ru-RU" sz="1800" dirty="0" smtClean="0">
                <a:solidFill>
                  <a:srgbClr val="002060"/>
                </a:solidFill>
              </a:rPr>
              <a:t>Задумывались ли вы иногда, что чувствуют животные, развлекая нас в цирке?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животных в цирках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Вы когда-нибудь заглядывали в их глаза? В них как будто немой упрёк. За что? За что они должны так страдать в своей тесной клетушке или вонючем вольере, если были рождены для свободной жизни? И главное: ради чего? – чтобы толпа любопытных, праздных бездельников тыкала в них пальцами и пыталась потрогать “диковинку”?</a:t>
            </a:r>
          </a:p>
          <a:p>
            <a:pPr fontAlgn="base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Вместо того, чтобы проходить несколько километров в день в поисках пищи, учиться, охотится, играть и общаться  с сородичами, животные вынуждены тосковать в своих тесных, пустых клетках. Клетки чаще всего неправильно или недостаточно оборудованы и не соответствуют потребностям животных. А  климатические условия не всегда соответствуют тем условиям, где они жили и должны были жить. Это иногда приводит к их смерти, оттого, что замерзают или не могут вытерпеть жары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животных в зоопарках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Клетки расположены настолько близко друг к другу, что вопреки своему естеству, животные вынуждены терпеть запах, звуки или просто присутствие своего естественного врага или жертвы. </a:t>
            </a:r>
          </a:p>
          <a:p>
            <a:pPr fontAlgn="base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Полностью завися от людей, животные не могут добыть себе именно той пищи, в которой они нуждаются. Многие из них должны привыкать к тому, что могут обеспечить им люди. В лучшем случае это вид и количество пищи, рассчитанное "научными" методами и покрываемое за счёт специальных прикормок.</a:t>
            </a:r>
          </a:p>
          <a:p>
            <a:pPr fontAlgn="base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Всё это приводит к сильнейшей перегрузке нервной системы животных. Исследования показали, что жизнь в зоопарке неизбежно «загоняет» животных в депрессивное состояние и затем в  сумасшествие.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животных в зоопарках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nkey-chimp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357298"/>
            <a:ext cx="3131840" cy="38513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Медведь-в-клетке-1259910301_20.jpg"/>
          <p:cNvPicPr>
            <a:picLocks noChangeAspect="1"/>
          </p:cNvPicPr>
          <p:nvPr/>
        </p:nvPicPr>
        <p:blipFill>
          <a:blip r:embed="rId3" cstate="print"/>
          <a:srcRect r="17544"/>
          <a:stretch>
            <a:fillRect/>
          </a:stretch>
        </p:blipFill>
        <p:spPr>
          <a:xfrm rot="852897">
            <a:off x="5156787" y="2157713"/>
            <a:ext cx="3384376" cy="2857520"/>
          </a:xfrm>
          <a:prstGeom prst="rect">
            <a:avLst/>
          </a:prstGeom>
        </p:spPr>
      </p:pic>
      <p:pic>
        <p:nvPicPr>
          <p:cNvPr id="10" name="Рисунок 9" descr="slon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1869">
            <a:off x="714348" y="2000240"/>
            <a:ext cx="4071966" cy="2894261"/>
          </a:xfrm>
          <a:prstGeom prst="rect">
            <a:avLst/>
          </a:prstGeom>
        </p:spPr>
      </p:pic>
      <p:pic>
        <p:nvPicPr>
          <p:cNvPr id="7" name="Рисунок 6" descr="slon_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357298"/>
            <a:ext cx="6173509" cy="400506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514</TotalTime>
  <Words>1079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Почему мы перестали быть «навсегда в ответе за тех, кого приручили»?</vt:lpstr>
      <vt:lpstr>Актуальность</vt:lpstr>
      <vt:lpstr>Любовь и сострадание необходимы не только людям, но и животным</vt:lpstr>
      <vt:lpstr>Слайд 4</vt:lpstr>
      <vt:lpstr>Использование животных в цирках</vt:lpstr>
      <vt:lpstr>Использование животных в цирках</vt:lpstr>
      <vt:lpstr>Демонстрация животных в зоопарках</vt:lpstr>
      <vt:lpstr>Демонстрация животных в зоопарках</vt:lpstr>
      <vt:lpstr> </vt:lpstr>
      <vt:lpstr>Трагедия бездомных животных</vt:lpstr>
      <vt:lpstr>Слайд 11</vt:lpstr>
      <vt:lpstr>Примеры  издевательского отношения  к животным</vt:lpstr>
      <vt:lpstr>Исследовательская работа  Результаты исследования по проблеме:  « Мое  отношение к животным»</vt:lpstr>
      <vt:lpstr>Заключение</vt:lpstr>
      <vt:lpstr> </vt:lpstr>
      <vt:lpstr>Отражение в литературе темы «братьев наших меньших»</vt:lpstr>
      <vt:lpstr>Мы всегда должны оставаться ЛЮДЬМИ!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2013-04-15T12:55:54Z</dcterms:created>
  <dcterms:modified xsi:type="dcterms:W3CDTF">2013-04-18T10:39:19Z</dcterms:modified>
</cp:coreProperties>
</file>