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780928"/>
            <a:ext cx="6626597" cy="3297753"/>
          </a:xfrm>
        </p:spPr>
        <p:txBody>
          <a:bodyPr>
            <a:normAutofit/>
          </a:bodyPr>
          <a:lstStyle/>
          <a:p>
            <a:r>
              <a:rPr lang="ru-RU" dirty="0" smtClean="0"/>
              <a:t>«Голова, наполненная отрывочными бессвязными знаниями, похожа на кладовую, в которой всё в беспорядке и сам хозяин ничего не отыщет; голова, где только система без знания, похожа на лавку, в которой на всех ящиках есть надписи. А в ящиках пусто»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К. Д. Ушинский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68759"/>
            <a:ext cx="7175351" cy="172819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1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373216"/>
            <a:ext cx="7406208" cy="1224136"/>
          </a:xfrm>
        </p:spPr>
        <p:txBody>
          <a:bodyPr/>
          <a:lstStyle/>
          <a:p>
            <a:r>
              <a:rPr lang="ru-RU" sz="3600" dirty="0" smtClean="0"/>
              <a:t>Структура классификации младшего школьника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04664"/>
            <a:ext cx="7704856" cy="3801576"/>
          </a:xfrm>
        </p:spPr>
        <p:txBody>
          <a:bodyPr/>
          <a:lstStyle/>
          <a:p>
            <a:r>
              <a:rPr lang="ru-RU" sz="2400" dirty="0" smtClean="0"/>
              <a:t>Разделение на классы по заданному основанию.</a:t>
            </a:r>
          </a:p>
          <a:p>
            <a:r>
              <a:rPr lang="ru-RU" sz="2400" dirty="0" smtClean="0"/>
              <a:t>Отнесение того или иного объекта к своему классу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63367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332656"/>
            <a:ext cx="7632848" cy="38735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Контроль результатов проведённой классификации.</a:t>
            </a:r>
          </a:p>
          <a:p>
            <a:r>
              <a:rPr lang="ru-RU" sz="2400" dirty="0" smtClean="0"/>
              <a:t>Определение основания классификации.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3"/>
            <a:ext cx="7416824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36903" cy="1152128"/>
          </a:xfrm>
        </p:spPr>
        <p:txBody>
          <a:bodyPr/>
          <a:lstStyle/>
          <a:p>
            <a:r>
              <a:rPr lang="ru-RU" sz="3200" dirty="0" smtClean="0"/>
              <a:t>Формирование умения давать словесную характеристику классов в готовой классификации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48965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1. Прочитайте слова:</a:t>
            </a:r>
          </a:p>
          <a:p>
            <a:pPr marL="45720" indent="0">
              <a:buNone/>
            </a:pPr>
            <a:r>
              <a:rPr lang="ru-RU" sz="2400" dirty="0" smtClean="0"/>
              <a:t> глаз              графин</a:t>
            </a:r>
          </a:p>
          <a:p>
            <a:pPr marL="45720" indent="0">
              <a:buNone/>
            </a:pPr>
            <a:r>
              <a:rPr lang="ru-RU" sz="2400" dirty="0" smtClean="0"/>
              <a:t> стул              кошка</a:t>
            </a:r>
          </a:p>
          <a:p>
            <a:pPr marL="45720" indent="0">
              <a:buNone/>
            </a:pPr>
            <a:r>
              <a:rPr lang="ru-RU" sz="2400" dirty="0" smtClean="0"/>
              <a:t> мышь            петух</a:t>
            </a:r>
          </a:p>
          <a:p>
            <a:pPr marL="45720" indent="0">
              <a:buNone/>
            </a:pPr>
            <a:r>
              <a:rPr lang="ru-RU" sz="2400" dirty="0" smtClean="0"/>
              <a:t> слон              коза  </a:t>
            </a:r>
          </a:p>
          <a:p>
            <a:pPr marL="45720" indent="0">
              <a:buNone/>
            </a:pPr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Выберите правильный ответ из трёх предложенных</a:t>
            </a:r>
            <a:r>
              <a:rPr lang="ru-RU" sz="2400" dirty="0" smtClean="0"/>
              <a:t>:</a:t>
            </a:r>
          </a:p>
          <a:p>
            <a:pPr marL="45720" indent="0">
              <a:buNone/>
            </a:pPr>
            <a:r>
              <a:rPr lang="ru-RU" sz="2400" dirty="0" smtClean="0"/>
              <a:t> А) слова разделены по числу слогов;</a:t>
            </a:r>
          </a:p>
          <a:p>
            <a:pPr marL="45720" indent="0">
              <a:buNone/>
            </a:pPr>
            <a:r>
              <a:rPr lang="ru-RU" sz="2400" dirty="0" smtClean="0"/>
              <a:t> Б) слова разделены по числу букв;</a:t>
            </a:r>
          </a:p>
          <a:p>
            <a:pPr marL="45720" indent="0">
              <a:buNone/>
            </a:pPr>
            <a:r>
              <a:rPr lang="ru-RU" sz="2400" dirty="0" smtClean="0"/>
              <a:t> В)слова разделены по родам.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09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805264"/>
            <a:ext cx="6512511" cy="56693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5"/>
            <a:ext cx="7992888" cy="6192689"/>
          </a:xfrm>
        </p:spPr>
        <p:txBody>
          <a:bodyPr>
            <a:normAutofit/>
          </a:bodyPr>
          <a:lstStyle/>
          <a:p>
            <a:r>
              <a:rPr lang="ru-RU" b="1" dirty="0" smtClean="0"/>
              <a:t>2. Прочитай слова: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тень             карандаш             пена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брошь          голова                  море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дом              молоток               кора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сон               молоко                нора</a:t>
            </a:r>
          </a:p>
          <a:p>
            <a:pPr marL="45720" indent="0">
              <a:buNone/>
            </a:pPr>
            <a:r>
              <a:rPr lang="ru-RU" b="1" dirty="0" smtClean="0"/>
              <a:t>Закончите предложения:</a:t>
            </a:r>
          </a:p>
          <a:p>
            <a:pPr marL="45720" indent="0">
              <a:buNone/>
            </a:pPr>
            <a:r>
              <a:rPr lang="ru-RU" dirty="0" smtClean="0"/>
              <a:t>А) в первом столбике - слова, имеющие …</a:t>
            </a:r>
          </a:p>
          <a:p>
            <a:pPr marL="45720" indent="0">
              <a:buNone/>
            </a:pPr>
            <a:r>
              <a:rPr lang="ru-RU" dirty="0" smtClean="0"/>
              <a:t>Б)</a:t>
            </a:r>
            <a:r>
              <a:rPr lang="ru-RU" dirty="0"/>
              <a:t> </a:t>
            </a:r>
            <a:r>
              <a:rPr lang="ru-RU" dirty="0" smtClean="0"/>
              <a:t>во втором </a:t>
            </a:r>
            <a:r>
              <a:rPr lang="ru-RU" dirty="0"/>
              <a:t>столбике - слова, имеющие …</a:t>
            </a:r>
          </a:p>
          <a:p>
            <a:pPr marL="45720" indent="0">
              <a:buNone/>
            </a:pPr>
            <a:r>
              <a:rPr lang="ru-RU" dirty="0"/>
              <a:t>Б</a:t>
            </a:r>
            <a:r>
              <a:rPr lang="ru-RU" dirty="0" smtClean="0"/>
              <a:t>)</a:t>
            </a:r>
            <a:r>
              <a:rPr lang="ru-RU" dirty="0"/>
              <a:t> в </a:t>
            </a:r>
            <a:r>
              <a:rPr lang="ru-RU" dirty="0" smtClean="0"/>
              <a:t>третьем </a:t>
            </a:r>
            <a:r>
              <a:rPr lang="ru-RU" dirty="0"/>
              <a:t>столбике - слова, имеющие </a:t>
            </a:r>
            <a:r>
              <a:rPr lang="ru-RU" dirty="0" smtClean="0"/>
              <a:t>…</a:t>
            </a:r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3. Определите, по какому признаку разделены квадраты</a:t>
            </a:r>
            <a:r>
              <a:rPr lang="ru-RU" dirty="0" smtClean="0"/>
              <a:t>: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2799" y="4754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526" y="577987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44491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01" y="577987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6071567"/>
            <a:ext cx="61074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32" y="6030726"/>
            <a:ext cx="616008" cy="61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5138117"/>
            <a:ext cx="610741" cy="6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32" y="5061933"/>
            <a:ext cx="616008" cy="61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352927" cy="1512168"/>
          </a:xfrm>
        </p:spPr>
        <p:txBody>
          <a:bodyPr/>
          <a:lstStyle/>
          <a:p>
            <a:r>
              <a:rPr lang="ru-RU" sz="3200" dirty="0" smtClean="0"/>
              <a:t>Формирование умения делить объекты на классы по заданному основанию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08912" cy="49685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Прочитайте:</a:t>
            </a:r>
          </a:p>
          <a:p>
            <a:pPr marL="45720" indent="0">
              <a:buNone/>
            </a:pPr>
            <a:r>
              <a:rPr lang="ru-RU" dirty="0" smtClean="0"/>
              <a:t>Малина, крыжовник, слива, груша, яблоко, банан, клубника.</a:t>
            </a:r>
          </a:p>
          <a:p>
            <a:pPr marL="45720" indent="0">
              <a:buNone/>
            </a:pPr>
            <a:r>
              <a:rPr lang="ru-RU" b="1" dirty="0" smtClean="0"/>
              <a:t>   Назовите ягоды. Назовите фрукты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Приведите примеры к каждой группе обобщенных понятий:</a:t>
            </a:r>
          </a:p>
          <a:p>
            <a:pPr marL="45720" indent="0">
              <a:buNone/>
            </a:pPr>
            <a:r>
              <a:rPr lang="ru-RU" dirty="0" smtClean="0"/>
              <a:t> А) Женские имена - …</a:t>
            </a:r>
          </a:p>
          <a:p>
            <a:pPr marL="45720" indent="0">
              <a:buNone/>
            </a:pPr>
            <a:r>
              <a:rPr lang="ru-RU" dirty="0" smtClean="0"/>
              <a:t> Б) Жанры произведений - …</a:t>
            </a:r>
          </a:p>
          <a:p>
            <a:pPr marL="45720" indent="0">
              <a:buNone/>
            </a:pPr>
            <a:r>
              <a:rPr lang="ru-RU" dirty="0" smtClean="0"/>
              <a:t> В) </a:t>
            </a:r>
            <a:r>
              <a:rPr lang="ru-RU" dirty="0"/>
              <a:t>Ч</a:t>
            </a:r>
            <a:r>
              <a:rPr lang="ru-RU" dirty="0" smtClean="0"/>
              <a:t>асти речи - ….</a:t>
            </a:r>
          </a:p>
          <a:p>
            <a:r>
              <a:rPr lang="ru-RU" b="1" dirty="0" smtClean="0"/>
              <a:t>Назовите группы чисел одним словом:</a:t>
            </a:r>
          </a:p>
          <a:p>
            <a:pPr marL="45720" indent="0">
              <a:buNone/>
            </a:pPr>
            <a:r>
              <a:rPr lang="ru-RU" dirty="0" smtClean="0"/>
              <a:t> А) 1, 2, 4, 6, 9 – это … .</a:t>
            </a:r>
          </a:p>
          <a:p>
            <a:pPr marL="45720" indent="0">
              <a:buNone/>
            </a:pPr>
            <a:r>
              <a:rPr lang="ru-RU" dirty="0" smtClean="0"/>
              <a:t> Б) 34, 27, 48, 81 – это …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304256"/>
          </a:xfrm>
        </p:spPr>
        <p:txBody>
          <a:bodyPr/>
          <a:lstStyle/>
          <a:p>
            <a:r>
              <a:rPr lang="ru-RU" sz="4000" dirty="0" smtClean="0"/>
              <a:t>Использование классификаций на уроках в начальной школе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Для </a:t>
            </a:r>
            <a:r>
              <a:rPr lang="ru-RU" sz="3600" dirty="0" err="1" smtClean="0">
                <a:solidFill>
                  <a:srgbClr val="FF0000"/>
                </a:solidFill>
              </a:rPr>
              <a:t>систематиации</a:t>
            </a:r>
            <a:r>
              <a:rPr lang="ru-RU" sz="3600" dirty="0" smtClean="0">
                <a:solidFill>
                  <a:srgbClr val="FF0000"/>
                </a:solidFill>
              </a:rPr>
              <a:t> изученного материала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2780928"/>
            <a:ext cx="8208912" cy="374441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Общая классификация</a:t>
            </a:r>
            <a:r>
              <a:rPr lang="ru-RU" dirty="0" smtClean="0"/>
              <a:t>:__________________________________</a:t>
            </a:r>
          </a:p>
          <a:p>
            <a:r>
              <a:rPr lang="ru-RU" sz="2800" dirty="0" smtClean="0"/>
              <a:t>Р</a:t>
            </a:r>
            <a:r>
              <a:rPr lang="ru-RU" sz="2400" dirty="0" smtClean="0"/>
              <a:t>ЕЧЬ</a:t>
            </a:r>
            <a:r>
              <a:rPr lang="ru-RU" sz="2800" dirty="0" smtClean="0"/>
              <a:t>_</a:t>
            </a:r>
            <a:r>
              <a:rPr lang="ru-RU" dirty="0" smtClean="0"/>
              <a:t>___________________________</a:t>
            </a:r>
          </a:p>
          <a:p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екст             предложение             словосочетание              слово</a:t>
            </a:r>
          </a:p>
          <a:p>
            <a:r>
              <a:rPr lang="ru-RU" sz="2600" dirty="0" smtClean="0"/>
              <a:t>Восстанови схему</a:t>
            </a:r>
            <a:r>
              <a:rPr lang="ru-RU" dirty="0" smtClean="0"/>
              <a:t>:_________________________________________</a:t>
            </a:r>
          </a:p>
          <a:p>
            <a:r>
              <a:rPr lang="ru-RU" sz="2800" dirty="0" smtClean="0"/>
              <a:t>Т</a:t>
            </a:r>
            <a:r>
              <a:rPr lang="ru-RU" sz="2400" dirty="0" smtClean="0"/>
              <a:t>ЕКСТ________________________</a:t>
            </a:r>
          </a:p>
          <a:p>
            <a:endParaRPr lang="ru-RU" sz="2400" dirty="0" smtClean="0"/>
          </a:p>
          <a:p>
            <a:r>
              <a:rPr lang="ru-RU" sz="2400" dirty="0"/>
              <a:t>т</a:t>
            </a:r>
            <a:r>
              <a:rPr lang="ru-RU" sz="2400" dirty="0" smtClean="0"/>
              <a:t>екст- описание                   текст- …                       текст - …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82671" y="3717032"/>
            <a:ext cx="2167718" cy="395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55899" y="3753525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933201" y="378938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37666" y="3717032"/>
            <a:ext cx="27003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58690" y="5580284"/>
            <a:ext cx="1615680" cy="427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6862" y="5580284"/>
            <a:ext cx="0" cy="381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73370" y="5512967"/>
            <a:ext cx="2018038" cy="561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3960440" cy="1296144"/>
          </a:xfrm>
        </p:spPr>
        <p:txBody>
          <a:bodyPr/>
          <a:lstStyle/>
          <a:p>
            <a:r>
              <a:rPr lang="ru-RU" dirty="0" smtClean="0"/>
              <a:t>Логическое действие классификации сложное и включает в себя ряд отдельных операций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320480" cy="396044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Определение основания классификации.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2.Разделение объектов на классы по выделенному основанию.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3.Отнесение того или иного объекта к своему классу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4.Характеристика каждого класса.</a:t>
            </a: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5.Контроль результатов проведённой квалификации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ru-RU" sz="2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Эти операции имеют разную степень трудности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427984" y="188640"/>
            <a:ext cx="4464496" cy="1512168"/>
          </a:xfrm>
        </p:spPr>
        <p:txBody>
          <a:bodyPr/>
          <a:lstStyle/>
          <a:p>
            <a:r>
              <a:rPr lang="ru-RU" dirty="0" smtClean="0"/>
              <a:t>Для младших школьников лучше  последовательность операций в проведении классификации изменить: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4104455" cy="36004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1. Словесная характеристика каждого класса.</a:t>
            </a:r>
          </a:p>
          <a:p>
            <a:r>
              <a:rPr lang="ru-RU" sz="2000" dirty="0" smtClean="0"/>
              <a:t>2.Разделение на классы по заданному основанию.</a:t>
            </a:r>
          </a:p>
          <a:p>
            <a:r>
              <a:rPr lang="ru-RU" sz="2000" dirty="0" smtClean="0"/>
              <a:t>3. Отнесение того или иного объекта к своему классу.</a:t>
            </a:r>
          </a:p>
          <a:p>
            <a:r>
              <a:rPr lang="ru-RU" sz="2000" dirty="0" smtClean="0"/>
              <a:t>4.Проверка результатов проведенной классификации.</a:t>
            </a:r>
          </a:p>
          <a:p>
            <a:r>
              <a:rPr lang="ru-RU" sz="2000" dirty="0" smtClean="0"/>
              <a:t>5.Определение основания классификации.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540568" y="5589240"/>
            <a:ext cx="9684568" cy="1152128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effectLst/>
                <a:latin typeface="Palatino Linotype"/>
              </a:rPr>
              <a:t>Умение проводить анализ, синтез, сравнение и классификацию позволяют сделать выводы, оценить, принять решение, определить принадлежность явления или предмета к определенному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Palatino Linotype"/>
              </a:rPr>
              <a:t>классу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Palatino Linotype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941168"/>
            <a:ext cx="7190184" cy="151216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7344816" cy="3816424"/>
          </a:xfrm>
        </p:spPr>
        <p:txBody>
          <a:bodyPr>
            <a:normAutofit/>
          </a:bodyPr>
          <a:lstStyle/>
          <a:p>
            <a:r>
              <a:rPr lang="ru-RU" b="1" i="1" dirty="0"/>
              <a:t>Современный уровень развития общества и сами сведения, почерпнутые ребёнком из разных источников информации, вызывают у него потребность вскрывать причины и сущность связей между предметами. </a:t>
            </a:r>
            <a:r>
              <a:rPr lang="ru-RU" b="1" i="1" dirty="0">
                <a:solidFill>
                  <a:srgbClr val="FF0000"/>
                </a:solidFill>
              </a:rPr>
              <a:t>Чтобы всесторонне познать предмет, нужно уметь выделить существенные признаки; определить его место среди других понятий; установить связь с другими предметами и научиться пользоваться данным понятием в познавательной и практической деятельности.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064895" cy="1512168"/>
          </a:xfrm>
        </p:spPr>
        <p:txBody>
          <a:bodyPr/>
          <a:lstStyle/>
          <a:p>
            <a:r>
              <a:rPr lang="ru-RU" dirty="0" smtClean="0"/>
              <a:t>Классификация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813376" cy="3657560"/>
          </a:xfrm>
        </p:spPr>
        <p:txBody>
          <a:bodyPr/>
          <a:lstStyle/>
          <a:p>
            <a:r>
              <a:rPr lang="ru-RU" dirty="0" smtClean="0"/>
              <a:t>Разделение множества на группы по какому-либо признаку, который называют основанием классификации.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5365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2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568952" cy="1512168"/>
          </a:xfrm>
        </p:spPr>
        <p:txBody>
          <a:bodyPr/>
          <a:lstStyle/>
          <a:p>
            <a:r>
              <a:rPr lang="ru-RU" sz="3600" dirty="0" smtClean="0"/>
              <a:t>Искусственная классификация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0880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Использует для упорядочения объектов несущественные их признаки. Вплоть до ссылки на начальные буквы имён этих объектов.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Алфавитные указатели, именные каталоги в библиотеках и т. п.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5688632" cy="22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5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352927" cy="1152128"/>
          </a:xfrm>
        </p:spPr>
        <p:txBody>
          <a:bodyPr/>
          <a:lstStyle/>
          <a:p>
            <a:r>
              <a:rPr lang="ru-RU" sz="3600" dirty="0" smtClean="0"/>
              <a:t>Естественная классификация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92888" cy="4176464"/>
          </a:xfrm>
        </p:spPr>
        <p:txBody>
          <a:bodyPr/>
          <a:lstStyle/>
          <a:p>
            <a:r>
              <a:rPr lang="ru-RU" dirty="0" smtClean="0"/>
              <a:t>Берутся существенные признаки, из которых вытекают многие производные свойства упорядочиваемых объектов.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87792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085184"/>
            <a:ext cx="7406208" cy="1224136"/>
          </a:xfrm>
        </p:spPr>
        <p:txBody>
          <a:bodyPr/>
          <a:lstStyle/>
          <a:p>
            <a:r>
              <a:rPr lang="ru-RU" dirty="0" smtClean="0"/>
              <a:t>Виды классификации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376864" cy="3628592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 smtClean="0"/>
              <a:t>Классификацию можно проводить</a:t>
            </a:r>
          </a:p>
          <a:p>
            <a:r>
              <a:rPr lang="ru-RU" b="1" dirty="0" smtClean="0"/>
              <a:t>1. ПО ЗАДАННОМУ ОСНОВАНИЮ:</a:t>
            </a:r>
          </a:p>
          <a:p>
            <a:pPr marL="45720" indent="0">
              <a:buNone/>
            </a:pPr>
            <a:r>
              <a:rPr lang="ru-RU" dirty="0" smtClean="0"/>
              <a:t> - по названию;</a:t>
            </a:r>
          </a:p>
          <a:p>
            <a:pPr marL="45720" indent="0">
              <a:buNone/>
            </a:pPr>
            <a:r>
              <a:rPr lang="ru-RU" dirty="0" smtClean="0"/>
              <a:t> - по размеру;</a:t>
            </a:r>
          </a:p>
          <a:p>
            <a:pPr marL="45720" indent="0">
              <a:buNone/>
            </a:pPr>
            <a:r>
              <a:rPr lang="ru-RU" dirty="0" smtClean="0"/>
              <a:t> - по цвету;</a:t>
            </a:r>
          </a:p>
          <a:p>
            <a:pPr marL="45720" indent="0">
              <a:buNone/>
            </a:pPr>
            <a:r>
              <a:rPr lang="ru-RU" dirty="0" smtClean="0"/>
              <a:t> - по форме и др. признакам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312368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32656"/>
            <a:ext cx="7192888" cy="3801576"/>
          </a:xfrm>
        </p:spPr>
        <p:txBody>
          <a:bodyPr/>
          <a:lstStyle/>
          <a:p>
            <a:r>
              <a:rPr lang="ru-RU" b="1" dirty="0" smtClean="0"/>
              <a:t>2. ПО ОСНОВАНИЮ, ОПРЕДЕЛЁННОМУ РЕБЁНКОМ САМОСТОЯТЕЛЬНО:</a:t>
            </a:r>
          </a:p>
          <a:p>
            <a:r>
              <a:rPr lang="ru-RU" dirty="0" smtClean="0"/>
              <a:t>- учитель задаёт количество групп. На которые следует разделить множество предметов (объектов);</a:t>
            </a:r>
          </a:p>
          <a:p>
            <a:r>
              <a:rPr lang="ru-RU" dirty="0" smtClean="0"/>
              <a:t>- ребёнок самостоятельно ищет соответствующее основание. При этом такое основание может быть определено не единственным образом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74888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2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424936" cy="864096"/>
          </a:xfrm>
        </p:spPr>
        <p:txBody>
          <a:bodyPr/>
          <a:lstStyle/>
          <a:p>
            <a:r>
              <a:rPr lang="ru-RU" sz="3600" dirty="0" smtClean="0"/>
              <a:t>Формирование умения определять основание для классификации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560840" cy="3801576"/>
          </a:xfrm>
        </p:spPr>
        <p:txBody>
          <a:bodyPr/>
          <a:lstStyle/>
          <a:p>
            <a:r>
              <a:rPr lang="ru-RU" b="1" dirty="0" smtClean="0"/>
              <a:t>1</a:t>
            </a:r>
            <a:r>
              <a:rPr lang="ru-RU" dirty="0" smtClean="0"/>
              <a:t>. На столе несколько кругов одинакового размера, но разного цвета (два цвета).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Задание: «Раздели круги на две группы. По какому признаку это можно сделать?» </a:t>
            </a:r>
            <a:r>
              <a:rPr lang="ru-RU" dirty="0"/>
              <a:t>(</a:t>
            </a:r>
            <a:r>
              <a:rPr lang="ru-RU" dirty="0" smtClean="0"/>
              <a:t>по цвету)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smtClean="0"/>
              <a:t> 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6247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17232"/>
            <a:ext cx="8748464" cy="1145064"/>
          </a:xfrm>
        </p:spPr>
        <p:txBody>
          <a:bodyPr/>
          <a:lstStyle/>
          <a:p>
            <a:r>
              <a:rPr lang="ru-RU" sz="3600" dirty="0" smtClean="0"/>
              <a:t>Формирование умения определять основание для классификации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04056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3</a:t>
            </a:r>
            <a:r>
              <a:rPr lang="ru-RU" b="1" dirty="0" smtClean="0"/>
              <a:t>.Найди значение сумм: 4+5, 6+7,6+3, 7+5</a:t>
            </a:r>
          </a:p>
          <a:p>
            <a:r>
              <a:rPr lang="ru-RU" dirty="0" smtClean="0"/>
              <a:t>- раздели равенства на две группы;</a:t>
            </a:r>
          </a:p>
          <a:p>
            <a:r>
              <a:rPr lang="ru-RU" dirty="0" smtClean="0"/>
              <a:t>- по какому признаку ты разделил равенства на группы;</a:t>
            </a:r>
          </a:p>
          <a:p>
            <a:r>
              <a:rPr lang="ru-RU" dirty="0" smtClean="0"/>
              <a:t>- дополни каждую группу ещё тремя равенствами.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b="1" dirty="0"/>
              <a:t>4</a:t>
            </a:r>
            <a:r>
              <a:rPr lang="ru-RU" b="1" dirty="0" smtClean="0"/>
              <a:t>.Запиши слова в два столбика. Обоснуй свой вариант: </a:t>
            </a:r>
            <a:r>
              <a:rPr lang="ru-RU" dirty="0" smtClean="0"/>
              <a:t>звёздный, счастливый, праздник, радостный, честный, известный, чудесный, солнце, сердце, местный, ужасный.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b="1" dirty="0"/>
              <a:t>5</a:t>
            </a:r>
            <a:r>
              <a:rPr lang="ru-RU" b="1" dirty="0" smtClean="0"/>
              <a:t>.Игра «Четвёртый лишний»</a:t>
            </a:r>
          </a:p>
          <a:p>
            <a:pPr marL="45720" indent="0">
              <a:buNone/>
            </a:pPr>
            <a:r>
              <a:rPr lang="ru-RU" dirty="0" smtClean="0"/>
              <a:t> - автобус, троллейбус, театр, такси;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- огурец, апельсин, помидор, морковь.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8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368152"/>
          </a:xfrm>
        </p:spPr>
        <p:txBody>
          <a:bodyPr/>
          <a:lstStyle/>
          <a:p>
            <a:r>
              <a:rPr lang="ru-RU" sz="3600" dirty="0" smtClean="0"/>
              <a:t>Словесная характеристика каждого класса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47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465</TotalTime>
  <Words>807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КЛАССИФИКАЦИЯ</vt:lpstr>
      <vt:lpstr>Классификация – это…</vt:lpstr>
      <vt:lpstr>Искусственная классификация</vt:lpstr>
      <vt:lpstr>Естественная классификация</vt:lpstr>
      <vt:lpstr>Виды классификации</vt:lpstr>
      <vt:lpstr>Презентация PowerPoint</vt:lpstr>
      <vt:lpstr>Формирование умения определять основание для классификации</vt:lpstr>
      <vt:lpstr>Формирование умения определять основание для классификации</vt:lpstr>
      <vt:lpstr>Словесная характеристика каждого класса</vt:lpstr>
      <vt:lpstr>Структура классификации младшего школьника</vt:lpstr>
      <vt:lpstr>Презентация PowerPoint</vt:lpstr>
      <vt:lpstr>Формирование умения давать словесную характеристику классов в готовой классификации</vt:lpstr>
      <vt:lpstr>Презентация PowerPoint</vt:lpstr>
      <vt:lpstr>Формирование умения делить объекты на классы по заданному основанию</vt:lpstr>
      <vt:lpstr>Использование классификаций на уроках в начальной школе Для систематиации изученного материала</vt:lpstr>
      <vt:lpstr>Умение проводить анализ, синтез, сравнение и классификацию позволяют сделать выводы, оценить, принять решение, определить принадлежность явления или предмета к определенному классу.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</dc:title>
  <dc:creator>Лариса Полежака</dc:creator>
  <cp:lastModifiedBy>Лариса Полежака</cp:lastModifiedBy>
  <cp:revision>31</cp:revision>
  <dcterms:created xsi:type="dcterms:W3CDTF">2015-05-29T13:25:49Z</dcterms:created>
  <dcterms:modified xsi:type="dcterms:W3CDTF">2015-06-02T14:50:45Z</dcterms:modified>
</cp:coreProperties>
</file>