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B695C-CE6A-4E49-9718-64323CFFC268}" type="datetimeFigureOut">
              <a:rPr lang="ru-RU" smtClean="0"/>
              <a:t>18.05.2008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AB67E-2538-48F0-B605-BD1B95A0CE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B695C-CE6A-4E49-9718-64323CFFC268}" type="datetimeFigureOut">
              <a:rPr lang="ru-RU" smtClean="0"/>
              <a:t>18.05.2008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AB67E-2538-48F0-B605-BD1B95A0CE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B695C-CE6A-4E49-9718-64323CFFC268}" type="datetimeFigureOut">
              <a:rPr lang="ru-RU" smtClean="0"/>
              <a:t>18.05.2008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AB67E-2538-48F0-B605-BD1B95A0CE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B695C-CE6A-4E49-9718-64323CFFC268}" type="datetimeFigureOut">
              <a:rPr lang="ru-RU" smtClean="0"/>
              <a:t>18.05.2008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AB67E-2538-48F0-B605-BD1B95A0CE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B695C-CE6A-4E49-9718-64323CFFC268}" type="datetimeFigureOut">
              <a:rPr lang="ru-RU" smtClean="0"/>
              <a:t>18.05.2008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AB67E-2538-48F0-B605-BD1B95A0CE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B695C-CE6A-4E49-9718-64323CFFC268}" type="datetimeFigureOut">
              <a:rPr lang="ru-RU" smtClean="0"/>
              <a:t>18.05.2008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AB67E-2538-48F0-B605-BD1B95A0CE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B695C-CE6A-4E49-9718-64323CFFC268}" type="datetimeFigureOut">
              <a:rPr lang="ru-RU" smtClean="0"/>
              <a:t>18.05.2008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AB67E-2538-48F0-B605-BD1B95A0CE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B695C-CE6A-4E49-9718-64323CFFC268}" type="datetimeFigureOut">
              <a:rPr lang="ru-RU" smtClean="0"/>
              <a:t>18.05.2008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AB67E-2538-48F0-B605-BD1B95A0CE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B695C-CE6A-4E49-9718-64323CFFC268}" type="datetimeFigureOut">
              <a:rPr lang="ru-RU" smtClean="0"/>
              <a:t>18.05.2008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AB67E-2538-48F0-B605-BD1B95A0CE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B695C-CE6A-4E49-9718-64323CFFC268}" type="datetimeFigureOut">
              <a:rPr lang="ru-RU" smtClean="0"/>
              <a:t>18.05.2008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AB67E-2538-48F0-B605-BD1B95A0CE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B695C-CE6A-4E49-9718-64323CFFC268}" type="datetimeFigureOut">
              <a:rPr lang="ru-RU" smtClean="0"/>
              <a:t>18.05.2008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AB67E-2538-48F0-B605-BD1B95A0CE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B695C-CE6A-4E49-9718-64323CFFC268}" type="datetimeFigureOut">
              <a:rPr lang="ru-RU" smtClean="0"/>
              <a:t>18.05.2008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AB67E-2538-48F0-B605-BD1B95A0CEC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12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772400" cy="2243152"/>
          </a:xfrm>
        </p:spPr>
        <p:txBody>
          <a:bodyPr>
            <a:normAutofit/>
          </a:bodyPr>
          <a:lstStyle/>
          <a:p>
            <a:r>
              <a:rPr lang="ru-RU" dirty="0" smtClean="0"/>
              <a:t>Заключительный урок по теме:</a:t>
            </a:r>
            <a:br>
              <a:rPr lang="ru-RU" dirty="0" smtClean="0"/>
            </a:br>
            <a:r>
              <a:rPr lang="ru-RU" dirty="0" smtClean="0"/>
              <a:t>«Системы линейных уравнений»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7686" y="4071942"/>
            <a:ext cx="4786314" cy="2786058"/>
          </a:xfrm>
        </p:spPr>
        <p:txBody>
          <a:bodyPr>
            <a:normAutofit fontScale="92500"/>
          </a:bodyPr>
          <a:lstStyle/>
          <a:p>
            <a:endParaRPr lang="ru-RU" sz="2400" dirty="0" smtClean="0"/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Вся глубина мысли, которая заложена в формулировку математических понятий, впоследствии раскрывается тем умением, с которым эти понятия используются.</a:t>
            </a:r>
          </a:p>
          <a:p>
            <a:pPr algn="r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Е.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Вигнер</a:t>
            </a: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12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ответы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mtClean="0">
                <a:solidFill>
                  <a:srgbClr val="FF0000"/>
                </a:solidFill>
              </a:rPr>
              <a:t>1. (5;-1);</a:t>
            </a:r>
          </a:p>
          <a:p>
            <a:endParaRPr lang="ru-RU" smtClean="0">
              <a:solidFill>
                <a:srgbClr val="FF0000"/>
              </a:solidFill>
            </a:endParaRPr>
          </a:p>
          <a:p>
            <a:endParaRPr lang="ru-RU" smtClean="0">
              <a:solidFill>
                <a:srgbClr val="FF0000"/>
              </a:solidFill>
            </a:endParaRPr>
          </a:p>
          <a:p>
            <a:r>
              <a:rPr lang="ru-RU" smtClean="0">
                <a:solidFill>
                  <a:srgbClr val="FF0000"/>
                </a:solidFill>
              </a:rPr>
              <a:t>2.(2;0);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smtClean="0">
                <a:solidFill>
                  <a:srgbClr val="00B050"/>
                </a:solidFill>
              </a:rPr>
              <a:t>вариант2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smtClean="0">
                <a:solidFill>
                  <a:srgbClr val="FF0000"/>
                </a:solidFill>
              </a:rPr>
              <a:t>1. (3;5)</a:t>
            </a:r>
          </a:p>
          <a:p>
            <a:endParaRPr lang="ru-RU" smtClean="0">
              <a:solidFill>
                <a:srgbClr val="FF0000"/>
              </a:solidFill>
            </a:endParaRPr>
          </a:p>
          <a:p>
            <a:endParaRPr lang="ru-RU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mtClean="0">
                <a:solidFill>
                  <a:srgbClr val="FF0000"/>
                </a:solidFill>
              </a:rPr>
              <a:t>2 .(</a:t>
            </a:r>
            <a:r>
              <a:rPr lang="en-US" smtClean="0">
                <a:solidFill>
                  <a:srgbClr val="FF0000"/>
                </a:solidFill>
              </a:rPr>
              <a:t>4</a:t>
            </a:r>
            <a:r>
              <a:rPr lang="ru-RU" smtClean="0">
                <a:solidFill>
                  <a:srgbClr val="FF0000"/>
                </a:solidFill>
              </a:rPr>
              <a:t>       ;1)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285720" y="1500174"/>
            <a:ext cx="4040188" cy="639762"/>
          </a:xfrm>
        </p:spPr>
        <p:txBody>
          <a:bodyPr/>
          <a:lstStyle/>
          <a:p>
            <a:r>
              <a:rPr lang="ru-RU" smtClean="0">
                <a:solidFill>
                  <a:srgbClr val="00B050"/>
                </a:solidFill>
              </a:rPr>
              <a:t>вариант1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8" y="3357562"/>
            <a:ext cx="200025" cy="866775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12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ea typeface="Calibri"/>
                <a:cs typeface="Times New Roman"/>
              </a:rPr>
              <a:t>Способы </a:t>
            </a:r>
            <a:r>
              <a:rPr lang="ru-RU" dirty="0" smtClean="0"/>
              <a:t> решения систем линейных уравнений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2214554"/>
          <a:ext cx="8643967" cy="2296422"/>
        </p:xfrm>
        <a:graphic>
          <a:graphicData uri="http://schemas.openxmlformats.org/drawingml/2006/table">
            <a:tbl>
              <a:tblPr/>
              <a:tblGrid>
                <a:gridCol w="3601908"/>
                <a:gridCol w="2992103"/>
                <a:gridCol w="2049956"/>
              </a:tblGrid>
              <a:tr h="10715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latin typeface="Calibri"/>
                          <a:ea typeface="Calibri"/>
                          <a:cs typeface="Times New Roman"/>
                        </a:rPr>
                        <a:t>Графический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Calibri"/>
                          <a:ea typeface="Calibri"/>
                          <a:cs typeface="Times New Roman"/>
                        </a:rPr>
                        <a:t>Аналитический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715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latin typeface="Calibri"/>
                          <a:ea typeface="Calibri"/>
                          <a:cs typeface="Times New Roman"/>
                        </a:rPr>
                        <a:t>Способ  подстановки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latin typeface="Calibri"/>
                          <a:ea typeface="Calibri"/>
                          <a:cs typeface="Times New Roman"/>
                        </a:rPr>
                        <a:t>Способ сложения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12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14290"/>
            <a:ext cx="8229600" cy="4525963"/>
          </a:xfrm>
        </p:spPr>
        <p:txBody>
          <a:bodyPr/>
          <a:lstStyle/>
          <a:p>
            <a:r>
              <a:rPr lang="ru-RU" dirty="0" smtClean="0"/>
              <a:t>1. </a:t>
            </a:r>
            <a:r>
              <a:rPr lang="en-US" dirty="0" smtClean="0"/>
              <a:t>x + y = 8, x-y=4, 4x+2y=6</a:t>
            </a:r>
          </a:p>
          <a:p>
            <a:r>
              <a:rPr lang="ru-RU" dirty="0" smtClean="0"/>
              <a:t>Как называются такие уравнения?</a:t>
            </a:r>
          </a:p>
          <a:p>
            <a:r>
              <a:rPr lang="ru-RU" dirty="0" smtClean="0"/>
              <a:t>Что является графиком линейного уравнения с двумя переменными?</a:t>
            </a:r>
          </a:p>
          <a:p>
            <a:r>
              <a:rPr lang="ru-RU" dirty="0" smtClean="0"/>
              <a:t>Как построить график линейного уравнения?</a:t>
            </a:r>
          </a:p>
          <a:p>
            <a:r>
              <a:rPr lang="ru-RU" dirty="0" smtClean="0"/>
              <a:t>Из каждого уравнения выразите </a:t>
            </a:r>
            <a:r>
              <a:rPr lang="en-US" dirty="0" smtClean="0"/>
              <a:t>y</a:t>
            </a:r>
            <a:r>
              <a:rPr lang="ru-RU" dirty="0" smtClean="0"/>
              <a:t> через </a:t>
            </a:r>
            <a:r>
              <a:rPr lang="en-US" dirty="0" smtClean="0"/>
              <a:t>x</a:t>
            </a:r>
            <a:r>
              <a:rPr lang="ru-RU" dirty="0" smtClean="0"/>
              <a:t>, </a:t>
            </a:r>
            <a:r>
              <a:rPr lang="en-US" dirty="0" smtClean="0"/>
              <a:t>x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через </a:t>
            </a:r>
            <a:r>
              <a:rPr lang="en-US" dirty="0" smtClean="0"/>
              <a:t>y</a:t>
            </a:r>
            <a:r>
              <a:rPr lang="ru-RU" dirty="0" smtClean="0"/>
              <a:t>?</a:t>
            </a:r>
            <a:endParaRPr lang="ru-RU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12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6429420"/>
          </a:xfrm>
        </p:spPr>
        <p:txBody>
          <a:bodyPr/>
          <a:lstStyle/>
          <a:p>
            <a:r>
              <a:rPr lang="ru-RU" dirty="0" smtClean="0"/>
              <a:t>2. Что вы понимаете под словом система уравнений?</a:t>
            </a:r>
          </a:p>
          <a:p>
            <a:r>
              <a:rPr lang="ru-RU" dirty="0" smtClean="0"/>
              <a:t>Что называется решением системы линейных </a:t>
            </a:r>
            <a:r>
              <a:rPr lang="ru-RU" dirty="0" smtClean="0"/>
              <a:t>уравнений </a:t>
            </a:r>
            <a:r>
              <a:rPr lang="ru-RU" dirty="0" smtClean="0"/>
              <a:t>с  двумя переменными?</a:t>
            </a:r>
          </a:p>
          <a:p>
            <a:r>
              <a:rPr lang="ru-RU" dirty="0" smtClean="0"/>
              <a:t>Что значит решить систему линейных уравнений?</a:t>
            </a:r>
          </a:p>
          <a:p>
            <a:r>
              <a:rPr lang="ru-RU" dirty="0" smtClean="0"/>
              <a:t>3. Определите каким из способов рационально решить каждую систему?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5214950"/>
            <a:ext cx="2071702" cy="928694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2" y="5214950"/>
            <a:ext cx="2000264" cy="1000132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9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26" y="5214950"/>
            <a:ext cx="2214578" cy="928694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12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Преимущества и недостатки способов решения систем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3" y="1643050"/>
          <a:ext cx="7858180" cy="339655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619120"/>
                <a:gridCol w="2619120"/>
                <a:gridCol w="2619940"/>
              </a:tblGrid>
              <a:tr h="5386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/>
                        <a:t>Способы решения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/>
                        <a:t>Преимущества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/>
                        <a:t>недостатки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86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/>
                        <a:t>Графический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/>
                        <a:t>Наглядность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/>
                        <a:t>Громоздкость, неточность 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86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/>
                        <a:t>Подстановки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/>
                        <a:t>Точный 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/>
                        <a:t>Трудоёмкость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86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/>
                        <a:t>Сложения 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/>
                        <a:t>Точный 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/>
                        <a:t>В выборе множителя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12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60359"/>
            <a:ext cx="8229600" cy="1239815"/>
          </a:xfrm>
        </p:spPr>
        <p:txBody>
          <a:bodyPr/>
          <a:lstStyle/>
          <a:p>
            <a:pPr algn="ctr"/>
            <a:r>
              <a:rPr lang="ru-RU" dirty="0" smtClean="0"/>
              <a:t>Решите систему наиболее удобным способом:</a:t>
            </a:r>
          </a:p>
          <a:p>
            <a:pPr algn="ctr">
              <a:buNone/>
            </a:pPr>
            <a:endParaRPr lang="ru-RU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2000240"/>
            <a:ext cx="3857652" cy="192882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12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Лошадь и мул шли бок о бок с тяжёлой поклажей на спине. Лошадь жаловалась на свою непомерно тяжёлую  ношу. «Чего ты жалуешься? – отвечал ей мул. – Ведь если я возьму у тебя один мешок. Ноша моя станет вдвое тяжелее твоей. А вот если бы ты сняла с моей спины один мешок. Твоя поклажа стала бы одинаково с моей»</a:t>
            </a:r>
            <a:endParaRPr lang="ru-RU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12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Пуст стороны прямоугольного будут </a:t>
            </a:r>
            <a:r>
              <a:rPr lang="en-US" dirty="0" smtClean="0"/>
              <a:t>x </a:t>
            </a:r>
            <a:r>
              <a:rPr lang="ru-RU" dirty="0" smtClean="0"/>
              <a:t>и</a:t>
            </a:r>
            <a:r>
              <a:rPr lang="en-US" dirty="0" smtClean="0"/>
              <a:t>y</a:t>
            </a:r>
            <a:r>
              <a:rPr lang="ru-RU" dirty="0" smtClean="0"/>
              <a:t>  см. Тогда имеем:</a:t>
            </a:r>
          </a:p>
          <a:p>
            <a:endParaRPr lang="ru-RU" dirty="0" smtClean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3429000"/>
            <a:ext cx="3786214" cy="1428760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12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Вариант1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683125"/>
          </a:xfrm>
        </p:spPr>
        <p:txBody>
          <a:bodyPr/>
          <a:lstStyle/>
          <a:p>
            <a:r>
              <a:rPr lang="ru-RU" dirty="0" smtClean="0"/>
              <a:t>Решите систему способом подстановки: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>
              <a:buNone/>
            </a:pPr>
            <a:r>
              <a:rPr lang="ru-RU" dirty="0" smtClean="0"/>
              <a:t>Решите систему способом</a:t>
            </a:r>
          </a:p>
          <a:p>
            <a:pPr>
              <a:buNone/>
            </a:pPr>
            <a:r>
              <a:rPr lang="ru-RU" dirty="0" smtClean="0"/>
              <a:t>     сложения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Вариант2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540273"/>
          </a:xfrm>
        </p:spPr>
        <p:txBody>
          <a:bodyPr/>
          <a:lstStyle/>
          <a:p>
            <a:r>
              <a:rPr lang="ru-RU" dirty="0" smtClean="0"/>
              <a:t>Решите систему способом подстановки: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Решите систему способом</a:t>
            </a:r>
          </a:p>
          <a:p>
            <a:pPr>
              <a:buNone/>
            </a:pPr>
            <a:r>
              <a:rPr lang="ru-RU" dirty="0" smtClean="0"/>
              <a:t>     сложения</a:t>
            </a:r>
          </a:p>
          <a:p>
            <a:endParaRPr lang="ru-RU" dirty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3071810"/>
            <a:ext cx="2357454" cy="121444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5286388"/>
            <a:ext cx="2357454" cy="1257304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11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0694" y="3000372"/>
            <a:ext cx="2357454" cy="1357322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13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6" y="5286388"/>
            <a:ext cx="2500330" cy="1285884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66</TotalTime>
  <Words>284</Words>
  <Application>Microsoft Office PowerPoint</Application>
  <PresentationFormat>Экран (4:3)</PresentationFormat>
  <Paragraphs>64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Заключительный урок по теме: «Системы линейных уравнений»  </vt:lpstr>
      <vt:lpstr>Способы  решения систем линейных уравнений</vt:lpstr>
      <vt:lpstr>Слайд 3</vt:lpstr>
      <vt:lpstr>Слайд 4</vt:lpstr>
      <vt:lpstr>Преимущества и недостатки способов решения систем</vt:lpstr>
      <vt:lpstr>Слайд 6</vt:lpstr>
      <vt:lpstr>Задача 1</vt:lpstr>
      <vt:lpstr>Задача 2</vt:lpstr>
      <vt:lpstr>Самостоятельная работа</vt:lpstr>
      <vt:lpstr>ответы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Заключительный урок по теме: «Системы линейных уравнений»  </dc:title>
  <dc:creator>User</dc:creator>
  <cp:lastModifiedBy>User</cp:lastModifiedBy>
  <cp:revision>8</cp:revision>
  <dcterms:created xsi:type="dcterms:W3CDTF">2008-05-18T14:33:05Z</dcterms:created>
  <dcterms:modified xsi:type="dcterms:W3CDTF">2008-05-18T15:39:57Z</dcterms:modified>
</cp:coreProperties>
</file>