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8" r:id="rId5"/>
    <p:sldId id="279" r:id="rId6"/>
    <p:sldId id="269" r:id="rId7"/>
    <p:sldId id="282" r:id="rId8"/>
    <p:sldId id="270" r:id="rId9"/>
    <p:sldId id="283" r:id="rId10"/>
    <p:sldId id="258" r:id="rId11"/>
    <p:sldId id="271" r:id="rId12"/>
    <p:sldId id="286" r:id="rId13"/>
    <p:sldId id="272" r:id="rId14"/>
    <p:sldId id="273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0" d="100"/>
          <a:sy n="100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%D0%90%D0%BB%D0%B5%D1%88%D0%B0_%D0%9F%D0%BE%D0%BF%D0%BE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c/Zmei_Gorinich_(colour_fixed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%D0%91%D0%BE%D0%B3%D0%B0%D1%82%D1%8B%D1%80%D1%8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%D0%9C%D0%B8%D0%BA%D1%83%D0%BB%D0%B0_%D0%A1%D0%B5%D0%BB%D1%8F%D0%BD%D0%B8%D0%BD%D0%BE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%D0%92%D0%BE%D0%BB%D0%B3%D0%B0_%D0%92%D1%81%D0%B5%D1%81%D0%BB%D0%B0%D0%B2%D1%8C%D0%B5%D0%B2%D0%B8%D1%8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3095625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Богатыри земли русской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25" y="1285875"/>
            <a:ext cx="5643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И про эту старину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Я рассказывать начну,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Чтобы дети знать могли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О делах родной земли.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71868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85750" y="928688"/>
            <a:ext cx="47148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mbria" pitchFamily="18" charset="0"/>
              </a:rPr>
              <a:t>- представитель всех русских богатырей и в глазах народа является представителем крестьянского сословия.</a:t>
            </a:r>
          </a:p>
          <a:p>
            <a:r>
              <a:rPr lang="ru-RU" sz="2000">
                <a:latin typeface="Cambria" pitchFamily="18" charset="0"/>
              </a:rPr>
              <a:t> Илья отличается огромной силой, которой не обладают другие младшие богатыри, но сила эта не количественна, а качественна, причём силу физическую сопровождает нравственная: спокойствие, стойкость, простота, отеческая заботливость, сдержанность, благодушие, скромность, независимость характера.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214313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ИЛЬЯ МУРОМЕЦ</a:t>
            </a:r>
          </a:p>
        </p:txBody>
      </p:sp>
      <p:pic>
        <p:nvPicPr>
          <p:cNvPr id="6" name="Рисунок 5" descr="img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29190" y="214290"/>
            <a:ext cx="4006113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43375" y="571500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Н.Каразин</a:t>
            </a:r>
          </a:p>
          <a:p>
            <a:pPr algn="ctr"/>
            <a:r>
              <a:rPr lang="ru-RU">
                <a:latin typeface="Cambria" pitchFamily="18" charset="0"/>
              </a:rPr>
              <a:t> Иллюстрация к былине «Илья Муромец»</a:t>
            </a:r>
          </a:p>
          <a:p>
            <a:pPr algn="ctr"/>
            <a:r>
              <a:rPr lang="ru-RU">
                <a:latin typeface="Cambria" pitchFamily="18" charset="0"/>
              </a:rPr>
              <a:t>Илья просит благословение у родителей на службу князю Владимирую.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Murom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14313"/>
            <a:ext cx="432435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28813" y="628650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Памятник Илье Муромцу в Муроме.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айл:Алеша Поп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3"/>
            <a:ext cx="43053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57813" y="600075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«Алёша Попович», 1895 г.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85750" y="1143000"/>
            <a:ext cx="4286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Алёша Попович тесно связан с Ильёй Муромцем и с Добрыней Никитычем: он находится в постоянных отношениях с ними. Кроме того, между Алёшей и Добрыней существует поражающее сходство не в характерах, а в приключениях и некоторых других обстоятельствах их жизни; именно, былины о змееборстве Добрыни и Алёши почти совершенно сходны друг с другом. 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313" y="428625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АЛЁША ПОПОВИЧ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Файл:Zmei Gorinich (colour fix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14313"/>
            <a:ext cx="40957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598863" y="6000750"/>
            <a:ext cx="5545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Виктор Васнецов </a:t>
            </a:r>
          </a:p>
          <a:p>
            <a:pPr algn="ctr"/>
            <a:r>
              <a:rPr lang="ru-RU">
                <a:latin typeface="Cambria" pitchFamily="18" charset="0"/>
              </a:rPr>
              <a:t>« Бой Добрыни Никитича с семиглавым Змеем Горынычем» 1913—1918 г.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85813" y="1643063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- он стрелец и боец отличный, на речах разумен, в жизни был тихий и спокойный.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Cambria" pitchFamily="18" charset="0"/>
              </a:rPr>
              <a:t>Добрыню Никитича уже давно многие сопоставляли с летописным Добрыней, дядей Владимира, и считали его представителем высшего русского общества, типом князя-дружинника.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285750"/>
            <a:ext cx="2928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ДОБРЫНЯ </a:t>
            </a:r>
          </a:p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НИКИТИЧ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– Защищать свою Родину, беречь её.  -  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214313" y="214313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968875" cy="53641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>
                <a:latin typeface="Cambria" pitchFamily="18" charset="0"/>
                <a:ea typeface="Times New Roman" pitchFamily="18" charset="0"/>
                <a:cs typeface="Arial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smtClean="0">
              <a:latin typeface="Cambria" pitchFamily="18" charset="0"/>
            </a:endParaRPr>
          </a:p>
        </p:txBody>
      </p:sp>
      <p:pic>
        <p:nvPicPr>
          <p:cNvPr id="4100" name="Picture 4" descr="imag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3455988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8625" y="566102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«Русский витязь»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5" y="1214438"/>
            <a:ext cx="8286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 b="1">
                <a:latin typeface="Monotype Corsiva" pitchFamily="66" charset="0"/>
                <a:ea typeface="Times New Roman" pitchFamily="18" charset="0"/>
                <a:cs typeface="Arial" charset="0"/>
              </a:rPr>
              <a:t>Сказитель так и говорил:</a:t>
            </a:r>
          </a:p>
          <a:p>
            <a:pPr algn="ctr" eaLnBrk="0" hangingPunct="0"/>
            <a:endParaRPr lang="ru-RU" sz="1200" b="1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Расскажу я вам про дела старые,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старые, про бывалые,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битвы, да про сражения,</a:t>
            </a:r>
            <a:b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>
                <a:latin typeface="Monotype Corsiva" pitchFamily="66" charset="0"/>
                <a:ea typeface="Times New Roman" pitchFamily="18" charset="0"/>
                <a:cs typeface="Arial" charset="0"/>
              </a:rPr>
              <a:t>Да про подвиги богатырские</a:t>
            </a:r>
            <a:r>
              <a:rPr lang="ru-RU" sz="3200">
                <a:latin typeface="Monotype Corsiva" pitchFamily="66" charset="0"/>
                <a:ea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57250" y="785813"/>
            <a:ext cx="78581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indent="-457200" algn="just">
              <a:defRPr/>
            </a:pPr>
            <a:endParaRPr lang="ru-RU" sz="2400" dirty="0">
              <a:latin typeface="Cambria" pitchFamily="18" charset="0"/>
            </a:endParaRPr>
          </a:p>
          <a:p>
            <a:pPr indent="-457200" algn="just">
              <a:defRPr/>
            </a:pPr>
            <a:r>
              <a:rPr lang="ru-RU" sz="2400" dirty="0">
                <a:latin typeface="Cambria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Файл:Микула Селянино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3"/>
            <a:ext cx="42576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5357813" y="6000750"/>
            <a:ext cx="356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mbria" pitchFamily="18" charset="0"/>
              </a:rPr>
              <a:t>Андрей Рябушкин </a:t>
            </a:r>
          </a:p>
          <a:p>
            <a:r>
              <a:rPr lang="ru-RU">
                <a:latin typeface="Cambria" pitchFamily="18" charset="0"/>
              </a:rPr>
              <a:t>«Микула Селянинович», 1895г.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0"/>
            <a:ext cx="45005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МИКУЛА СЕЛЯНИНОВИЧ</a:t>
            </a:r>
            <a:r>
              <a:rPr lang="ru-RU" sz="4000">
                <a:latin typeface="Cambria" pitchFamily="18" charset="0"/>
              </a:rPr>
              <a:t>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Cambria" pitchFamily="18" charset="0"/>
              </a:rPr>
              <a:t>Он представитель земледельческого быта, обладающий не количественной, как Святогор, а качественной силой, которую можно назвать выносливостью. </a:t>
            </a:r>
          </a:p>
          <a:p>
            <a:pPr algn="ctr">
              <a:defRPr/>
            </a:pPr>
            <a:endParaRPr lang="ru-RU" i="1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i="1">
                <a:latin typeface="Cambria" pitchFamily="18" charset="0"/>
                <a:ea typeface="Times New Roman" pitchFamily="18" charset="0"/>
                <a:cs typeface="Arial" charset="0"/>
              </a:rPr>
              <a:t>Былина о нём так говорит:</a:t>
            </a:r>
            <a:endParaRPr lang="ru-RU" i="1">
              <a:latin typeface="Cambria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Он одной рукой камень вывернет,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А двумя – то руками быка свалит,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Зовут его Микула Селянинович.</a:t>
            </a:r>
          </a:p>
          <a:p>
            <a:pPr>
              <a:defRPr/>
            </a:pPr>
            <a:endParaRPr lang="ru-RU">
              <a:latin typeface="Cambr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>
                <a:latin typeface="Cambria" pitchFamily="18" charset="0"/>
                <a:cs typeface="Times New Roman" pitchFamily="18" charset="0"/>
              </a:rPr>
              <a:t>Микула Селянинович помогал защищать свою землю от врагов, но труд свой земледельческий не бросал. Он говорил: «Кто ж тогда Русь кормить будет?»</a:t>
            </a:r>
          </a:p>
          <a:p>
            <a:pPr algn="ctr">
              <a:defRPr/>
            </a:pPr>
            <a:endParaRPr lang="ru-RU"/>
          </a:p>
          <a:p>
            <a:pPr lvl="1" algn="ctr">
              <a:defRPr/>
            </a:pPr>
            <a:r>
              <a:rPr lang="ru-RU">
                <a:latin typeface="Cambria" pitchFamily="18" charset="0"/>
              </a:rPr>
              <a:t>Встречается в 2-х былинах: о Святогоре и о Вольге Святославиче. 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7778b162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429125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4313" y="6108700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Георгий Юдин </a:t>
            </a:r>
          </a:p>
          <a:p>
            <a:pPr algn="ctr"/>
            <a:r>
              <a:rPr lang="ru-RU">
                <a:latin typeface="Cambria" pitchFamily="18" charset="0"/>
              </a:rPr>
              <a:t>Микула Селянинович и Святогор. </a:t>
            </a:r>
          </a:p>
        </p:txBody>
      </p:sp>
      <p:pic>
        <p:nvPicPr>
          <p:cNvPr id="30728" name="Picture 8" descr="0_e57a_7964257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88913"/>
            <a:ext cx="4105275" cy="59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357688" y="60928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«Встреча Вольги и Микулы Селяниновича»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Файл:Волга Всеславьевич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3"/>
            <a:ext cx="42767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360863" y="5934075"/>
            <a:ext cx="4783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Андрей Рябушкин </a:t>
            </a:r>
          </a:p>
          <a:p>
            <a:pPr algn="ctr"/>
            <a:r>
              <a:rPr lang="ru-RU">
                <a:latin typeface="Cambria" pitchFamily="18" charset="0"/>
              </a:rPr>
              <a:t>«Волга Всеславьевич или Волх Всеславич », </a:t>
            </a:r>
          </a:p>
          <a:p>
            <a:pPr algn="ctr"/>
            <a:r>
              <a:rPr lang="ru-RU">
                <a:latin typeface="Cambria" pitchFamily="18" charset="0"/>
              </a:rPr>
              <a:t>1895 г.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88" y="1857375"/>
            <a:ext cx="4035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mbria" pitchFamily="18" charset="0"/>
              </a:rPr>
              <a:t>Основные былины о Вольге рассказывают о его чудесном рождении от змея, походе в Индию и противоборстве с Микулой Селяниновичем. </a:t>
            </a:r>
          </a:p>
          <a:p>
            <a:r>
              <a:rPr lang="ru-RU">
                <a:latin typeface="Cambria" pitchFamily="18" charset="0"/>
              </a:rPr>
              <a:t>Вольга Святославович, оборотень и охотник, относится к числу самых древнейших богатырей.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ВОЛГА ВСЕСЛАВЬЕВИЧ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50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8106972" cy="481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143125" y="54292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Константин Васильев «Вольга Святославович»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644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Admin</cp:lastModifiedBy>
  <cp:revision>40</cp:revision>
  <dcterms:created xsi:type="dcterms:W3CDTF">2009-01-21T12:54:33Z</dcterms:created>
  <dcterms:modified xsi:type="dcterms:W3CDTF">2012-09-06T16:31:24Z</dcterms:modified>
</cp:coreProperties>
</file>