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5"/>
  </p:notesMasterIdLst>
  <p:handoutMasterIdLst>
    <p:handoutMasterId r:id="rId16"/>
  </p:handoutMasterIdLst>
  <p:sldIdLst>
    <p:sldId id="272" r:id="rId2"/>
    <p:sldId id="271" r:id="rId3"/>
    <p:sldId id="256" r:id="rId4"/>
    <p:sldId id="262" r:id="rId5"/>
    <p:sldId id="264" r:id="rId6"/>
    <p:sldId id="265" r:id="rId7"/>
    <p:sldId id="257" r:id="rId8"/>
    <p:sldId id="266" r:id="rId9"/>
    <p:sldId id="259" r:id="rId10"/>
    <p:sldId id="268" r:id="rId11"/>
    <p:sldId id="269" r:id="rId12"/>
    <p:sldId id="260" r:id="rId13"/>
    <p:sldId id="258" r:id="rId14"/>
  </p:sldIdLst>
  <p:sldSz cx="9144000" cy="6858000" type="screen4x3"/>
  <p:notesSz cx="6858000" cy="9144000"/>
  <p:custShowLst>
    <p:custShow name="Произвольный показ 1" id="0">
      <p:sldLst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</p:sldLst>
    </p:custShow>
  </p:custShowLst>
  <p:defaultTextStyle>
    <a:defPPr>
      <a:defRPr lang="ru-RU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CCFFCC"/>
    </p:penClr>
  </p:showPr>
  <p:clrMru>
    <a:srgbClr val="CCFF99"/>
    <a:srgbClr val="FFCCFF"/>
    <a:srgbClr val="FF3300"/>
    <a:srgbClr val="00FF00"/>
    <a:srgbClr val="FF0000"/>
    <a:srgbClr val="808000"/>
    <a:srgbClr val="CCCC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51" autoAdjust="0"/>
    <p:restoredTop sz="94677" autoAdjust="0"/>
  </p:normalViewPr>
  <p:slideViewPr>
    <p:cSldViewPr>
      <p:cViewPr>
        <p:scale>
          <a:sx n="70" d="100"/>
          <a:sy n="70" d="100"/>
        </p:scale>
        <p:origin x="-14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5" Type="http://schemas.openxmlformats.org/officeDocument/2006/relationships/image" Target="../media/image2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Relationship Id="rId14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61E8ACA7-88AB-429F-A725-D8E52C23760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761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64DA19AF-7236-44B4-AAFA-62F9F3981F8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282627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282628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826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8263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82631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82632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82633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6B7A7365-EC45-430D-AF16-DA725D4CA4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2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2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2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9" grpId="0"/>
      <p:bldP spid="282630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26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26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26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26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CC338-68B8-4316-95D9-B1046D162D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5CA0A-B4CD-4812-AAF3-909D470C71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B145EC37-7008-47B9-9663-0B5EC2759D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205F51C6-76B8-448B-AB35-E239FFB3B2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A9F5A7BD-ED27-4554-A106-2D23503CC9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7080B-A658-449C-8526-A6063A662B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05B83-A2A6-4533-B58A-CD935F560E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F3FF5-0D65-4B68-88D7-E0A8E6F225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A2A6F-EB78-460E-B787-99AA75B407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528D5-9182-4CA4-90B7-80C1A46D07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1E7F0-9379-473D-A06C-3A0E358771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CFD45-7443-4EA4-B4C1-3FC787B63E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99D5E-6643-406A-9DFA-B4365A8FBC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99"/>
            </a:gs>
            <a:gs pos="50000">
              <a:srgbClr val="FFFF99"/>
            </a:gs>
            <a:gs pos="100000">
              <a:srgbClr val="66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1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81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C32191A2-F156-4A0A-B81D-9B2677E97D5B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81607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281608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81609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transition spd="med">
    <p:wheel spokes="8"/>
    <p:sndAc>
      <p:stSnd>
        <p:snd r:embed="rId16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2" grpId="0"/>
      <p:bldP spid="281603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16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16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16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160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16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16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16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160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16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16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16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160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16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16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16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160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16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16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16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16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076325" y="2735263"/>
            <a:ext cx="72739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</a:rPr>
              <a:t>НАТУРАЛЬНЫЕ</a:t>
            </a:r>
          </a:p>
          <a:p>
            <a:pPr algn="ctr"/>
            <a:r>
              <a:rPr lang="ru-RU" sz="5400" b="1">
                <a:solidFill>
                  <a:srgbClr val="FF0000"/>
                </a:solidFill>
              </a:rPr>
              <a:t>ЧИСЛА</a:t>
            </a:r>
            <a:endParaRPr lang="ru-RU" sz="5400" b="1">
              <a:solidFill>
                <a:srgbClr val="0000FF"/>
              </a:solidFill>
            </a:endParaRPr>
          </a:p>
        </p:txBody>
      </p:sp>
      <p:sp>
        <p:nvSpPr>
          <p:cNvPr id="193548" name="Rectangle 12"/>
          <p:cNvSpPr>
            <a:spLocks noChangeArrowheads="1"/>
          </p:cNvSpPr>
          <p:nvPr/>
        </p:nvSpPr>
        <p:spPr bwMode="auto">
          <a:xfrm>
            <a:off x="4546600" y="679450"/>
            <a:ext cx="39322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Урок-соревнование</a:t>
            </a:r>
          </a:p>
          <a:p>
            <a:r>
              <a:rPr lang="ru-RU" sz="2800" b="1">
                <a:solidFill>
                  <a:srgbClr val="0000FF"/>
                </a:solidFill>
              </a:rPr>
              <a:t>для пятиклассников</a:t>
            </a:r>
          </a:p>
        </p:txBody>
      </p:sp>
      <p:pic>
        <p:nvPicPr>
          <p:cNvPr id="193550" name="Picture 14" descr="snap00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7400" y="241300"/>
            <a:ext cx="971550" cy="1431925"/>
          </a:xfrm>
          <a:prstGeom prst="rect">
            <a:avLst/>
          </a:prstGeom>
          <a:noFill/>
        </p:spPr>
      </p:pic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5427186" y="5516563"/>
            <a:ext cx="26436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Автор: </a:t>
            </a:r>
            <a:r>
              <a:rPr lang="ru-RU" b="1" dirty="0" err="1" smtClean="0">
                <a:solidFill>
                  <a:srgbClr val="0000FF"/>
                </a:solidFill>
              </a:rPr>
              <a:t>Масягина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>
                <a:solidFill>
                  <a:srgbClr val="0000FF"/>
                </a:solidFill>
              </a:rPr>
              <a:t>С</a:t>
            </a:r>
            <a:r>
              <a:rPr lang="ru-RU" b="1" dirty="0" smtClean="0">
                <a:solidFill>
                  <a:srgbClr val="0000FF"/>
                </a:solidFill>
              </a:rPr>
              <a:t>.И.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2" grpId="0"/>
      <p:bldP spid="1935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327025"/>
            <a:ext cx="7696200" cy="1270000"/>
          </a:xfrm>
        </p:spPr>
        <p:txBody>
          <a:bodyPr/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Arial" charset="0"/>
              </a:rPr>
              <a:t>Задание № 5</a:t>
            </a:r>
            <a:br>
              <a:rPr lang="ru-RU" sz="3200" b="1">
                <a:solidFill>
                  <a:srgbClr val="FF0000"/>
                </a:solidFill>
                <a:latin typeface="Arial" charset="0"/>
              </a:rPr>
            </a:br>
            <a:r>
              <a:rPr lang="ru-RU" sz="2400" b="1">
                <a:solidFill>
                  <a:srgbClr val="FF0000"/>
                </a:solidFill>
                <a:latin typeface="Arial" charset="0"/>
              </a:rPr>
              <a:t>Топкое болото</a:t>
            </a:r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16475" y="2276475"/>
            <a:ext cx="4327525" cy="374491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400" b="1">
                <a:solidFill>
                  <a:srgbClr val="0000FF"/>
                </a:solidFill>
              </a:rPr>
              <a:t>Последуйте за Буратино по математическим кочкам. 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b="1">
                <a:solidFill>
                  <a:srgbClr val="0000FF"/>
                </a:solidFill>
              </a:rPr>
              <a:t>Не торопитесь при выполнении вычислений, а то можете соскользнуть с кочки и увязнуть в болоте! </a:t>
            </a:r>
          </a:p>
        </p:txBody>
      </p:sp>
      <p:grpSp>
        <p:nvGrpSpPr>
          <p:cNvPr id="169189" name="Group 229"/>
          <p:cNvGrpSpPr>
            <a:grpSpLocks noChangeAspect="1"/>
          </p:cNvGrpSpPr>
          <p:nvPr/>
        </p:nvGrpSpPr>
        <p:grpSpPr bwMode="auto">
          <a:xfrm>
            <a:off x="280988" y="1916113"/>
            <a:ext cx="4464050" cy="4162425"/>
            <a:chOff x="2936" y="2040"/>
            <a:chExt cx="5908" cy="6034"/>
          </a:xfrm>
        </p:grpSpPr>
        <p:sp>
          <p:nvSpPr>
            <p:cNvPr id="169190" name="AutoShape 230"/>
            <p:cNvSpPr>
              <a:spLocks noChangeAspect="1" noChangeArrowheads="1"/>
            </p:cNvSpPr>
            <p:nvPr/>
          </p:nvSpPr>
          <p:spPr bwMode="auto">
            <a:xfrm>
              <a:off x="2936" y="2040"/>
              <a:ext cx="5908" cy="6034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191" name="AutoShape 231"/>
            <p:cNvSpPr>
              <a:spLocks noChangeArrowheads="1"/>
            </p:cNvSpPr>
            <p:nvPr/>
          </p:nvSpPr>
          <p:spPr bwMode="auto">
            <a:xfrm rot="2666232">
              <a:off x="3066" y="5788"/>
              <a:ext cx="1080" cy="1080"/>
            </a:xfrm>
            <a:prstGeom prst="irregularSeal2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192" name="AutoShape 232"/>
            <p:cNvSpPr>
              <a:spLocks noChangeArrowheads="1"/>
            </p:cNvSpPr>
            <p:nvPr/>
          </p:nvSpPr>
          <p:spPr bwMode="auto">
            <a:xfrm rot="2666232">
              <a:off x="7450" y="5762"/>
              <a:ext cx="1080" cy="1080"/>
            </a:xfrm>
            <a:prstGeom prst="irregularSeal2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193" name="AutoShape 233"/>
            <p:cNvSpPr>
              <a:spLocks noChangeArrowheads="1"/>
            </p:cNvSpPr>
            <p:nvPr/>
          </p:nvSpPr>
          <p:spPr bwMode="auto">
            <a:xfrm rot="2666232">
              <a:off x="5297" y="5788"/>
              <a:ext cx="1080" cy="1080"/>
            </a:xfrm>
            <a:prstGeom prst="irregularSeal2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99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194" name="AutoShape 234"/>
            <p:cNvSpPr>
              <a:spLocks noChangeArrowheads="1"/>
            </p:cNvSpPr>
            <p:nvPr/>
          </p:nvSpPr>
          <p:spPr bwMode="auto">
            <a:xfrm rot="2666232">
              <a:off x="3035" y="4536"/>
              <a:ext cx="1080" cy="1080"/>
            </a:xfrm>
            <a:prstGeom prst="irregularSeal2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195" name="AutoShape 235"/>
            <p:cNvSpPr>
              <a:spLocks noChangeArrowheads="1"/>
            </p:cNvSpPr>
            <p:nvPr/>
          </p:nvSpPr>
          <p:spPr bwMode="auto">
            <a:xfrm rot="2666232">
              <a:off x="5241" y="4524"/>
              <a:ext cx="1080" cy="1080"/>
            </a:xfrm>
            <a:prstGeom prst="irregularSeal2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99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196" name="AutoShape 236"/>
            <p:cNvSpPr>
              <a:spLocks noChangeArrowheads="1"/>
            </p:cNvSpPr>
            <p:nvPr/>
          </p:nvSpPr>
          <p:spPr bwMode="auto">
            <a:xfrm rot="2666232">
              <a:off x="7408" y="4522"/>
              <a:ext cx="1080" cy="1079"/>
            </a:xfrm>
            <a:prstGeom prst="irregularSeal2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197" name="AutoShape 237"/>
            <p:cNvSpPr>
              <a:spLocks noChangeArrowheads="1"/>
            </p:cNvSpPr>
            <p:nvPr/>
          </p:nvSpPr>
          <p:spPr bwMode="auto">
            <a:xfrm rot="2666232">
              <a:off x="3036" y="3349"/>
              <a:ext cx="1080" cy="1080"/>
            </a:xfrm>
            <a:prstGeom prst="irregularSeal2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198" name="AutoShape 238"/>
            <p:cNvSpPr>
              <a:spLocks noChangeArrowheads="1"/>
            </p:cNvSpPr>
            <p:nvPr/>
          </p:nvSpPr>
          <p:spPr bwMode="auto">
            <a:xfrm rot="2666232">
              <a:off x="3004" y="2100"/>
              <a:ext cx="1080" cy="1079"/>
            </a:xfrm>
            <a:prstGeom prst="irregularSeal2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199" name="AutoShape 239"/>
            <p:cNvSpPr>
              <a:spLocks noChangeArrowheads="1"/>
            </p:cNvSpPr>
            <p:nvPr/>
          </p:nvSpPr>
          <p:spPr bwMode="auto">
            <a:xfrm rot="2666232">
              <a:off x="5187" y="3307"/>
              <a:ext cx="1080" cy="1080"/>
            </a:xfrm>
            <a:prstGeom prst="irregularSeal2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99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200" name="AutoShape 240"/>
            <p:cNvSpPr>
              <a:spLocks noChangeArrowheads="1"/>
            </p:cNvSpPr>
            <p:nvPr/>
          </p:nvSpPr>
          <p:spPr bwMode="auto">
            <a:xfrm rot="2666232">
              <a:off x="7389" y="3282"/>
              <a:ext cx="1080" cy="1080"/>
            </a:xfrm>
            <a:prstGeom prst="irregularSeal2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201" name="AutoShape 241"/>
            <p:cNvSpPr>
              <a:spLocks noChangeArrowheads="1"/>
            </p:cNvSpPr>
            <p:nvPr/>
          </p:nvSpPr>
          <p:spPr bwMode="auto">
            <a:xfrm rot="2666232">
              <a:off x="5139" y="2103"/>
              <a:ext cx="1080" cy="1080"/>
            </a:xfrm>
            <a:prstGeom prst="irregularSeal2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99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202" name="AutoShape 242"/>
            <p:cNvSpPr>
              <a:spLocks noChangeArrowheads="1"/>
            </p:cNvSpPr>
            <p:nvPr/>
          </p:nvSpPr>
          <p:spPr bwMode="auto">
            <a:xfrm rot="2666232">
              <a:off x="7340" y="2040"/>
              <a:ext cx="1080" cy="1079"/>
            </a:xfrm>
            <a:prstGeom prst="irregularSeal2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203" name="AutoShape 243"/>
            <p:cNvSpPr>
              <a:spLocks noChangeArrowheads="1"/>
            </p:cNvSpPr>
            <p:nvPr/>
          </p:nvSpPr>
          <p:spPr bwMode="auto">
            <a:xfrm rot="2666232">
              <a:off x="3092" y="6960"/>
              <a:ext cx="1080" cy="1080"/>
            </a:xfrm>
            <a:prstGeom prst="irregularSeal2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204" name="AutoShape 244"/>
            <p:cNvSpPr>
              <a:spLocks noChangeArrowheads="1"/>
            </p:cNvSpPr>
            <p:nvPr/>
          </p:nvSpPr>
          <p:spPr bwMode="auto">
            <a:xfrm rot="2666232">
              <a:off x="5274" y="6994"/>
              <a:ext cx="1080" cy="1080"/>
            </a:xfrm>
            <a:prstGeom prst="irregularSeal2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99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205" name="AutoShape 245"/>
            <p:cNvSpPr>
              <a:spLocks noChangeArrowheads="1"/>
            </p:cNvSpPr>
            <p:nvPr/>
          </p:nvSpPr>
          <p:spPr bwMode="auto">
            <a:xfrm rot="2666232">
              <a:off x="7491" y="6972"/>
              <a:ext cx="1080" cy="1080"/>
            </a:xfrm>
            <a:prstGeom prst="irregularSeal2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206" name="Line 246"/>
            <p:cNvSpPr>
              <a:spLocks noChangeShapeType="1"/>
            </p:cNvSpPr>
            <p:nvPr/>
          </p:nvSpPr>
          <p:spPr bwMode="auto">
            <a:xfrm>
              <a:off x="3615" y="6680"/>
              <a:ext cx="141" cy="51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207" name="Line 247"/>
            <p:cNvSpPr>
              <a:spLocks noChangeShapeType="1"/>
            </p:cNvSpPr>
            <p:nvPr/>
          </p:nvSpPr>
          <p:spPr bwMode="auto">
            <a:xfrm flipH="1">
              <a:off x="3504" y="5409"/>
              <a:ext cx="72" cy="5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208" name="Line 248"/>
            <p:cNvSpPr>
              <a:spLocks noChangeShapeType="1"/>
            </p:cNvSpPr>
            <p:nvPr/>
          </p:nvSpPr>
          <p:spPr bwMode="auto">
            <a:xfrm>
              <a:off x="5830" y="6683"/>
              <a:ext cx="141" cy="51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209" name="Line 249"/>
            <p:cNvSpPr>
              <a:spLocks noChangeShapeType="1"/>
            </p:cNvSpPr>
            <p:nvPr/>
          </p:nvSpPr>
          <p:spPr bwMode="auto">
            <a:xfrm>
              <a:off x="8005" y="6660"/>
              <a:ext cx="141" cy="51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210" name="Line 250"/>
            <p:cNvSpPr>
              <a:spLocks noChangeShapeType="1"/>
            </p:cNvSpPr>
            <p:nvPr/>
          </p:nvSpPr>
          <p:spPr bwMode="auto">
            <a:xfrm>
              <a:off x="3573" y="4230"/>
              <a:ext cx="141" cy="51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211" name="Line 251"/>
            <p:cNvSpPr>
              <a:spLocks noChangeShapeType="1"/>
            </p:cNvSpPr>
            <p:nvPr/>
          </p:nvSpPr>
          <p:spPr bwMode="auto">
            <a:xfrm>
              <a:off x="5748" y="4208"/>
              <a:ext cx="140" cy="51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212" name="Line 252"/>
            <p:cNvSpPr>
              <a:spLocks noChangeShapeType="1"/>
            </p:cNvSpPr>
            <p:nvPr/>
          </p:nvSpPr>
          <p:spPr bwMode="auto">
            <a:xfrm>
              <a:off x="7937" y="4208"/>
              <a:ext cx="141" cy="51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213" name="Line 253"/>
            <p:cNvSpPr>
              <a:spLocks noChangeShapeType="1"/>
            </p:cNvSpPr>
            <p:nvPr/>
          </p:nvSpPr>
          <p:spPr bwMode="auto">
            <a:xfrm flipH="1">
              <a:off x="5719" y="5420"/>
              <a:ext cx="72" cy="5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214" name="Line 254"/>
            <p:cNvSpPr>
              <a:spLocks noChangeShapeType="1"/>
            </p:cNvSpPr>
            <p:nvPr/>
          </p:nvSpPr>
          <p:spPr bwMode="auto">
            <a:xfrm flipH="1">
              <a:off x="7886" y="5397"/>
              <a:ext cx="72" cy="5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215" name="Line 255"/>
            <p:cNvSpPr>
              <a:spLocks noChangeShapeType="1"/>
            </p:cNvSpPr>
            <p:nvPr/>
          </p:nvSpPr>
          <p:spPr bwMode="auto">
            <a:xfrm flipH="1">
              <a:off x="3477" y="2982"/>
              <a:ext cx="72" cy="5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216" name="Line 256"/>
            <p:cNvSpPr>
              <a:spLocks noChangeShapeType="1"/>
            </p:cNvSpPr>
            <p:nvPr/>
          </p:nvSpPr>
          <p:spPr bwMode="auto">
            <a:xfrm flipH="1">
              <a:off x="5625" y="2954"/>
              <a:ext cx="72" cy="5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217" name="Line 257"/>
            <p:cNvSpPr>
              <a:spLocks noChangeShapeType="1"/>
            </p:cNvSpPr>
            <p:nvPr/>
          </p:nvSpPr>
          <p:spPr bwMode="auto">
            <a:xfrm flipH="1">
              <a:off x="7829" y="2909"/>
              <a:ext cx="72" cy="5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69218" name="Object 258"/>
            <p:cNvGraphicFramePr>
              <a:graphicFrameLocks noChangeAspect="1"/>
            </p:cNvGraphicFramePr>
            <p:nvPr/>
          </p:nvGraphicFramePr>
          <p:xfrm>
            <a:off x="5988" y="6773"/>
            <a:ext cx="480" cy="304"/>
          </p:xfrm>
          <a:graphic>
            <a:graphicData uri="http://schemas.openxmlformats.org/presentationml/2006/ole">
              <p:oleObj spid="_x0000_s169218" name="Формула" r:id="rId4" imgW="279360" imgH="177480" progId="Equation.3">
                <p:embed/>
              </p:oleObj>
            </a:graphicData>
          </a:graphic>
        </p:graphicFrame>
        <p:graphicFrame>
          <p:nvGraphicFramePr>
            <p:cNvPr id="169219" name="Object 259"/>
            <p:cNvGraphicFramePr>
              <a:graphicFrameLocks noChangeAspect="1"/>
            </p:cNvGraphicFramePr>
            <p:nvPr/>
          </p:nvGraphicFramePr>
          <p:xfrm>
            <a:off x="3748" y="6756"/>
            <a:ext cx="495" cy="303"/>
          </p:xfrm>
          <a:graphic>
            <a:graphicData uri="http://schemas.openxmlformats.org/presentationml/2006/ole">
              <p:oleObj spid="_x0000_s169219" name="Формула" r:id="rId5" imgW="279360" imgH="177480" progId="Equation.3">
                <p:embed/>
              </p:oleObj>
            </a:graphicData>
          </a:graphic>
        </p:graphicFrame>
        <p:graphicFrame>
          <p:nvGraphicFramePr>
            <p:cNvPr id="169220" name="Object 260"/>
            <p:cNvGraphicFramePr>
              <a:graphicFrameLocks noChangeAspect="1"/>
            </p:cNvGraphicFramePr>
            <p:nvPr/>
          </p:nvGraphicFramePr>
          <p:xfrm>
            <a:off x="8145" y="6761"/>
            <a:ext cx="479" cy="304"/>
          </p:xfrm>
          <a:graphic>
            <a:graphicData uri="http://schemas.openxmlformats.org/presentationml/2006/ole">
              <p:oleObj spid="_x0000_s169220" name="Формула" r:id="rId6" imgW="279360" imgH="177480" progId="Equation.3">
                <p:embed/>
              </p:oleObj>
            </a:graphicData>
          </a:graphic>
        </p:graphicFrame>
        <p:graphicFrame>
          <p:nvGraphicFramePr>
            <p:cNvPr id="169221" name="Object 261"/>
            <p:cNvGraphicFramePr>
              <a:graphicFrameLocks noChangeAspect="1"/>
            </p:cNvGraphicFramePr>
            <p:nvPr/>
          </p:nvGraphicFramePr>
          <p:xfrm>
            <a:off x="3591" y="5552"/>
            <a:ext cx="780" cy="304"/>
          </p:xfrm>
          <a:graphic>
            <a:graphicData uri="http://schemas.openxmlformats.org/presentationml/2006/ole">
              <p:oleObj spid="_x0000_s169221" name="Формула" r:id="rId7" imgW="419040" imgH="177480" progId="Equation.3">
                <p:embed/>
              </p:oleObj>
            </a:graphicData>
          </a:graphic>
        </p:graphicFrame>
        <p:graphicFrame>
          <p:nvGraphicFramePr>
            <p:cNvPr id="169222" name="Object 262"/>
            <p:cNvGraphicFramePr>
              <a:graphicFrameLocks noChangeAspect="1"/>
            </p:cNvGraphicFramePr>
            <p:nvPr/>
          </p:nvGraphicFramePr>
          <p:xfrm>
            <a:off x="5807" y="5563"/>
            <a:ext cx="780" cy="304"/>
          </p:xfrm>
          <a:graphic>
            <a:graphicData uri="http://schemas.openxmlformats.org/presentationml/2006/ole">
              <p:oleObj spid="_x0000_s169222" name="Формула" r:id="rId8" imgW="419040" imgH="177480" progId="Equation.3">
                <p:embed/>
              </p:oleObj>
            </a:graphicData>
          </a:graphic>
        </p:graphicFrame>
        <p:graphicFrame>
          <p:nvGraphicFramePr>
            <p:cNvPr id="169223" name="Object 263"/>
            <p:cNvGraphicFramePr>
              <a:graphicFrameLocks noChangeAspect="1"/>
            </p:cNvGraphicFramePr>
            <p:nvPr/>
          </p:nvGraphicFramePr>
          <p:xfrm>
            <a:off x="7989" y="5552"/>
            <a:ext cx="780" cy="304"/>
          </p:xfrm>
          <a:graphic>
            <a:graphicData uri="http://schemas.openxmlformats.org/presentationml/2006/ole">
              <p:oleObj spid="_x0000_s169223" name="Формула" r:id="rId9" imgW="419040" imgH="177480" progId="Equation.3">
                <p:embed/>
              </p:oleObj>
            </a:graphicData>
          </a:graphic>
        </p:graphicFrame>
        <p:graphicFrame>
          <p:nvGraphicFramePr>
            <p:cNvPr id="169224" name="Object 264"/>
            <p:cNvGraphicFramePr>
              <a:graphicFrameLocks noChangeAspect="1"/>
            </p:cNvGraphicFramePr>
            <p:nvPr/>
          </p:nvGraphicFramePr>
          <p:xfrm>
            <a:off x="3422" y="7341"/>
            <a:ext cx="375" cy="286"/>
          </p:xfrm>
          <a:graphic>
            <a:graphicData uri="http://schemas.openxmlformats.org/presentationml/2006/ole">
              <p:oleObj spid="_x0000_s169224" name="Формула" r:id="rId10" imgW="190440" imgH="152280" progId="Equation.3">
                <p:embed/>
              </p:oleObj>
            </a:graphicData>
          </a:graphic>
        </p:graphicFrame>
        <p:graphicFrame>
          <p:nvGraphicFramePr>
            <p:cNvPr id="169225" name="Object 265"/>
            <p:cNvGraphicFramePr>
              <a:graphicFrameLocks noChangeAspect="1"/>
            </p:cNvGraphicFramePr>
            <p:nvPr/>
          </p:nvGraphicFramePr>
          <p:xfrm>
            <a:off x="7842" y="7330"/>
            <a:ext cx="375" cy="300"/>
          </p:xfrm>
          <a:graphic>
            <a:graphicData uri="http://schemas.openxmlformats.org/presentationml/2006/ole">
              <p:oleObj spid="_x0000_s169225" name="Формула" r:id="rId11" imgW="177480" imgH="152280" progId="Equation.3">
                <p:embed/>
              </p:oleObj>
            </a:graphicData>
          </a:graphic>
        </p:graphicFrame>
        <p:graphicFrame>
          <p:nvGraphicFramePr>
            <p:cNvPr id="169226" name="Object 266"/>
            <p:cNvGraphicFramePr>
              <a:graphicFrameLocks noChangeAspect="1"/>
            </p:cNvGraphicFramePr>
            <p:nvPr/>
          </p:nvGraphicFramePr>
          <p:xfrm>
            <a:off x="5586" y="7358"/>
            <a:ext cx="394" cy="281"/>
          </p:xfrm>
          <a:graphic>
            <a:graphicData uri="http://schemas.openxmlformats.org/presentationml/2006/ole">
              <p:oleObj spid="_x0000_s169226" name="Формула" r:id="rId12" imgW="177480" imgH="139680" progId="Equation.3">
                <p:embed/>
              </p:oleObj>
            </a:graphicData>
          </a:graphic>
        </p:graphicFrame>
        <p:graphicFrame>
          <p:nvGraphicFramePr>
            <p:cNvPr id="169227" name="Object 267"/>
            <p:cNvGraphicFramePr>
              <a:graphicFrameLocks noChangeAspect="1"/>
            </p:cNvGraphicFramePr>
            <p:nvPr/>
          </p:nvGraphicFramePr>
          <p:xfrm>
            <a:off x="3708" y="4335"/>
            <a:ext cx="799" cy="303"/>
          </p:xfrm>
          <a:graphic>
            <a:graphicData uri="http://schemas.openxmlformats.org/presentationml/2006/ole">
              <p:oleObj spid="_x0000_s169227" name="Формула" r:id="rId13" imgW="419040" imgH="177480" progId="Equation.3">
                <p:embed/>
              </p:oleObj>
            </a:graphicData>
          </a:graphic>
        </p:graphicFrame>
        <p:graphicFrame>
          <p:nvGraphicFramePr>
            <p:cNvPr id="169228" name="Object 268"/>
            <p:cNvGraphicFramePr>
              <a:graphicFrameLocks noChangeAspect="1"/>
            </p:cNvGraphicFramePr>
            <p:nvPr/>
          </p:nvGraphicFramePr>
          <p:xfrm>
            <a:off x="5874" y="4337"/>
            <a:ext cx="783" cy="304"/>
          </p:xfrm>
          <a:graphic>
            <a:graphicData uri="http://schemas.openxmlformats.org/presentationml/2006/ole">
              <p:oleObj spid="_x0000_s169228" name="Формула" r:id="rId14" imgW="419040" imgH="177480" progId="Equation.3">
                <p:embed/>
              </p:oleObj>
            </a:graphicData>
          </a:graphic>
        </p:graphicFrame>
        <p:graphicFrame>
          <p:nvGraphicFramePr>
            <p:cNvPr id="169229" name="Object 269"/>
            <p:cNvGraphicFramePr>
              <a:graphicFrameLocks noChangeAspect="1"/>
            </p:cNvGraphicFramePr>
            <p:nvPr/>
          </p:nvGraphicFramePr>
          <p:xfrm>
            <a:off x="8061" y="4312"/>
            <a:ext cx="783" cy="304"/>
          </p:xfrm>
          <a:graphic>
            <a:graphicData uri="http://schemas.openxmlformats.org/presentationml/2006/ole">
              <p:oleObj spid="_x0000_s169229" name="Формула" r:id="rId15" imgW="419040" imgH="177480" progId="Equation.3">
                <p:embed/>
              </p:oleObj>
            </a:graphicData>
          </a:graphic>
        </p:graphicFrame>
        <p:graphicFrame>
          <p:nvGraphicFramePr>
            <p:cNvPr id="169230" name="Object 270"/>
            <p:cNvGraphicFramePr>
              <a:graphicFrameLocks noChangeAspect="1"/>
            </p:cNvGraphicFramePr>
            <p:nvPr/>
          </p:nvGraphicFramePr>
          <p:xfrm>
            <a:off x="3585" y="3097"/>
            <a:ext cx="287" cy="304"/>
          </p:xfrm>
          <a:graphic>
            <a:graphicData uri="http://schemas.openxmlformats.org/presentationml/2006/ole">
              <p:oleObj spid="_x0000_s169230" name="Формула" r:id="rId16" imgW="190440" imgH="177480" progId="Equation.3">
                <p:embed/>
              </p:oleObj>
            </a:graphicData>
          </a:graphic>
        </p:graphicFrame>
        <p:graphicFrame>
          <p:nvGraphicFramePr>
            <p:cNvPr id="169231" name="Object 271"/>
            <p:cNvGraphicFramePr>
              <a:graphicFrameLocks noChangeAspect="1"/>
            </p:cNvGraphicFramePr>
            <p:nvPr/>
          </p:nvGraphicFramePr>
          <p:xfrm>
            <a:off x="5688" y="3108"/>
            <a:ext cx="286" cy="304"/>
          </p:xfrm>
          <a:graphic>
            <a:graphicData uri="http://schemas.openxmlformats.org/presentationml/2006/ole">
              <p:oleObj spid="_x0000_s169231" name="Формула" r:id="rId17" imgW="190440" imgH="177480" progId="Equation.3">
                <p:embed/>
              </p:oleObj>
            </a:graphicData>
          </a:graphic>
        </p:graphicFrame>
        <p:graphicFrame>
          <p:nvGraphicFramePr>
            <p:cNvPr id="169232" name="Object 272"/>
            <p:cNvGraphicFramePr>
              <a:graphicFrameLocks noChangeAspect="1"/>
            </p:cNvGraphicFramePr>
            <p:nvPr/>
          </p:nvGraphicFramePr>
          <p:xfrm>
            <a:off x="7915" y="3041"/>
            <a:ext cx="286" cy="303"/>
          </p:xfrm>
          <a:graphic>
            <a:graphicData uri="http://schemas.openxmlformats.org/presentationml/2006/ole">
              <p:oleObj spid="_x0000_s169232" name="Формула" r:id="rId18" imgW="190440" imgH="177480" progId="Equation.3">
                <p:embed/>
              </p:oleObj>
            </a:graphicData>
          </a:graphic>
        </p:graphicFrame>
      </p:grpSp>
    </p:spTree>
  </p:cSld>
  <p:clrMapOvr>
    <a:masterClrMapping/>
  </p:clrMapOvr>
  <p:transition spd="med"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50"/>
                            </p:stCondLst>
                            <p:childTnLst>
                              <p:par>
                                <p:cTn id="12" presetID="2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13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77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77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77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2" grpId="1"/>
      <p:bldP spid="16896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631825" y="549275"/>
            <a:ext cx="7696200" cy="777875"/>
          </a:xfrm>
        </p:spPr>
        <p:txBody>
          <a:bodyPr/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Arial" charset="0"/>
              </a:rPr>
              <a:t>Задание № 6</a:t>
            </a:r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462338" y="1744663"/>
            <a:ext cx="5580062" cy="4632325"/>
          </a:xfrm>
        </p:spPr>
        <p:txBody>
          <a:bodyPr/>
          <a:lstStyle/>
          <a:p>
            <a:pPr marL="0" indent="4763">
              <a:buFont typeface="Wingdings" pitchFamily="2" charset="2"/>
              <a:buNone/>
            </a:pPr>
            <a:r>
              <a:rPr lang="ru-RU" sz="2500" b="1">
                <a:solidFill>
                  <a:srgbClr val="0000FF"/>
                </a:solidFill>
              </a:rPr>
              <a:t>В окрестностях пруда четыре болота. В каждом болоте по 58 кочек, а на каждой кочке живет   по шесть лягушек. Каждая лягушка мечтает стать лягушкой-путешественницей. </a:t>
            </a:r>
          </a:p>
          <a:p>
            <a:pPr marL="0" indent="4763">
              <a:buFont typeface="Wingdings" pitchFamily="2" charset="2"/>
              <a:buNone/>
            </a:pPr>
            <a:r>
              <a:rPr lang="ru-RU" sz="2500" b="1">
                <a:solidFill>
                  <a:srgbClr val="0000FF"/>
                </a:solidFill>
              </a:rPr>
              <a:t>Сколько нужно уток, чтобы осуществилась их мечта?</a:t>
            </a:r>
          </a:p>
          <a:p>
            <a:pPr marL="0" indent="4763">
              <a:buFont typeface="Wingdings" pitchFamily="2" charset="2"/>
              <a:buNone/>
            </a:pPr>
            <a:r>
              <a:rPr lang="ru-RU" sz="2500" b="1">
                <a:solidFill>
                  <a:srgbClr val="0000FF"/>
                </a:solidFill>
              </a:rPr>
              <a:t>Надеюсь, вы не забыли </a:t>
            </a:r>
            <a:r>
              <a:rPr lang="en-US" sz="2500" b="1">
                <a:solidFill>
                  <a:srgbClr val="0000FF"/>
                </a:solidFill>
              </a:rPr>
              <a:t>          </a:t>
            </a:r>
            <a:r>
              <a:rPr lang="ru-RU" sz="2500" b="1">
                <a:solidFill>
                  <a:srgbClr val="0000FF"/>
                </a:solidFill>
              </a:rPr>
              <a:t>способ передвижения лягушки-путешественницы по воздуху!</a:t>
            </a:r>
          </a:p>
        </p:txBody>
      </p:sp>
      <p:pic>
        <p:nvPicPr>
          <p:cNvPr id="171019" name="Picture 11" descr="Лягушка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67" t="4327" r="6999" b="5394"/>
          <a:stretch>
            <a:fillRect/>
          </a:stretch>
        </p:blipFill>
        <p:spPr bwMode="auto">
          <a:xfrm>
            <a:off x="1409700" y="2320925"/>
            <a:ext cx="1763713" cy="1490663"/>
          </a:xfrm>
          <a:prstGeom prst="rect">
            <a:avLst/>
          </a:prstGeom>
          <a:noFill/>
        </p:spPr>
      </p:pic>
      <p:pic>
        <p:nvPicPr>
          <p:cNvPr id="171017" name="Picture 9" descr="Лягушка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67" t="4327" r="6999" b="5394"/>
          <a:stretch>
            <a:fillRect/>
          </a:stretch>
        </p:blipFill>
        <p:spPr bwMode="auto">
          <a:xfrm>
            <a:off x="169863" y="2998788"/>
            <a:ext cx="1763712" cy="1490662"/>
          </a:xfrm>
          <a:prstGeom prst="rect">
            <a:avLst/>
          </a:prstGeom>
          <a:noFill/>
        </p:spPr>
      </p:pic>
      <p:pic>
        <p:nvPicPr>
          <p:cNvPr id="171018" name="Picture 10" descr="Лягушка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99" t="4327" r="6567" b="5394"/>
          <a:stretch>
            <a:fillRect/>
          </a:stretch>
        </p:blipFill>
        <p:spPr bwMode="auto">
          <a:xfrm>
            <a:off x="1795463" y="3767138"/>
            <a:ext cx="1763712" cy="1490662"/>
          </a:xfrm>
          <a:prstGeom prst="rect">
            <a:avLst/>
          </a:prstGeom>
          <a:noFill/>
        </p:spPr>
      </p:pic>
      <p:pic>
        <p:nvPicPr>
          <p:cNvPr id="171016" name="Picture 8" descr="Лягушка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67" t="4327" r="6999" b="5394"/>
          <a:stretch>
            <a:fillRect/>
          </a:stretch>
        </p:blipFill>
        <p:spPr bwMode="auto">
          <a:xfrm>
            <a:off x="258763" y="4535488"/>
            <a:ext cx="1763712" cy="14906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2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13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38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38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7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38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1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1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71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38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1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1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71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238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238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238"/>
                            </p:stCondLst>
                            <p:childTnLst>
                              <p:par>
                                <p:cTn id="8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/>
      <p:bldP spid="171012" grpId="1"/>
      <p:bldP spid="1710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17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0ECE0"/>
              </a:clrFrom>
              <a:clrTo>
                <a:srgbClr val="F0ECE0">
                  <a:alpha val="0"/>
                </a:srgbClr>
              </a:clrTo>
            </a:clrChange>
            <a:lum contrast="48000"/>
          </a:blip>
          <a:srcRect l="18396" t="1472" r="19478" b="68665"/>
          <a:stretch>
            <a:fillRect/>
          </a:stretch>
        </p:blipFill>
        <p:spPr bwMode="auto">
          <a:xfrm>
            <a:off x="1646238" y="1774825"/>
            <a:ext cx="1882775" cy="13208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</p:spPr>
      </p:pic>
      <p:pic>
        <p:nvPicPr>
          <p:cNvPr id="80919" name="Picture 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0E5"/>
              </a:clrFrom>
              <a:clrTo>
                <a:srgbClr val="F8F0E5">
                  <a:alpha val="0"/>
                </a:srgbClr>
              </a:clrTo>
            </a:clrChange>
            <a:lum contrast="48000"/>
          </a:blip>
          <a:srcRect l="18396" t="34413" r="19246" b="35559"/>
          <a:stretch>
            <a:fillRect/>
          </a:stretch>
        </p:blipFill>
        <p:spPr bwMode="auto">
          <a:xfrm>
            <a:off x="3630613" y="1766888"/>
            <a:ext cx="1939925" cy="1333500"/>
          </a:xfrm>
          <a:prstGeom prst="rect">
            <a:avLst/>
          </a:prstGeom>
          <a:noFill/>
          <a:ln w="25400">
            <a:solidFill>
              <a:srgbClr val="0000FF"/>
            </a:solidFill>
            <a:prstDash val="sysDot"/>
            <a:miter lim="800000"/>
            <a:headEnd/>
            <a:tailEnd/>
          </a:ln>
        </p:spPr>
      </p:pic>
      <p:pic>
        <p:nvPicPr>
          <p:cNvPr id="80918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EEE2"/>
              </a:clrFrom>
              <a:clrTo>
                <a:srgbClr val="F8EEE2">
                  <a:alpha val="0"/>
                </a:srgbClr>
              </a:clrTo>
            </a:clrChange>
            <a:lum contrast="48000"/>
          </a:blip>
          <a:srcRect l="18240" t="67900" r="19478" b="1909"/>
          <a:stretch>
            <a:fillRect/>
          </a:stretch>
        </p:blipFill>
        <p:spPr bwMode="auto">
          <a:xfrm>
            <a:off x="5673725" y="1773238"/>
            <a:ext cx="1855788" cy="1344612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ot"/>
            <a:miter lim="800000"/>
            <a:headEnd/>
            <a:tailEnd/>
          </a:ln>
        </p:spPr>
      </p:pic>
      <p:sp>
        <p:nvSpPr>
          <p:cNvPr id="80924" name="Rectangle 28"/>
          <p:cNvSpPr>
            <a:spLocks noGrp="1" noChangeArrowheads="1"/>
          </p:cNvSpPr>
          <p:nvPr>
            <p:ph type="title"/>
          </p:nvPr>
        </p:nvSpPr>
        <p:spPr>
          <a:xfrm>
            <a:off x="631825" y="549275"/>
            <a:ext cx="7696200" cy="777875"/>
          </a:xfrm>
          <a:noFill/>
          <a:ln/>
        </p:spPr>
        <p:txBody>
          <a:bodyPr/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Arial" charset="0"/>
              </a:rPr>
              <a:t>Задание № 7</a:t>
            </a:r>
          </a:p>
        </p:txBody>
      </p:sp>
      <p:pic>
        <p:nvPicPr>
          <p:cNvPr id="80926" name="Picture 30" descr="Рисунок31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65350" y="3144838"/>
            <a:ext cx="4937125" cy="3325812"/>
          </a:xfrm>
          <a:noFill/>
          <a:ln/>
        </p:spPr>
      </p:pic>
    </p:spTree>
    <p:custDataLst>
      <p:tags r:id="rId1"/>
    </p:custDataLst>
  </p:cSld>
  <p:clrMapOvr>
    <a:masterClrMapping/>
  </p:clrMapOvr>
  <p:transition spd="med"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2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13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38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38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38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38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4" grpId="0"/>
      <p:bldP spid="8092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8" name="Rectangle 12"/>
          <p:cNvSpPr>
            <a:spLocks noGrp="1" noChangeArrowheads="1"/>
          </p:cNvSpPr>
          <p:nvPr>
            <p:ph type="title"/>
          </p:nvPr>
        </p:nvSpPr>
        <p:spPr>
          <a:xfrm>
            <a:off x="258763" y="646113"/>
            <a:ext cx="8761412" cy="623887"/>
          </a:xfrm>
        </p:spPr>
        <p:txBody>
          <a:bodyPr/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Arial" charset="0"/>
              </a:rPr>
              <a:t>За помощь Буратино всем большое спасибо!</a:t>
            </a:r>
          </a:p>
        </p:txBody>
      </p:sp>
      <p:pic>
        <p:nvPicPr>
          <p:cNvPr id="75787" name="Picture 11" descr="буратино 2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clrChange>
              <a:clrFrom>
                <a:srgbClr val="D3D8DE"/>
              </a:clrFrom>
              <a:clrTo>
                <a:srgbClr val="D3D8DE">
                  <a:alpha val="0"/>
                </a:srgbClr>
              </a:clrTo>
            </a:clrChange>
            <a:lum contrast="18000"/>
          </a:blip>
          <a:srcRect l="2225" r="8414" b="6549"/>
          <a:stretch>
            <a:fillRect/>
          </a:stretch>
        </p:blipFill>
        <p:spPr>
          <a:xfrm>
            <a:off x="539750" y="1773238"/>
            <a:ext cx="3049588" cy="4432300"/>
          </a:xfrm>
          <a:noFill/>
          <a:ln/>
        </p:spPr>
      </p:pic>
      <p:sp>
        <p:nvSpPr>
          <p:cNvPr id="75789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3997325" y="2195513"/>
            <a:ext cx="4546600" cy="36449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0000FF"/>
                </a:solidFill>
              </a:rPr>
              <a:t>Преодолев так много испытаний,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0000FF"/>
                </a:solidFill>
              </a:rPr>
              <a:t>Вы оказались у двери в Мир Знаний.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0000FF"/>
                </a:solidFill>
              </a:rPr>
              <a:t>«Входите в неё, </a:t>
            </a:r>
            <a:r>
              <a:rPr lang="ru-RU" sz="2800" b="1">
                <a:solidFill>
                  <a:srgbClr val="0000FF"/>
                </a:solidFill>
                <a:cs typeface="Arial" charset="0"/>
              </a:rPr>
              <a:t>–</a:t>
            </a:r>
            <a:r>
              <a:rPr lang="ru-RU" sz="2800" b="1">
                <a:solidFill>
                  <a:srgbClr val="0000FF"/>
                </a:solidFill>
              </a:rPr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0000FF"/>
                </a:solidFill>
              </a:rPr>
              <a:t>скажу вам я. –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0000FF"/>
                </a:solidFill>
              </a:rPr>
              <a:t>Добро пожаловать, друзья!»</a:t>
            </a:r>
          </a:p>
        </p:txBody>
      </p:sp>
    </p:spTree>
    <p:custDataLst>
      <p:tags r:id="rId1"/>
    </p:custDataLst>
  </p:cSld>
  <p:clrMapOvr>
    <a:masterClrMapping/>
  </p:clrMapOvr>
  <p:transition spd="med"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5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5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5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5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5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200"/>
                            </p:stCondLst>
                            <p:childTnLst>
                              <p:par>
                                <p:cTn id="48" presetID="2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49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8" grpId="0"/>
      <p:bldP spid="7578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635000"/>
            <a:ext cx="7704137" cy="693738"/>
          </a:xfrm>
        </p:spPr>
        <p:txBody>
          <a:bodyPr/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Arial" charset="0"/>
              </a:rPr>
              <a:t>Правила</a:t>
            </a:r>
            <a:endParaRPr lang="ru-RU" sz="32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1916113"/>
            <a:ext cx="8404225" cy="4752975"/>
          </a:xfrm>
        </p:spPr>
        <p:txBody>
          <a:bodyPr/>
          <a:lstStyle/>
          <a:p>
            <a:r>
              <a:rPr lang="ru-RU" sz="2200" b="1">
                <a:solidFill>
                  <a:srgbClr val="0000FF"/>
                </a:solidFill>
              </a:rPr>
              <a:t>Соперникам по очереди задаются вопросы. Будьте внимательны, так как некоторые из них адресованы всему классу. В этом случае отвечает та команда, участники которой первыми поднимут руку. </a:t>
            </a:r>
          </a:p>
          <a:p>
            <a:pPr>
              <a:buFont typeface="Wingdings" pitchFamily="2" charset="2"/>
              <a:buNone/>
            </a:pPr>
            <a:endParaRPr lang="ru-RU" sz="800">
              <a:solidFill>
                <a:srgbClr val="0000FF"/>
              </a:solidFill>
            </a:endParaRPr>
          </a:p>
          <a:p>
            <a:r>
              <a:rPr lang="ru-RU" sz="2200" b="1">
                <a:solidFill>
                  <a:srgbClr val="0000FF"/>
                </a:solidFill>
              </a:rPr>
              <a:t>Если команда не может ответить на вопрос или дает неправильный ответ, то право ответа предоставляется соперникам. </a:t>
            </a:r>
          </a:p>
          <a:p>
            <a:endParaRPr lang="ru-RU" sz="800" b="1">
              <a:solidFill>
                <a:srgbClr val="0000FF"/>
              </a:solidFill>
            </a:endParaRPr>
          </a:p>
          <a:p>
            <a:r>
              <a:rPr lang="ru-RU" sz="2200" b="1">
                <a:solidFill>
                  <a:srgbClr val="0000FF"/>
                </a:solidFill>
              </a:rPr>
              <a:t>За каждый правильный ответ команда получает 1 балл. </a:t>
            </a:r>
          </a:p>
          <a:p>
            <a:pPr>
              <a:buFont typeface="Wingdings" pitchFamily="2" charset="2"/>
              <a:buNone/>
            </a:pPr>
            <a:endParaRPr lang="ru-RU" sz="800" b="1">
              <a:solidFill>
                <a:srgbClr val="0000FF"/>
              </a:solidFill>
            </a:endParaRPr>
          </a:p>
          <a:p>
            <a:r>
              <a:rPr lang="ru-RU" sz="2200" b="1">
                <a:solidFill>
                  <a:srgbClr val="0000FF"/>
                </a:solidFill>
              </a:rPr>
              <a:t>В зависимости от количества набранных баллов, в конце урока соревнующиеся получают оценку.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2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13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78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  <p:bldP spid="17920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58750" y="552450"/>
            <a:ext cx="8775700" cy="984250"/>
          </a:xfrm>
        </p:spPr>
        <p:txBody>
          <a:bodyPr/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Arial" charset="0"/>
              </a:rPr>
              <a:t>Математическая версия сказки А.Толстого</a:t>
            </a:r>
            <a:br>
              <a:rPr lang="ru-RU" sz="2800" b="1">
                <a:solidFill>
                  <a:srgbClr val="FF0000"/>
                </a:solidFill>
                <a:latin typeface="Arial" charset="0"/>
              </a:rPr>
            </a:br>
            <a:r>
              <a:rPr lang="ru-RU" sz="2800" b="1">
                <a:solidFill>
                  <a:srgbClr val="FF0000"/>
                </a:solidFill>
                <a:latin typeface="Arial" charset="0"/>
              </a:rPr>
              <a:t>«Золотой ключик, или Приключения Буратино»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28925" y="2141538"/>
            <a:ext cx="5214938" cy="42560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0000FF"/>
                </a:solidFill>
              </a:rPr>
              <a:t>В мире много сказок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0000FF"/>
                </a:solidFill>
              </a:rPr>
              <a:t>Грустных и смешных.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0000FF"/>
                </a:solidFill>
              </a:rPr>
              <a:t>И прожить на свете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0000FF"/>
                </a:solidFill>
              </a:rPr>
              <a:t>Нам нельзя без них!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0000FF"/>
                </a:solidFill>
              </a:rPr>
              <a:t>Пусть герои сказок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0000FF"/>
                </a:solidFill>
              </a:rPr>
              <a:t>Дарят нам тепло,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0000FF"/>
                </a:solidFill>
              </a:rPr>
              <a:t>Пусть добро навеки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0000FF"/>
                </a:solidFill>
              </a:rPr>
              <a:t>Побеждает зло!	</a:t>
            </a:r>
          </a:p>
        </p:txBody>
      </p:sp>
    </p:spTree>
    <p:custDataLst>
      <p:tags r:id="rId1"/>
    </p:custDataLst>
  </p:cSld>
  <p:clrMapOvr>
    <a:masterClrMapping/>
  </p:clrMapOvr>
  <p:transition spd="med"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00"/>
                            </p:stCondLst>
                            <p:childTnLst>
                              <p:par>
                                <p:cTn id="12" presetID="2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4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4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4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4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4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4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4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4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3" name="Rectangle 11"/>
          <p:cNvSpPr>
            <a:spLocks noGrp="1" noChangeArrowheads="1"/>
          </p:cNvSpPr>
          <p:nvPr>
            <p:ph type="title"/>
          </p:nvPr>
        </p:nvSpPr>
        <p:spPr>
          <a:xfrm>
            <a:off x="166688" y="547688"/>
            <a:ext cx="8797925" cy="777875"/>
          </a:xfrm>
        </p:spPr>
        <p:txBody>
          <a:bodyPr/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Arial" charset="0"/>
              </a:rPr>
              <a:t>Задание № 1</a:t>
            </a:r>
          </a:p>
        </p:txBody>
      </p:sp>
      <p:sp>
        <p:nvSpPr>
          <p:cNvPr id="141324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781050" y="1716088"/>
            <a:ext cx="4222750" cy="4779962"/>
          </a:xfrm>
        </p:spPr>
        <p:txBody>
          <a:bodyPr/>
          <a:lstStyle/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en-US" sz="2000" b="1">
                <a:solidFill>
                  <a:srgbClr val="FF0000"/>
                </a:solidFill>
              </a:rPr>
              <a:t>I</a:t>
            </a:r>
            <a:r>
              <a:rPr lang="ru-RU" sz="2000" b="1">
                <a:solidFill>
                  <a:srgbClr val="FF0000"/>
                </a:solidFill>
              </a:rPr>
              <a:t> команде </a:t>
            </a: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0000FF"/>
                </a:solidFill>
              </a:rPr>
              <a:t>Сравните числа, в которых цифры заменены звездочками:</a:t>
            </a:r>
            <a:r>
              <a:rPr lang="ru-RU" sz="2000">
                <a:solidFill>
                  <a:srgbClr val="0000FF"/>
                </a:solidFill>
              </a:rPr>
              <a:t> </a:t>
            </a:r>
            <a:endParaRPr lang="ru-RU" sz="2000" b="1">
              <a:solidFill>
                <a:srgbClr val="0000FF"/>
              </a:solidFill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0000FF"/>
                </a:solidFill>
              </a:rPr>
              <a:t>		</a:t>
            </a:r>
            <a:r>
              <a:rPr lang="ru-RU" sz="2200" b="1">
                <a:solidFill>
                  <a:srgbClr val="0000FF"/>
                </a:solidFill>
              </a:rPr>
              <a:t>а) </a:t>
            </a:r>
            <a:r>
              <a:rPr lang="ru-RU" sz="2200" b="1">
                <a:solidFill>
                  <a:srgbClr val="0000FF"/>
                </a:solidFill>
                <a:sym typeface="Symbol" pitchFamily="18" charset="2"/>
              </a:rPr>
              <a:t></a:t>
            </a:r>
            <a:r>
              <a:rPr lang="ru-RU" sz="2200" b="1">
                <a:solidFill>
                  <a:srgbClr val="0000FF"/>
                </a:solidFill>
              </a:rPr>
              <a:t> и</a:t>
            </a:r>
            <a:r>
              <a:rPr lang="en-US" sz="2200" b="1">
                <a:solidFill>
                  <a:srgbClr val="0000FF"/>
                </a:solidFill>
              </a:rPr>
              <a:t> </a:t>
            </a:r>
            <a:r>
              <a:rPr lang="ru-RU" sz="2200" b="1">
                <a:solidFill>
                  <a:srgbClr val="0000FF"/>
                </a:solidFill>
                <a:sym typeface="Symbol" pitchFamily="18" charset="2"/>
              </a:rPr>
              <a:t></a:t>
            </a:r>
            <a:r>
              <a:rPr lang="ru-RU" sz="2200" b="1">
                <a:solidFill>
                  <a:srgbClr val="0000FF"/>
                </a:solidFill>
              </a:rPr>
              <a:t>;  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2200" b="1">
                <a:solidFill>
                  <a:srgbClr val="0000FF"/>
                </a:solidFill>
              </a:rPr>
              <a:t>		б) 32</a:t>
            </a:r>
            <a:r>
              <a:rPr lang="ru-RU" sz="2200" b="1">
                <a:solidFill>
                  <a:srgbClr val="0000FF"/>
                </a:solidFill>
                <a:sym typeface="Symbol" pitchFamily="18" charset="2"/>
              </a:rPr>
              <a:t></a:t>
            </a:r>
            <a:r>
              <a:rPr lang="ru-RU" sz="2200" b="1">
                <a:solidFill>
                  <a:srgbClr val="0000FF"/>
                </a:solidFill>
              </a:rPr>
              <a:t> и 31</a:t>
            </a:r>
            <a:r>
              <a:rPr lang="ru-RU" sz="2200" b="1">
                <a:solidFill>
                  <a:srgbClr val="0000FF"/>
                </a:solidFill>
                <a:sym typeface="Symbol" pitchFamily="18" charset="2"/>
              </a:rPr>
              <a:t></a:t>
            </a:r>
            <a:r>
              <a:rPr lang="ru-RU" sz="2200" b="1">
                <a:solidFill>
                  <a:srgbClr val="0000FF"/>
                </a:solidFill>
              </a:rPr>
              <a:t>.</a:t>
            </a:r>
            <a:r>
              <a:rPr lang="ru-RU" sz="220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ru-RU" sz="2200" b="1">
              <a:solidFill>
                <a:srgbClr val="0000FF"/>
              </a:solidFill>
            </a:endParaRP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en-US" sz="2000" b="1">
                <a:solidFill>
                  <a:srgbClr val="FF0000"/>
                </a:solidFill>
              </a:rPr>
              <a:t>II</a:t>
            </a:r>
            <a:r>
              <a:rPr lang="ru-RU" sz="2000" b="1">
                <a:solidFill>
                  <a:srgbClr val="FF0000"/>
                </a:solidFill>
              </a:rPr>
              <a:t> команде </a:t>
            </a: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0000FF"/>
                </a:solidFill>
              </a:rPr>
              <a:t>Угадайте корни уравнения: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0000FF"/>
                </a:solidFill>
              </a:rPr>
              <a:t>  		</a:t>
            </a:r>
            <a:r>
              <a:rPr lang="ru-RU" sz="2200" b="1">
                <a:solidFill>
                  <a:srgbClr val="0000FF"/>
                </a:solidFill>
              </a:rPr>
              <a:t>а) 5 · </a:t>
            </a:r>
            <a:r>
              <a:rPr lang="en-US" sz="2200" b="1">
                <a:solidFill>
                  <a:srgbClr val="0000FF"/>
                </a:solidFill>
              </a:rPr>
              <a:t>x</a:t>
            </a:r>
            <a:r>
              <a:rPr lang="ru-RU" sz="2200" b="1">
                <a:solidFill>
                  <a:srgbClr val="0000FF"/>
                </a:solidFill>
              </a:rPr>
              <a:t> = </a:t>
            </a:r>
            <a:r>
              <a:rPr lang="en-US" sz="2200" b="1">
                <a:solidFill>
                  <a:srgbClr val="0000FF"/>
                </a:solidFill>
              </a:rPr>
              <a:t>x </a:t>
            </a:r>
            <a:r>
              <a:rPr lang="ru-RU" sz="2200" b="1">
                <a:solidFill>
                  <a:srgbClr val="0000FF"/>
                </a:solidFill>
              </a:rPr>
              <a:t>·</a:t>
            </a:r>
            <a:r>
              <a:rPr lang="en-US" sz="2200" b="1">
                <a:solidFill>
                  <a:srgbClr val="0000FF"/>
                </a:solidFill>
              </a:rPr>
              <a:t> 4</a:t>
            </a:r>
            <a:r>
              <a:rPr lang="ru-RU" sz="2200" b="1">
                <a:solidFill>
                  <a:srgbClr val="0000FF"/>
                </a:solidFill>
              </a:rPr>
              <a:t>; 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2200" b="1">
                <a:solidFill>
                  <a:srgbClr val="0000FF"/>
                </a:solidFill>
              </a:rPr>
              <a:t>		б) </a:t>
            </a:r>
            <a:r>
              <a:rPr lang="en-US" sz="2200" b="1">
                <a:solidFill>
                  <a:srgbClr val="0000FF"/>
                </a:solidFill>
              </a:rPr>
              <a:t>y </a:t>
            </a:r>
            <a:r>
              <a:rPr lang="ru-RU" sz="2200" b="1">
                <a:solidFill>
                  <a:srgbClr val="0000FF"/>
                </a:solidFill>
              </a:rPr>
              <a:t>· </a:t>
            </a:r>
            <a:r>
              <a:rPr lang="en-US" sz="2200" b="1">
                <a:solidFill>
                  <a:srgbClr val="0000FF"/>
                </a:solidFill>
              </a:rPr>
              <a:t>y </a:t>
            </a:r>
            <a:r>
              <a:rPr lang="en-US" sz="2200" b="1">
                <a:solidFill>
                  <a:srgbClr val="0000FF"/>
                </a:solidFill>
                <a:sym typeface="Symbol" pitchFamily="18" charset="2"/>
              </a:rPr>
              <a:t></a:t>
            </a:r>
            <a:r>
              <a:rPr lang="en-US" sz="2200" b="1">
                <a:solidFill>
                  <a:srgbClr val="0000FF"/>
                </a:solidFill>
              </a:rPr>
              <a:t> </a:t>
            </a:r>
            <a:r>
              <a:rPr lang="ru-RU" sz="2200" b="1">
                <a:solidFill>
                  <a:srgbClr val="0000FF"/>
                </a:solidFill>
              </a:rPr>
              <a:t>1 = 15.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ru-RU" sz="2200" b="1">
              <a:solidFill>
                <a:srgbClr val="0000FF"/>
              </a:solidFill>
            </a:endParaRP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en-US" sz="2000" b="1">
                <a:solidFill>
                  <a:srgbClr val="FF0000"/>
                </a:solidFill>
              </a:rPr>
              <a:t>III</a:t>
            </a:r>
            <a:r>
              <a:rPr lang="ru-RU" sz="2000" b="1">
                <a:solidFill>
                  <a:srgbClr val="FF0000"/>
                </a:solidFill>
              </a:rPr>
              <a:t> команде </a:t>
            </a: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0000FF"/>
                </a:solidFill>
              </a:rPr>
              <a:t>Найдите значение выражения:</a:t>
            </a: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ru-RU" sz="2200" b="1">
                <a:solidFill>
                  <a:srgbClr val="0000FF"/>
                </a:solidFill>
              </a:rPr>
              <a:t>а) 69 · 27 + 31</a:t>
            </a:r>
            <a:r>
              <a:rPr lang="en-US" sz="2200" b="1">
                <a:solidFill>
                  <a:srgbClr val="0000FF"/>
                </a:solidFill>
              </a:rPr>
              <a:t> </a:t>
            </a:r>
            <a:r>
              <a:rPr lang="ru-RU" sz="2200" b="1">
                <a:solidFill>
                  <a:srgbClr val="0000FF"/>
                </a:solidFill>
              </a:rPr>
              <a:t>· 27;</a:t>
            </a: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ru-RU" sz="2200" b="1">
                <a:solidFill>
                  <a:srgbClr val="0000FF"/>
                </a:solidFill>
              </a:rPr>
              <a:t>    б) 202 · 87 </a:t>
            </a:r>
            <a:r>
              <a:rPr lang="ru-RU" sz="2200" b="1">
                <a:solidFill>
                  <a:srgbClr val="0000FF"/>
                </a:solidFill>
                <a:sym typeface="Symbol" pitchFamily="18" charset="2"/>
              </a:rPr>
              <a:t></a:t>
            </a:r>
            <a:r>
              <a:rPr lang="ru-RU" sz="2200" b="1">
                <a:solidFill>
                  <a:srgbClr val="0000FF"/>
                </a:solidFill>
              </a:rPr>
              <a:t> 102</a:t>
            </a:r>
            <a:r>
              <a:rPr lang="en-US" sz="2200" b="1">
                <a:solidFill>
                  <a:srgbClr val="0000FF"/>
                </a:solidFill>
              </a:rPr>
              <a:t> </a:t>
            </a:r>
            <a:r>
              <a:rPr lang="ru-RU" sz="2200" b="1">
                <a:solidFill>
                  <a:srgbClr val="0000FF"/>
                </a:solidFill>
              </a:rPr>
              <a:t>· 87.</a:t>
            </a:r>
            <a:endParaRPr lang="ru-RU" sz="2200">
              <a:solidFill>
                <a:srgbClr val="0000FF"/>
              </a:solidFill>
            </a:endParaRPr>
          </a:p>
        </p:txBody>
      </p:sp>
      <p:pic>
        <p:nvPicPr>
          <p:cNvPr id="141418" name="Picture 106" descr="Копия snap4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75" y="1808163"/>
            <a:ext cx="3086100" cy="43910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2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13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38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1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1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38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1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1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41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38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1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1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41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38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1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1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38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1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1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41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38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1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1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41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238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1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1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41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238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1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1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41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238"/>
                            </p:stCondLst>
                            <p:childTnLst>
                              <p:par>
                                <p:cTn id="6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1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1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41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238"/>
                            </p:stCondLst>
                            <p:childTnLst>
                              <p:par>
                                <p:cTn id="6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13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13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413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238"/>
                            </p:stCondLst>
                            <p:childTnLst>
                              <p:par>
                                <p:cTn id="7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13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13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413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238"/>
                            </p:stCondLst>
                            <p:childTnLst>
                              <p:par>
                                <p:cTn id="8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13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13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413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238"/>
                            </p:stCondLst>
                            <p:childTnLst>
                              <p:par>
                                <p:cTn id="8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13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13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413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3" grpId="0"/>
      <p:bldP spid="1413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3" name="Rectangle 9"/>
          <p:cNvSpPr>
            <a:spLocks noGrp="1" noChangeArrowheads="1"/>
          </p:cNvSpPr>
          <p:nvPr>
            <p:ph type="title"/>
          </p:nvPr>
        </p:nvSpPr>
        <p:spPr>
          <a:xfrm>
            <a:off x="731838" y="476250"/>
            <a:ext cx="7696200" cy="1143000"/>
          </a:xfrm>
        </p:spPr>
        <p:txBody>
          <a:bodyPr/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Arial" charset="0"/>
              </a:rPr>
              <a:t>Задание № 2 </a:t>
            </a:r>
            <a:br>
              <a:rPr lang="ru-RU" sz="3200" b="1">
                <a:solidFill>
                  <a:srgbClr val="FF0000"/>
                </a:solidFill>
                <a:latin typeface="Arial" charset="0"/>
              </a:rPr>
            </a:br>
            <a:r>
              <a:rPr lang="en-US" sz="2400" b="1">
                <a:solidFill>
                  <a:srgbClr val="FF0000"/>
                </a:solidFill>
                <a:latin typeface="Arial" charset="0"/>
              </a:rPr>
              <a:t>I</a:t>
            </a:r>
            <a:r>
              <a:rPr lang="ru-RU" sz="2400" b="1">
                <a:solidFill>
                  <a:srgbClr val="FF0000"/>
                </a:solidFill>
                <a:latin typeface="Arial" charset="0"/>
              </a:rPr>
              <a:t> команде</a:t>
            </a:r>
          </a:p>
        </p:txBody>
      </p:sp>
      <p:sp>
        <p:nvSpPr>
          <p:cNvPr id="154635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3422650" y="2570163"/>
            <a:ext cx="5511800" cy="3651250"/>
          </a:xfrm>
        </p:spPr>
        <p:txBody>
          <a:bodyPr/>
          <a:lstStyle/>
          <a:p>
            <a:pPr marL="0" indent="20638">
              <a:buFont typeface="Wingdings" pitchFamily="2" charset="2"/>
              <a:buNone/>
            </a:pPr>
            <a:r>
              <a:rPr lang="ru-RU" sz="2500" b="1">
                <a:solidFill>
                  <a:srgbClr val="0000FF"/>
                </a:solidFill>
              </a:rPr>
              <a:t>Буратино лег спать пораньше, </a:t>
            </a:r>
          </a:p>
          <a:p>
            <a:pPr marL="0" indent="20638">
              <a:buFont typeface="Wingdings" pitchFamily="2" charset="2"/>
              <a:buNone/>
            </a:pPr>
            <a:r>
              <a:rPr lang="ru-RU" sz="2500" b="1">
                <a:solidFill>
                  <a:srgbClr val="0000FF"/>
                </a:solidFill>
              </a:rPr>
              <a:t>в семь часов вечера, предварительно заведя будильник на восемь часов с тем, чтобы встать утром. </a:t>
            </a:r>
          </a:p>
          <a:p>
            <a:pPr marL="0" indent="20638">
              <a:buFont typeface="Wingdings" pitchFamily="2" charset="2"/>
              <a:buNone/>
            </a:pPr>
            <a:r>
              <a:rPr lang="ru-RU" sz="2500" b="1">
                <a:solidFill>
                  <a:srgbClr val="0000FF"/>
                </a:solidFill>
              </a:rPr>
              <a:t>Сколько часов он проспал, пока его не разбудил будильник?</a:t>
            </a:r>
            <a:r>
              <a:rPr lang="ru-RU" sz="250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54628" name="Picture 4" descr="j0234131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2205038"/>
            <a:ext cx="2573338" cy="2613025"/>
          </a:xfrm>
          <a:noFill/>
          <a:ln/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2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13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57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57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4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4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54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857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4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4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54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857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4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4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4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3" grpId="0"/>
      <p:bldP spid="15463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476250"/>
            <a:ext cx="7696200" cy="1143000"/>
          </a:xfrm>
        </p:spPr>
        <p:txBody>
          <a:bodyPr/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Arial" charset="0"/>
              </a:rPr>
              <a:t>Задание № 2 </a:t>
            </a:r>
            <a:br>
              <a:rPr lang="ru-RU" sz="3200" b="1">
                <a:solidFill>
                  <a:srgbClr val="FF0000"/>
                </a:solidFill>
                <a:latin typeface="Arial" charset="0"/>
              </a:rPr>
            </a:br>
            <a:r>
              <a:rPr lang="en-US" sz="2400" b="1">
                <a:solidFill>
                  <a:srgbClr val="FF0000"/>
                </a:solidFill>
                <a:latin typeface="Arial" charset="0"/>
              </a:rPr>
              <a:t>II </a:t>
            </a:r>
            <a:r>
              <a:rPr lang="ru-RU" sz="2400" b="1">
                <a:solidFill>
                  <a:srgbClr val="FF0000"/>
                </a:solidFill>
                <a:latin typeface="Arial" charset="0"/>
              </a:rPr>
              <a:t>команде</a:t>
            </a:r>
          </a:p>
        </p:txBody>
      </p:sp>
      <p:sp>
        <p:nvSpPr>
          <p:cNvPr id="15668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2919413" y="2200275"/>
            <a:ext cx="5984875" cy="4143375"/>
          </a:xfrm>
        </p:spPr>
        <p:txBody>
          <a:bodyPr/>
          <a:lstStyle/>
          <a:p>
            <a:pPr marL="0" indent="20638">
              <a:buFont typeface="Wingdings" pitchFamily="2" charset="2"/>
              <a:buNone/>
            </a:pPr>
            <a:r>
              <a:rPr lang="ru-RU" sz="2500" b="1">
                <a:solidFill>
                  <a:srgbClr val="0000FF"/>
                </a:solidFill>
              </a:rPr>
              <a:t>У Буратино в комоде лежали вперемежку три пары чулок с красными полосками и 5 пар чулок с синими полосками. </a:t>
            </a:r>
          </a:p>
          <a:p>
            <a:pPr marL="0" indent="20638">
              <a:buFont typeface="Wingdings" pitchFamily="2" charset="2"/>
              <a:buNone/>
            </a:pPr>
            <a:r>
              <a:rPr lang="ru-RU" sz="2500" b="1">
                <a:solidFill>
                  <a:srgbClr val="0000FF"/>
                </a:solidFill>
              </a:rPr>
              <a:t>Какое наименьшее число чулок он должен взять из комода в темноте, чтобы иметь не менее пары чулок одного цвета? </a:t>
            </a:r>
          </a:p>
        </p:txBody>
      </p:sp>
      <p:pic>
        <p:nvPicPr>
          <p:cNvPr id="156682" name="Picture 10" descr="snap00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388" y="2182813"/>
            <a:ext cx="2039937" cy="2882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2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13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37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37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6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6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56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37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6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6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56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  <p:bldP spid="156674" grpId="1"/>
      <p:bldP spid="15668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45" name="Picture 41" descr="Карабас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47" t="10576" r="9122" b="1811"/>
          <a:stretch>
            <a:fillRect/>
          </a:stretch>
        </p:blipFill>
        <p:spPr>
          <a:xfrm>
            <a:off x="1187450" y="2087563"/>
            <a:ext cx="2297113" cy="3505200"/>
          </a:xfrm>
          <a:noFill/>
          <a:ln/>
        </p:spPr>
      </p:pic>
      <p:sp>
        <p:nvSpPr>
          <p:cNvPr id="72748" name="Rectangle 44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1052513"/>
          </a:xfrm>
        </p:spPr>
        <p:txBody>
          <a:bodyPr/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Arial" charset="0"/>
              </a:rPr>
              <a:t>Задание № 2 </a:t>
            </a:r>
            <a:br>
              <a:rPr lang="ru-RU" sz="3200" b="1">
                <a:solidFill>
                  <a:srgbClr val="FF0000"/>
                </a:solidFill>
                <a:latin typeface="Arial" charset="0"/>
              </a:rPr>
            </a:br>
            <a:r>
              <a:rPr lang="en-US" sz="2400" b="1">
                <a:solidFill>
                  <a:srgbClr val="FF0000"/>
                </a:solidFill>
                <a:latin typeface="Arial" charset="0"/>
              </a:rPr>
              <a:t>III</a:t>
            </a:r>
            <a:r>
              <a:rPr lang="ru-RU" sz="2400" b="1">
                <a:solidFill>
                  <a:srgbClr val="FF0000"/>
                </a:solidFill>
                <a:latin typeface="Arial" charset="0"/>
              </a:rPr>
              <a:t> команде</a:t>
            </a:r>
          </a:p>
        </p:txBody>
      </p:sp>
      <p:sp>
        <p:nvSpPr>
          <p:cNvPr id="72749" name="Rectangle 45"/>
          <p:cNvSpPr>
            <a:spLocks noGrp="1" noChangeArrowheads="1"/>
          </p:cNvSpPr>
          <p:nvPr>
            <p:ph type="body" sz="half" idx="2"/>
          </p:nvPr>
        </p:nvSpPr>
        <p:spPr>
          <a:xfrm>
            <a:off x="4051300" y="2343150"/>
            <a:ext cx="4767263" cy="3322638"/>
          </a:xfrm>
        </p:spPr>
        <p:txBody>
          <a:bodyPr/>
          <a:lstStyle/>
          <a:p>
            <a:pPr marL="0" indent="20638">
              <a:buFont typeface="Wingdings" pitchFamily="2" charset="2"/>
              <a:buNone/>
            </a:pPr>
            <a:endParaRPr lang="ru-RU" sz="900"/>
          </a:p>
          <a:p>
            <a:pPr marL="0" indent="20638">
              <a:buFont typeface="Wingdings" pitchFamily="2" charset="2"/>
              <a:buNone/>
            </a:pPr>
            <a:r>
              <a:rPr lang="ru-RU" sz="2500" b="1">
                <a:solidFill>
                  <a:srgbClr val="0000FF"/>
                </a:solidFill>
              </a:rPr>
              <a:t>Одна утка на вертеле жарится до готовности один час. </a:t>
            </a:r>
          </a:p>
          <a:p>
            <a:pPr marL="0" indent="20638">
              <a:buFont typeface="Wingdings" pitchFamily="2" charset="2"/>
              <a:buNone/>
            </a:pPr>
            <a:r>
              <a:rPr lang="ru-RU" sz="2500" b="1">
                <a:solidFill>
                  <a:srgbClr val="0000FF"/>
                </a:solidFill>
              </a:rPr>
              <a:t>За сколько часов зажарятся на одном вертеле сразу две утки?</a:t>
            </a:r>
          </a:p>
        </p:txBody>
      </p:sp>
    </p:spTree>
    <p:custDataLst>
      <p:tags r:id="rId1"/>
    </p:custDataLst>
  </p:cSld>
  <p:clrMapOvr>
    <a:masterClrMapping/>
  </p:clrMapOvr>
  <p:transition spd="med"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2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13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17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17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2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17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2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48" grpId="0"/>
      <p:bldP spid="72748" grpId="1"/>
      <p:bldP spid="7274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461963"/>
            <a:ext cx="7696200" cy="850900"/>
          </a:xfrm>
        </p:spPr>
        <p:txBody>
          <a:bodyPr/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Arial" charset="0"/>
              </a:rPr>
              <a:t>Задание № </a:t>
            </a:r>
            <a:r>
              <a:rPr lang="en-US" sz="3200" b="1">
                <a:solidFill>
                  <a:srgbClr val="FF0000"/>
                </a:solidFill>
                <a:latin typeface="Arial" charset="0"/>
              </a:rPr>
              <a:t>3</a:t>
            </a:r>
            <a:endParaRPr lang="ru-RU" sz="32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384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38125" y="2108200"/>
            <a:ext cx="4318000" cy="430053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500" b="1">
                <a:solidFill>
                  <a:srgbClr val="0000FF"/>
                </a:solidFill>
              </a:rPr>
              <a:t>Найдите корень уравнения: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5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>
                <a:solidFill>
                  <a:srgbClr val="FF0000"/>
                </a:solidFill>
              </a:rPr>
              <a:t>I</a:t>
            </a:r>
            <a:r>
              <a:rPr lang="ru-RU" sz="2400" b="1">
                <a:solidFill>
                  <a:srgbClr val="FF0000"/>
                </a:solidFill>
              </a:rPr>
              <a:t> команде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0000FF"/>
                </a:solidFill>
              </a:rPr>
              <a:t>(х + 3) </a:t>
            </a:r>
            <a:r>
              <a:rPr lang="ru-RU" sz="2800" b="1">
                <a:solidFill>
                  <a:srgbClr val="0000FF"/>
                </a:solidFill>
                <a:sym typeface="Symbol" pitchFamily="18" charset="2"/>
              </a:rPr>
              <a:t></a:t>
            </a:r>
            <a:r>
              <a:rPr lang="ru-RU" sz="2800" b="1">
                <a:solidFill>
                  <a:srgbClr val="0000FF"/>
                </a:solidFill>
              </a:rPr>
              <a:t> 7 = 133;</a:t>
            </a:r>
            <a:r>
              <a:rPr lang="ru-RU" sz="2800">
                <a:solidFill>
                  <a:srgbClr val="0000FF"/>
                </a:solidFill>
              </a:rPr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40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>
                <a:solidFill>
                  <a:srgbClr val="FF0000"/>
                </a:solidFill>
              </a:rPr>
              <a:t>II</a:t>
            </a:r>
            <a:r>
              <a:rPr lang="ru-RU" sz="2400" b="1">
                <a:solidFill>
                  <a:srgbClr val="FF0000"/>
                </a:solidFill>
              </a:rPr>
              <a:t> команде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0000FF"/>
                </a:solidFill>
              </a:rPr>
              <a:t>181 – 8х = 45;</a:t>
            </a:r>
            <a:r>
              <a:rPr lang="ru-RU" sz="2800">
                <a:solidFill>
                  <a:srgbClr val="0000FF"/>
                </a:solidFill>
              </a:rPr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40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>
                <a:solidFill>
                  <a:srgbClr val="FF0000"/>
                </a:solidFill>
              </a:rPr>
              <a:t>III</a:t>
            </a:r>
            <a:r>
              <a:rPr lang="ru-RU" sz="2400" b="1">
                <a:solidFill>
                  <a:srgbClr val="FF0000"/>
                </a:solidFill>
              </a:rPr>
              <a:t> команде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0000FF"/>
                </a:solidFill>
              </a:rPr>
              <a:t>124 : (х – 14) = 31.</a:t>
            </a:r>
            <a:r>
              <a:rPr lang="ru-RU" sz="2300"/>
              <a:t> </a:t>
            </a:r>
            <a:endParaRPr lang="ru-RU" sz="1800"/>
          </a:p>
        </p:txBody>
      </p:sp>
      <p:pic>
        <p:nvPicPr>
          <p:cNvPr id="163852" name="Picture 12" descr="Рисунок121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13275" y="1779588"/>
            <a:ext cx="3592513" cy="4240212"/>
          </a:xfrm>
          <a:noFill/>
          <a:ln/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2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13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38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38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38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3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38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3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38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638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38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8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8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638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238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8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8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638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238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38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38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638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  <p:bldP spid="16384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>
          <a:xfrm>
            <a:off x="674688" y="520700"/>
            <a:ext cx="8229600" cy="863600"/>
          </a:xfrm>
        </p:spPr>
        <p:txBody>
          <a:bodyPr/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Arial" charset="0"/>
              </a:rPr>
              <a:t>Задание № 4</a:t>
            </a:r>
            <a:r>
              <a:rPr lang="ru-RU"/>
              <a:t> </a:t>
            </a:r>
          </a:p>
        </p:txBody>
      </p:sp>
      <p:sp>
        <p:nvSpPr>
          <p:cNvPr id="7885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3124200" y="2100263"/>
            <a:ext cx="5959475" cy="4649787"/>
          </a:xfrm>
        </p:spPr>
        <p:txBody>
          <a:bodyPr/>
          <a:lstStyle/>
          <a:p>
            <a:pPr marL="0" indent="20638">
              <a:buFont typeface="Wingdings" pitchFamily="2" charset="2"/>
              <a:buNone/>
            </a:pPr>
            <a:r>
              <a:rPr lang="ru-RU" sz="2500" b="1">
                <a:solidFill>
                  <a:srgbClr val="0000FF"/>
                </a:solidFill>
              </a:rPr>
              <a:t>Лиса Алиса и кот Базилио  посоветовали Буратино вырыть три ямки. </a:t>
            </a:r>
          </a:p>
          <a:p>
            <a:pPr marL="0" indent="20638">
              <a:buFont typeface="Wingdings" pitchFamily="2" charset="2"/>
              <a:buNone/>
            </a:pPr>
            <a:r>
              <a:rPr lang="ru-RU" sz="2500" b="1">
                <a:solidFill>
                  <a:srgbClr val="0000FF"/>
                </a:solidFill>
              </a:rPr>
              <a:t>В первую ямку положить </a:t>
            </a:r>
            <a:r>
              <a:rPr lang="ru-RU" sz="2500" b="1" i="1">
                <a:solidFill>
                  <a:srgbClr val="0000FF"/>
                </a:solidFill>
              </a:rPr>
              <a:t>х</a:t>
            </a:r>
            <a:r>
              <a:rPr lang="ru-RU" sz="2500" b="1">
                <a:solidFill>
                  <a:srgbClr val="0000FF"/>
                </a:solidFill>
              </a:rPr>
              <a:t> монет, во вторую – на три монеты меньше, чем в первую, а в третью – в два раза больше, чем во вторую. </a:t>
            </a:r>
          </a:p>
          <a:p>
            <a:pPr marL="0" indent="20638">
              <a:buFont typeface="Wingdings" pitchFamily="2" charset="2"/>
              <a:buNone/>
            </a:pPr>
            <a:r>
              <a:rPr lang="ru-RU" sz="2500" b="1">
                <a:solidFill>
                  <a:srgbClr val="0000FF"/>
                </a:solidFill>
              </a:rPr>
              <a:t>Составьте уравнение и запишите его в тетрадях. </a:t>
            </a:r>
          </a:p>
        </p:txBody>
      </p:sp>
      <p:pic>
        <p:nvPicPr>
          <p:cNvPr id="78858" name="Picture 10" descr="Рисунок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200" y="1830388"/>
            <a:ext cx="2689225" cy="38846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2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13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38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38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8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38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8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38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8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  <p:bldP spid="78852" grpId="1"/>
      <p:bldP spid="7885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|1.5|1.4|1.4|1.3|1.2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|1.8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|1.6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.4|1.4|1.4"/>
</p:tagLst>
</file>

<file path=ppt/theme/theme1.xml><?xml version="1.0" encoding="utf-8"?>
<a:theme xmlns:a="http://schemas.openxmlformats.org/drawingml/2006/main" name="Naturalnie chisla_skazka">
  <a:themeElements>
    <a:clrScheme name="Студия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Студия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Naturalnie chisla_skazka</Template>
  <TotalTime>0</TotalTime>
  <Words>446</Words>
  <Application>Microsoft PowerPoint</Application>
  <PresentationFormat>Экран (4:3)</PresentationFormat>
  <Paragraphs>77</Paragraphs>
  <Slides>13</Slides>
  <Notes>0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  <vt:variant>
        <vt:lpstr>Произвольные показы</vt:lpstr>
      </vt:variant>
      <vt:variant>
        <vt:i4>1</vt:i4>
      </vt:variant>
    </vt:vector>
  </HeadingPairs>
  <TitlesOfParts>
    <vt:vector size="21" baseType="lpstr">
      <vt:lpstr>Arial</vt:lpstr>
      <vt:lpstr>Arial Black</vt:lpstr>
      <vt:lpstr>Times New Roman</vt:lpstr>
      <vt:lpstr>Wingdings</vt:lpstr>
      <vt:lpstr>Symbol</vt:lpstr>
      <vt:lpstr>Naturalnie chisla_skazka</vt:lpstr>
      <vt:lpstr>Microsoft Equation 3.0</vt:lpstr>
      <vt:lpstr>Слайд 1</vt:lpstr>
      <vt:lpstr>Правила</vt:lpstr>
      <vt:lpstr>Математическая версия сказки А.Толстого «Золотой ключик, или Приключения Буратино»</vt:lpstr>
      <vt:lpstr>Задание № 1</vt:lpstr>
      <vt:lpstr>Задание № 2  I команде</vt:lpstr>
      <vt:lpstr>Задание № 2  II команде</vt:lpstr>
      <vt:lpstr>Задание № 2  III команде</vt:lpstr>
      <vt:lpstr>Задание № 3</vt:lpstr>
      <vt:lpstr>Задание № 4 </vt:lpstr>
      <vt:lpstr>Задание № 5 Топкое болото</vt:lpstr>
      <vt:lpstr>Задание № 6</vt:lpstr>
      <vt:lpstr>Задание № 7</vt:lpstr>
      <vt:lpstr>За помощь Буратино всем большое спасибо!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Масягина</dc:creator>
  <cp:lastModifiedBy>Светлана Масягина</cp:lastModifiedBy>
  <cp:revision>1</cp:revision>
  <dcterms:created xsi:type="dcterms:W3CDTF">2015-11-04T07:27:36Z</dcterms:created>
  <dcterms:modified xsi:type="dcterms:W3CDTF">2015-11-04T07:28:36Z</dcterms:modified>
</cp:coreProperties>
</file>