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8" r:id="rId3"/>
    <p:sldId id="274" r:id="rId4"/>
    <p:sldId id="276" r:id="rId5"/>
    <p:sldId id="279" r:id="rId6"/>
    <p:sldId id="283" r:id="rId7"/>
    <p:sldId id="280" r:id="rId8"/>
    <p:sldId id="282" r:id="rId9"/>
    <p:sldId id="281" r:id="rId10"/>
    <p:sldId id="27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33FF"/>
    <a:srgbClr val="009900"/>
    <a:srgbClr val="006666"/>
    <a:srgbClr val="008000"/>
    <a:srgbClr val="66FFF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0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82A14-34C6-4C24-8E08-A34D8AC010D3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B86C-574E-43D6-BACE-6A4F30DA0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82A14-34C6-4C24-8E08-A34D8AC010D3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B86C-574E-43D6-BACE-6A4F30DA0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82A14-34C6-4C24-8E08-A34D8AC010D3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B86C-574E-43D6-BACE-6A4F30DA0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82A14-34C6-4C24-8E08-A34D8AC010D3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B86C-574E-43D6-BACE-6A4F30DA0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82A14-34C6-4C24-8E08-A34D8AC010D3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B86C-574E-43D6-BACE-6A4F30DA0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82A14-34C6-4C24-8E08-A34D8AC010D3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B86C-574E-43D6-BACE-6A4F30DA0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82A14-34C6-4C24-8E08-A34D8AC010D3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B86C-574E-43D6-BACE-6A4F30DA0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82A14-34C6-4C24-8E08-A34D8AC010D3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B86C-574E-43D6-BACE-6A4F30DA0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82A14-34C6-4C24-8E08-A34D8AC010D3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B86C-574E-43D6-BACE-6A4F30DA0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82A14-34C6-4C24-8E08-A34D8AC010D3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B86C-574E-43D6-BACE-6A4F30DA0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82A14-34C6-4C24-8E08-A34D8AC010D3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5B86C-574E-43D6-BACE-6A4F30DA0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82A14-34C6-4C24-8E08-A34D8AC010D3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5B86C-574E-43D6-BACE-6A4F30DA01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7" Type="http://schemas.openxmlformats.org/officeDocument/2006/relationships/image" Target="../media/image32.jpe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31.gif"/><Relationship Id="rId4" Type="http://schemas.openxmlformats.org/officeDocument/2006/relationships/image" Target="../media/image30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gif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785918" y="0"/>
            <a:ext cx="6643734" cy="207170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0919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Занимательная </a:t>
            </a:r>
            <a:endParaRPr lang="ru-RU" sz="3600" kern="10" spc="0" dirty="0">
              <a:ln w="12700">
                <a:solidFill>
                  <a:srgbClr val="0000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5214942" y="2786058"/>
            <a:ext cx="3429024" cy="928694"/>
          </a:xfrm>
          <a:prstGeom prst="rect">
            <a:avLst/>
          </a:prstGeom>
        </p:spPr>
        <p:txBody>
          <a:bodyPr wrap="none" fromWordArt="1">
            <a:prstTxWarp prst="textInflate">
              <a:avLst/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математика</a:t>
            </a:r>
            <a:endParaRPr lang="ru-RU" sz="3600" kern="10" spc="0" dirty="0">
              <a:ln w="12700">
                <a:solidFill>
                  <a:srgbClr val="0000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5" name="Picture 1" descr="26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4214818"/>
            <a:ext cx="1000132" cy="1000132"/>
          </a:xfrm>
          <a:prstGeom prst="rect">
            <a:avLst/>
          </a:prstGeom>
          <a:noFill/>
        </p:spPr>
      </p:pic>
      <p:pic>
        <p:nvPicPr>
          <p:cNvPr id="6" name="Picture 2" descr="C:\Documents and Settings\Admin\Мои документы\мама\Мои рисунки\анимации\rul_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330683">
            <a:off x="7874129" y="3732365"/>
            <a:ext cx="500034" cy="20751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7"/>
          <p:cNvPicPr>
            <a:picLocks noChangeAspect="1" noChangeArrowheads="1"/>
          </p:cNvPicPr>
          <p:nvPr/>
        </p:nvPicPr>
        <p:blipFill>
          <a:blip r:embed="rId2"/>
          <a:srcRect l="3244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357158" y="642918"/>
            <a:ext cx="58579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33CC"/>
                </a:solidFill>
              </a:rPr>
              <a:t>Посадила бабка в печь</a:t>
            </a:r>
          </a:p>
          <a:p>
            <a:r>
              <a:rPr lang="ru-RU" sz="3200" b="1" dirty="0">
                <a:solidFill>
                  <a:srgbClr val="0033CC"/>
                </a:solidFill>
              </a:rPr>
              <a:t>Пирожки с капустой в печь</a:t>
            </a:r>
          </a:p>
          <a:p>
            <a:r>
              <a:rPr lang="ru-RU" sz="3200" b="1" dirty="0">
                <a:solidFill>
                  <a:srgbClr val="0033CC"/>
                </a:solidFill>
              </a:rPr>
              <a:t>Для Наташи, Маши, Тани,</a:t>
            </a:r>
          </a:p>
          <a:p>
            <a:r>
              <a:rPr lang="ru-RU" sz="3200" b="1" dirty="0">
                <a:solidFill>
                  <a:srgbClr val="0033CC"/>
                </a:solidFill>
              </a:rPr>
              <a:t>Коли, Оли, Гали, Вани</a:t>
            </a:r>
          </a:p>
          <a:p>
            <a:r>
              <a:rPr lang="ru-RU" sz="3200" b="1" dirty="0">
                <a:solidFill>
                  <a:srgbClr val="0033CC"/>
                </a:solidFill>
              </a:rPr>
              <a:t>Пирожки уже готовы.</a:t>
            </a:r>
          </a:p>
          <a:p>
            <a:r>
              <a:rPr lang="ru-RU" sz="3200" b="1" dirty="0">
                <a:solidFill>
                  <a:srgbClr val="0033CC"/>
                </a:solidFill>
              </a:rPr>
              <a:t>Где еще один пирог</a:t>
            </a:r>
          </a:p>
          <a:p>
            <a:r>
              <a:rPr lang="ru-RU" sz="3200" b="1" dirty="0">
                <a:solidFill>
                  <a:srgbClr val="0033CC"/>
                </a:solidFill>
              </a:rPr>
              <a:t>Кот под лавку уволок.</a:t>
            </a:r>
          </a:p>
          <a:p>
            <a:r>
              <a:rPr lang="ru-RU" sz="3200" b="1" dirty="0">
                <a:solidFill>
                  <a:srgbClr val="0033CC"/>
                </a:solidFill>
              </a:rPr>
              <a:t>Да в печи четыре штуки</a:t>
            </a:r>
          </a:p>
          <a:p>
            <a:r>
              <a:rPr lang="ru-RU" sz="3200" b="1" dirty="0">
                <a:solidFill>
                  <a:srgbClr val="0033CC"/>
                </a:solidFill>
              </a:rPr>
              <a:t>Пироги считают внуки.</a:t>
            </a:r>
          </a:p>
          <a:p>
            <a:r>
              <a:rPr lang="ru-RU" sz="3200" b="1" dirty="0">
                <a:solidFill>
                  <a:srgbClr val="0033CC"/>
                </a:solidFill>
              </a:rPr>
              <a:t>Если можешь, помоги</a:t>
            </a:r>
          </a:p>
          <a:p>
            <a:r>
              <a:rPr lang="ru-RU" sz="3200" b="1" dirty="0">
                <a:solidFill>
                  <a:srgbClr val="0033CC"/>
                </a:solidFill>
              </a:rPr>
              <a:t>Сосчитать им пироги. </a:t>
            </a:r>
            <a:r>
              <a:rPr lang="ru-RU" sz="3200" b="1" dirty="0" smtClean="0">
                <a:solidFill>
                  <a:srgbClr val="0033CC"/>
                </a:solidFill>
              </a:rPr>
              <a:t> </a:t>
            </a:r>
            <a:endParaRPr lang="ru-RU" sz="3200" b="1" dirty="0">
              <a:solidFill>
                <a:srgbClr val="0033CC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7500958" y="4214818"/>
            <a:ext cx="1071570" cy="107157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11</a:t>
            </a:r>
            <a:endParaRPr lang="ru-RU" sz="4400" b="1" dirty="0"/>
          </a:p>
        </p:txBody>
      </p:sp>
      <p:pic>
        <p:nvPicPr>
          <p:cNvPr id="6149" name="Picture 5" descr="C:\Documents and Settings\Admin\Мои документы\мама\Мои рисунки\анимации\human11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857232"/>
            <a:ext cx="1087638" cy="120015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143108" y="0"/>
            <a:ext cx="55402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u="sng" dirty="0" smtClean="0">
                <a:solidFill>
                  <a:srgbClr val="FF0000"/>
                </a:solidFill>
              </a:rPr>
              <a:t>Выбери правильный ответ</a:t>
            </a:r>
            <a:endParaRPr lang="ru-RU" sz="3600" u="sng" dirty="0">
              <a:solidFill>
                <a:srgbClr val="FF0000"/>
              </a:solidFill>
            </a:endParaRPr>
          </a:p>
        </p:txBody>
      </p:sp>
      <p:pic>
        <p:nvPicPr>
          <p:cNvPr id="10" name="Picture 8" descr="j0283627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786314" y="2357430"/>
            <a:ext cx="1143008" cy="202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Овал 10"/>
          <p:cNvSpPr/>
          <p:nvPr/>
        </p:nvSpPr>
        <p:spPr>
          <a:xfrm>
            <a:off x="7429520" y="2643182"/>
            <a:ext cx="1071570" cy="114300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12</a:t>
            </a:r>
            <a:endParaRPr lang="ru-RU" sz="4400" b="1" dirty="0"/>
          </a:p>
        </p:txBody>
      </p:sp>
      <p:sp>
        <p:nvSpPr>
          <p:cNvPr id="12" name="Овал 11"/>
          <p:cNvSpPr/>
          <p:nvPr/>
        </p:nvSpPr>
        <p:spPr>
          <a:xfrm>
            <a:off x="7358082" y="1142984"/>
            <a:ext cx="1071570" cy="107157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10</a:t>
            </a:r>
            <a:endParaRPr lang="ru-RU" sz="4400" b="1" dirty="0"/>
          </a:p>
        </p:txBody>
      </p:sp>
      <p:pic>
        <p:nvPicPr>
          <p:cNvPr id="15" name="Picture 43" descr="human3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4714884"/>
            <a:ext cx="1410893" cy="1128714"/>
          </a:xfrm>
          <a:prstGeom prst="rect">
            <a:avLst/>
          </a:prstGeom>
          <a:noFill/>
        </p:spPr>
      </p:pic>
      <p:pic>
        <p:nvPicPr>
          <p:cNvPr id="1026" name="Picture 2" descr="69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91907" y="6215082"/>
            <a:ext cx="752093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5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500"/>
                            </p:stCondLst>
                            <p:childTnLst>
                              <p:par>
                                <p:cTn id="3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600"/>
                            </p:stCondLst>
                            <p:childTnLst>
                              <p:par>
                                <p:cTn id="3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3700"/>
                            </p:stCondLst>
                            <p:childTnLst>
                              <p:par>
                                <p:cTn id="4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9" grpId="0"/>
      <p:bldP spid="11" grpId="0" animBg="1"/>
      <p:bldP spid="11" grpId="1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65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/>
          <p:cNvPicPr/>
          <p:nvPr/>
        </p:nvPicPr>
        <p:blipFill>
          <a:blip r:embed="rId3"/>
          <a:srcRect b="7895"/>
          <a:stretch>
            <a:fillRect/>
          </a:stretch>
        </p:blipFill>
        <p:spPr bwMode="auto">
          <a:xfrm>
            <a:off x="3929058" y="4429132"/>
            <a:ext cx="192882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2214546" y="714356"/>
            <a:ext cx="5429288" cy="2214578"/>
          </a:xfrm>
          <a:prstGeom prst="rect">
            <a:avLst/>
          </a:prstGeom>
        </p:spPr>
        <p:txBody>
          <a:bodyPr wrap="none" fromWordArt="1">
            <a:prstTxWarp prst="textInflate">
              <a:avLst/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Задачи-тесты</a:t>
            </a:r>
            <a:endParaRPr lang="ru-RU" sz="3600" kern="10" spc="0" dirty="0">
              <a:ln w="12700">
                <a:solidFill>
                  <a:srgbClr val="0000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3074" name="Picture 2" descr="umn"/>
          <p:cNvPicPr>
            <a:picLocks noChangeAspect="1" noChangeArrowheads="1"/>
          </p:cNvPicPr>
          <p:nvPr/>
        </p:nvPicPr>
        <p:blipFill>
          <a:blip r:embed="rId4"/>
          <a:srcRect l="11111" t="10000" r="11111" b="6667"/>
          <a:stretch>
            <a:fillRect/>
          </a:stretch>
        </p:blipFill>
        <p:spPr bwMode="auto">
          <a:xfrm>
            <a:off x="5500694" y="2857496"/>
            <a:ext cx="150019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6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3214686"/>
            <a:ext cx="1500198" cy="12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985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8" descr="0a99f255f80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5325" y="5797550"/>
            <a:ext cx="4638675" cy="1060450"/>
          </a:xfrm>
          <a:prstGeom prst="rect">
            <a:avLst/>
          </a:prstGeom>
          <a:noFill/>
        </p:spPr>
      </p:pic>
      <p:pic>
        <p:nvPicPr>
          <p:cNvPr id="11" name="Picture 8" descr="0a99f255f80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97550"/>
            <a:ext cx="4638675" cy="1060450"/>
          </a:xfrm>
          <a:prstGeom prst="rect">
            <a:avLst/>
          </a:prstGeom>
          <a:noFill/>
        </p:spPr>
      </p:pic>
      <p:pic>
        <p:nvPicPr>
          <p:cNvPr id="12" name="Picture 8" descr="0a99f255f80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57760"/>
            <a:ext cx="4638675" cy="1060450"/>
          </a:xfrm>
          <a:prstGeom prst="rect">
            <a:avLst/>
          </a:prstGeom>
          <a:noFill/>
        </p:spPr>
      </p:pic>
      <p:pic>
        <p:nvPicPr>
          <p:cNvPr id="14" name="Picture 8" descr="0a99f255f80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5325" y="4643446"/>
            <a:ext cx="4638675" cy="106045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85720" y="571480"/>
            <a:ext cx="80010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33CC"/>
                </a:solidFill>
              </a:rPr>
              <a:t>7 </a:t>
            </a:r>
            <a:r>
              <a:rPr lang="ru-RU" sz="3600" b="1" dirty="0" smtClean="0">
                <a:solidFill>
                  <a:srgbClr val="0033CC"/>
                </a:solidFill>
              </a:rPr>
              <a:t>воробышек </a:t>
            </a:r>
            <a:r>
              <a:rPr lang="ru-RU" sz="3600" b="1" dirty="0">
                <a:solidFill>
                  <a:srgbClr val="0033CC"/>
                </a:solidFill>
              </a:rPr>
              <a:t>спустились на грядки,</a:t>
            </a:r>
          </a:p>
          <a:p>
            <a:r>
              <a:rPr lang="ru-RU" sz="3600" b="1" dirty="0">
                <a:solidFill>
                  <a:srgbClr val="0033CC"/>
                </a:solidFill>
              </a:rPr>
              <a:t>Скачут и что - то клюют без оглядки.</a:t>
            </a:r>
          </a:p>
          <a:p>
            <a:r>
              <a:rPr lang="ru-RU" sz="3600" b="1" dirty="0">
                <a:solidFill>
                  <a:srgbClr val="0033CC"/>
                </a:solidFill>
              </a:rPr>
              <a:t>Котик - хитрюга внезапно подкрался,</a:t>
            </a:r>
          </a:p>
          <a:p>
            <a:r>
              <a:rPr lang="ru-RU" sz="3600" b="1" dirty="0">
                <a:solidFill>
                  <a:srgbClr val="0033CC"/>
                </a:solidFill>
              </a:rPr>
              <a:t>Мигом схватил одного и умчался.</a:t>
            </a:r>
          </a:p>
          <a:p>
            <a:r>
              <a:rPr lang="ru-RU" sz="3600" b="1" dirty="0">
                <a:solidFill>
                  <a:srgbClr val="0033CC"/>
                </a:solidFill>
              </a:rPr>
              <a:t>Вот как опасно клевать, без оглядки!</a:t>
            </a:r>
          </a:p>
          <a:p>
            <a:r>
              <a:rPr lang="ru-RU" sz="3600" b="1" dirty="0">
                <a:solidFill>
                  <a:srgbClr val="0033CC"/>
                </a:solidFill>
              </a:rPr>
              <a:t>Сколько теперь их осталось на грядке?</a:t>
            </a:r>
          </a:p>
        </p:txBody>
      </p:sp>
      <p:pic>
        <p:nvPicPr>
          <p:cNvPr id="4" name="Picture 7" descr="воробей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4357694"/>
            <a:ext cx="1071570" cy="967013"/>
          </a:xfrm>
          <a:prstGeom prst="rect">
            <a:avLst/>
          </a:prstGeom>
          <a:noFill/>
        </p:spPr>
      </p:pic>
      <p:pic>
        <p:nvPicPr>
          <p:cNvPr id="5" name="Picture 7" descr="воробей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4480" y="4429132"/>
            <a:ext cx="857256" cy="773610"/>
          </a:xfrm>
          <a:prstGeom prst="rect">
            <a:avLst/>
          </a:prstGeom>
          <a:noFill/>
        </p:spPr>
      </p:pic>
      <p:pic>
        <p:nvPicPr>
          <p:cNvPr id="6" name="Picture 7" descr="воробей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5572140"/>
            <a:ext cx="1000132" cy="902545"/>
          </a:xfrm>
          <a:prstGeom prst="rect">
            <a:avLst/>
          </a:prstGeom>
          <a:noFill/>
        </p:spPr>
      </p:pic>
      <p:pic>
        <p:nvPicPr>
          <p:cNvPr id="7" name="Picture 7" descr="воробей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3143240" y="4572008"/>
            <a:ext cx="1000132" cy="955636"/>
          </a:xfrm>
          <a:prstGeom prst="rect">
            <a:avLst/>
          </a:prstGeom>
          <a:noFill/>
        </p:spPr>
      </p:pic>
      <p:pic>
        <p:nvPicPr>
          <p:cNvPr id="8" name="Picture 7" descr="воробей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43042" y="5643578"/>
            <a:ext cx="1000132" cy="902545"/>
          </a:xfrm>
          <a:prstGeom prst="rect">
            <a:avLst/>
          </a:prstGeom>
          <a:noFill/>
        </p:spPr>
      </p:pic>
      <p:pic>
        <p:nvPicPr>
          <p:cNvPr id="9" name="Picture 7" descr="воробей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flipH="1">
            <a:off x="3214678" y="5500702"/>
            <a:ext cx="928694" cy="1160414"/>
          </a:xfrm>
          <a:prstGeom prst="rect">
            <a:avLst/>
          </a:prstGeom>
          <a:noFill/>
        </p:spPr>
      </p:pic>
      <p:pic>
        <p:nvPicPr>
          <p:cNvPr id="10" name="Picture 7" descr="воробей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4429124" y="5357826"/>
            <a:ext cx="1000132" cy="1071570"/>
          </a:xfrm>
          <a:prstGeom prst="rect">
            <a:avLst/>
          </a:prstGeom>
          <a:noFill/>
        </p:spPr>
      </p:pic>
      <p:pic>
        <p:nvPicPr>
          <p:cNvPr id="3074" name="Picture 2" descr="C:\Documents and Settings\Admin\Мои документы\мама\Мои рисунки\анимации\anicat3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flipH="1">
            <a:off x="5572132" y="4000480"/>
            <a:ext cx="3357586" cy="2857520"/>
          </a:xfrm>
          <a:prstGeom prst="rect">
            <a:avLst/>
          </a:prstGeom>
          <a:noFill/>
        </p:spPr>
      </p:pic>
      <p:sp>
        <p:nvSpPr>
          <p:cNvPr id="16" name="Кольцо 15"/>
          <p:cNvSpPr/>
          <p:nvPr/>
        </p:nvSpPr>
        <p:spPr>
          <a:xfrm>
            <a:off x="8143900" y="1500174"/>
            <a:ext cx="785818" cy="928694"/>
          </a:xfrm>
          <a:prstGeom prst="donu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ln>
                  <a:solidFill>
                    <a:sysClr val="windowText" lastClr="000000"/>
                  </a:solidFill>
                </a:ln>
                <a:solidFill>
                  <a:srgbClr val="006666"/>
                </a:solidFill>
              </a:rPr>
              <a:t>6</a:t>
            </a:r>
            <a:endParaRPr lang="ru-RU" sz="6600" dirty="0">
              <a:ln>
                <a:solidFill>
                  <a:sysClr val="windowText" lastClr="000000"/>
                </a:solidFill>
              </a:ln>
              <a:solidFill>
                <a:srgbClr val="006666"/>
              </a:solidFill>
            </a:endParaRPr>
          </a:p>
        </p:txBody>
      </p:sp>
      <p:sp>
        <p:nvSpPr>
          <p:cNvPr id="17" name="Кольцо 16"/>
          <p:cNvSpPr/>
          <p:nvPr/>
        </p:nvSpPr>
        <p:spPr>
          <a:xfrm>
            <a:off x="8072462" y="285728"/>
            <a:ext cx="785818" cy="928694"/>
          </a:xfrm>
          <a:prstGeom prst="donu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>
                <a:ln>
                  <a:solidFill>
                    <a:sysClr val="windowText" lastClr="000000"/>
                  </a:solidFill>
                </a:ln>
                <a:solidFill>
                  <a:srgbClr val="006666"/>
                </a:solidFill>
              </a:rPr>
              <a:t>0</a:t>
            </a:r>
          </a:p>
        </p:txBody>
      </p:sp>
      <p:sp>
        <p:nvSpPr>
          <p:cNvPr id="18" name="Кольцо 17"/>
          <p:cNvSpPr/>
          <p:nvPr/>
        </p:nvSpPr>
        <p:spPr>
          <a:xfrm>
            <a:off x="8143900" y="2928934"/>
            <a:ext cx="785818" cy="928694"/>
          </a:xfrm>
          <a:prstGeom prst="donu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ln>
                  <a:solidFill>
                    <a:sysClr val="windowText" lastClr="000000"/>
                  </a:solidFill>
                </a:ln>
                <a:solidFill>
                  <a:srgbClr val="006666"/>
                </a:solidFill>
              </a:rPr>
              <a:t>5</a:t>
            </a:r>
            <a:endParaRPr lang="ru-RU" sz="6600" dirty="0">
              <a:ln>
                <a:solidFill>
                  <a:sysClr val="windowText" lastClr="000000"/>
                </a:solidFill>
              </a:ln>
              <a:solidFill>
                <a:srgbClr val="006666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71670" y="0"/>
            <a:ext cx="55402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u="sng" dirty="0" smtClean="0">
                <a:solidFill>
                  <a:srgbClr val="FF0000"/>
                </a:solidFill>
              </a:rPr>
              <a:t>Выбери правильный ответ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 animBg="1"/>
      <p:bldP spid="17" grpId="0" animBg="1"/>
      <p:bldP spid="17" grpId="1" animBg="1"/>
      <p:bldP spid="18" grpId="0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-main-pic" descr="Картинка 4 из 818"/>
          <p:cNvPicPr>
            <a:picLocks noChangeAspect="1" noChangeArrowheads="1"/>
          </p:cNvPicPr>
          <p:nvPr/>
        </p:nvPicPr>
        <p:blipFill>
          <a:blip r:embed="rId2"/>
          <a:srcRect t="5625" r="755" b="6249"/>
          <a:stretch>
            <a:fillRect/>
          </a:stretch>
        </p:blipFill>
        <p:spPr bwMode="auto">
          <a:xfrm>
            <a:off x="1164259" y="1500174"/>
            <a:ext cx="7979741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14282" y="428604"/>
            <a:ext cx="835824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b="1" dirty="0">
                <a:solidFill>
                  <a:srgbClr val="0033CC"/>
                </a:solidFill>
              </a:rPr>
              <a:t>Дед, баба, внучка, Жучка, кошка и мышка тянули-тянули репку и, наконец, вытянули. Сколько глаз </a:t>
            </a:r>
            <a:r>
              <a:rPr lang="ru-RU" sz="3400" b="1" dirty="0" smtClean="0">
                <a:solidFill>
                  <a:srgbClr val="0033CC"/>
                </a:solidFill>
              </a:rPr>
              <a:t> смотрело     на </a:t>
            </a:r>
            <a:r>
              <a:rPr lang="ru-RU" sz="3400" b="1" dirty="0">
                <a:solidFill>
                  <a:srgbClr val="0033CC"/>
                </a:solidFill>
              </a:rPr>
              <a:t>репку? </a:t>
            </a:r>
          </a:p>
        </p:txBody>
      </p:sp>
      <p:sp>
        <p:nvSpPr>
          <p:cNvPr id="4" name="Овал 3"/>
          <p:cNvSpPr/>
          <p:nvPr/>
        </p:nvSpPr>
        <p:spPr>
          <a:xfrm>
            <a:off x="214282" y="2786058"/>
            <a:ext cx="1143008" cy="121444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10</a:t>
            </a:r>
            <a:endParaRPr lang="ru-RU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14282" y="4214818"/>
            <a:ext cx="1143008" cy="121444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12</a:t>
            </a:r>
            <a:endParaRPr lang="ru-RU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14282" y="5643554"/>
            <a:ext cx="1143008" cy="121444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8</a:t>
            </a:r>
            <a:endParaRPr lang="ru-RU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71670" y="0"/>
            <a:ext cx="55402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u="sng" dirty="0" smtClean="0">
                <a:solidFill>
                  <a:srgbClr val="FF0000"/>
                </a:solidFill>
              </a:rPr>
              <a:t>Выбери правильный ответ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700"/>
                            </p:stCondLst>
                            <p:childTnLst>
                              <p:par>
                                <p:cTn id="2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9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5" grpId="1" animBg="1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2214546" y="0"/>
            <a:ext cx="55402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u="sng" dirty="0" smtClean="0">
                <a:solidFill>
                  <a:srgbClr val="FF0000"/>
                </a:solidFill>
              </a:rPr>
              <a:t>Выбери правильный ответ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86116" y="857232"/>
            <a:ext cx="58578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dirty="0" smtClean="0">
                <a:solidFill>
                  <a:schemeClr val="tx2"/>
                </a:solidFill>
                <a:cs typeface="Arial" charset="0"/>
              </a:rPr>
              <a:t>	</a:t>
            </a:r>
            <a:r>
              <a:rPr lang="ru-RU" sz="3600" b="1" dirty="0" smtClean="0">
                <a:solidFill>
                  <a:srgbClr val="008000"/>
                </a:solidFill>
                <a:cs typeface="Arial" charset="0"/>
              </a:rPr>
              <a:t>Два цыплёнка стоят,</a:t>
            </a:r>
          </a:p>
          <a:p>
            <a:pPr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008000"/>
                </a:solidFill>
                <a:cs typeface="Arial" charset="0"/>
              </a:rPr>
              <a:t>	Два в скорлупке сидят,</a:t>
            </a:r>
          </a:p>
          <a:p>
            <a:pPr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008000"/>
                </a:solidFill>
                <a:cs typeface="Arial" charset="0"/>
              </a:rPr>
              <a:t>	Шесть яиц под крылом</a:t>
            </a:r>
          </a:p>
          <a:p>
            <a:pPr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008000"/>
                </a:solidFill>
                <a:cs typeface="Arial" charset="0"/>
              </a:rPr>
              <a:t>	У наседки лежат.</a:t>
            </a:r>
          </a:p>
          <a:p>
            <a:pPr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008000"/>
                </a:solidFill>
                <a:cs typeface="Arial" charset="0"/>
              </a:rPr>
              <a:t>	Сосчитай поточней,</a:t>
            </a:r>
          </a:p>
          <a:p>
            <a:pPr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008000"/>
                </a:solidFill>
                <a:cs typeface="Arial" charset="0"/>
              </a:rPr>
              <a:t>	Отвечай поскорей:</a:t>
            </a:r>
          </a:p>
          <a:p>
            <a:pPr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008000"/>
                </a:solidFill>
                <a:cs typeface="Arial" charset="0"/>
              </a:rPr>
              <a:t>	Сколько будет цыплят</a:t>
            </a:r>
          </a:p>
          <a:p>
            <a:pPr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008000"/>
                </a:solidFill>
                <a:cs typeface="Arial" charset="0"/>
              </a:rPr>
              <a:t>	У наседки моей?</a:t>
            </a:r>
            <a:endParaRPr lang="ru-RU" sz="3600" b="1" dirty="0">
              <a:solidFill>
                <a:srgbClr val="008000"/>
              </a:solidFill>
              <a:cs typeface="Arial" charset="0"/>
            </a:endParaRPr>
          </a:p>
        </p:txBody>
      </p:sp>
      <p:pic>
        <p:nvPicPr>
          <p:cNvPr id="4" name="Picture 13" descr="kury05"/>
          <p:cNvPicPr>
            <a:picLocks noChangeAspect="1" noChangeArrowheads="1"/>
          </p:cNvPicPr>
          <p:nvPr/>
        </p:nvPicPr>
        <p:blipFill>
          <a:blip r:embed="rId3">
            <a:lum bright="14000" contrast="8000"/>
          </a:blip>
          <a:srcRect/>
          <a:stretch>
            <a:fillRect/>
          </a:stretch>
        </p:blipFill>
        <p:spPr bwMode="auto">
          <a:xfrm>
            <a:off x="714348" y="642918"/>
            <a:ext cx="3205437" cy="278608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28728" y="5643578"/>
            <a:ext cx="3417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 </a:t>
            </a:r>
            <a:endParaRPr lang="ru-RU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5929322" y="5357826"/>
            <a:ext cx="3417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 </a:t>
            </a:r>
            <a:endParaRPr lang="ru-RU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3500430" y="5643578"/>
            <a:ext cx="3417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 </a:t>
            </a:r>
            <a:endParaRPr lang="ru-RU" sz="5400" dirty="0"/>
          </a:p>
        </p:txBody>
      </p:sp>
      <p:sp>
        <p:nvSpPr>
          <p:cNvPr id="10" name="Овал 9"/>
          <p:cNvSpPr/>
          <p:nvPr/>
        </p:nvSpPr>
        <p:spPr>
          <a:xfrm>
            <a:off x="1643042" y="5572140"/>
            <a:ext cx="1071570" cy="7858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9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429124" y="5643578"/>
            <a:ext cx="1071570" cy="7858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10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072330" y="5572140"/>
            <a:ext cx="1071570" cy="78581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 </a:t>
            </a:r>
            <a:r>
              <a:rPr lang="ru-RU" sz="5400" dirty="0" smtClean="0">
                <a:solidFill>
                  <a:srgbClr val="FF0000"/>
                </a:solidFill>
              </a:rPr>
              <a:t>8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14" name="Picture 4" descr="AN00908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9" y="3551344"/>
            <a:ext cx="1500198" cy="1315923"/>
          </a:xfrm>
          <a:prstGeom prst="rect">
            <a:avLst/>
          </a:prstGeom>
          <a:noFill/>
        </p:spPr>
      </p:pic>
      <p:pic>
        <p:nvPicPr>
          <p:cNvPr id="15" name="Picture 4" descr="AN00908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00034" y="3500438"/>
            <a:ext cx="1289212" cy="12938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 animBg="1"/>
      <p:bldP spid="12" grpId="0" animBg="1"/>
      <p:bldP spid="12" grpId="1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2"/>
          <a:srcRect l="4598" b="6434"/>
          <a:stretch>
            <a:fillRect/>
          </a:stretch>
        </p:blipFill>
        <p:spPr bwMode="auto">
          <a:xfrm>
            <a:off x="0" y="0"/>
            <a:ext cx="91162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571604" y="214290"/>
            <a:ext cx="58737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Выбери правильный ответ</a:t>
            </a:r>
            <a:endParaRPr lang="ru-RU" sz="3600" i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286512" y="3429000"/>
            <a:ext cx="1285884" cy="10001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4</a:t>
            </a:r>
            <a:endParaRPr lang="ru-RU" sz="5400" dirty="0"/>
          </a:p>
        </p:txBody>
      </p:sp>
      <p:sp>
        <p:nvSpPr>
          <p:cNvPr id="15" name="Овал 14"/>
          <p:cNvSpPr/>
          <p:nvPr/>
        </p:nvSpPr>
        <p:spPr>
          <a:xfrm>
            <a:off x="7500958" y="4429132"/>
            <a:ext cx="1285884" cy="10001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5</a:t>
            </a:r>
            <a:endParaRPr lang="ru-RU" sz="5400" dirty="0"/>
          </a:p>
        </p:txBody>
      </p:sp>
      <p:sp>
        <p:nvSpPr>
          <p:cNvPr id="16" name="Овал 15"/>
          <p:cNvSpPr/>
          <p:nvPr/>
        </p:nvSpPr>
        <p:spPr>
          <a:xfrm>
            <a:off x="6286512" y="5357826"/>
            <a:ext cx="1285884" cy="10001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6</a:t>
            </a:r>
            <a:endParaRPr lang="ru-RU" sz="5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2643182"/>
            <a:ext cx="592935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0033CC"/>
                </a:solidFill>
                <a:cs typeface="Arial" charset="0"/>
              </a:rPr>
              <a:t>Два щенка-баловника</a:t>
            </a:r>
          </a:p>
          <a:p>
            <a:pPr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0033CC"/>
                </a:solidFill>
                <a:cs typeface="Arial" charset="0"/>
              </a:rPr>
              <a:t>Бегают, резвятся,</a:t>
            </a:r>
          </a:p>
          <a:p>
            <a:pPr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0033CC"/>
                </a:solidFill>
                <a:cs typeface="Arial" charset="0"/>
              </a:rPr>
              <a:t>К шалунишкам три щенка</a:t>
            </a:r>
          </a:p>
          <a:p>
            <a:pPr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0033CC"/>
                </a:solidFill>
                <a:cs typeface="Arial" charset="0"/>
              </a:rPr>
              <a:t>С громким лаем мчатся.</a:t>
            </a:r>
          </a:p>
          <a:p>
            <a:pPr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0033CC"/>
                </a:solidFill>
                <a:cs typeface="Arial" charset="0"/>
              </a:rPr>
              <a:t>Вместе будет веселей.</a:t>
            </a:r>
          </a:p>
          <a:p>
            <a:pPr>
              <a:buFont typeface="Wingdings" pitchFamily="2" charset="2"/>
              <a:buNone/>
            </a:pPr>
            <a:r>
              <a:rPr lang="ru-RU" sz="3600" b="1" dirty="0" smtClean="0">
                <a:solidFill>
                  <a:srgbClr val="0033CC"/>
                </a:solidFill>
                <a:cs typeface="Arial" charset="0"/>
              </a:rPr>
              <a:t>Сколько собралось друзей?</a:t>
            </a:r>
            <a:endParaRPr lang="ru-RU" sz="3600" b="1" dirty="0">
              <a:solidFill>
                <a:srgbClr val="0033CC"/>
              </a:solidFill>
              <a:cs typeface="Arial" charset="0"/>
            </a:endParaRPr>
          </a:p>
        </p:txBody>
      </p:sp>
      <p:pic>
        <p:nvPicPr>
          <p:cNvPr id="3074" name="Picture 2" descr="C:\Documents and Settings\Admin\Мои документы\мама\Мои рисунки\анимации-животные\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114734">
            <a:off x="4804542" y="916523"/>
            <a:ext cx="1744363" cy="1397965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Мои документы\мама\Мои рисунки\анимации-животные\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237358">
            <a:off x="2842224" y="1419613"/>
            <a:ext cx="1716850" cy="1375915"/>
          </a:xfrm>
          <a:prstGeom prst="rect">
            <a:avLst/>
          </a:prstGeom>
          <a:noFill/>
        </p:spPr>
      </p:pic>
      <p:pic>
        <p:nvPicPr>
          <p:cNvPr id="3076" name="Picture 4" descr="C:\Documents and Settings\Admin\Мои документы\мама\Мои рисунки\анимации-животные\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1928802"/>
            <a:ext cx="1785950" cy="14312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5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 animBg="1"/>
      <p:bldP spid="15" grpId="0" animBg="1"/>
      <p:bldP spid="15" grpId="1" animBg="1"/>
      <p:bldP spid="16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мама\Мои рисунки\анимации\56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84" cy="10655656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42910" y="3286124"/>
            <a:ext cx="585791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 smtClean="0">
                <a:solidFill>
                  <a:schemeClr val="tx2"/>
                </a:solidFill>
              </a:rPr>
              <a:t>Три гуся летят над нами,</a:t>
            </a:r>
          </a:p>
          <a:p>
            <a:pPr>
              <a:spcBef>
                <a:spcPct val="50000"/>
              </a:spcBef>
            </a:pPr>
            <a:r>
              <a:rPr lang="ru-RU" sz="3600" b="1" dirty="0" smtClean="0">
                <a:solidFill>
                  <a:schemeClr val="tx2"/>
                </a:solidFill>
              </a:rPr>
              <a:t>Три других – за облаками,</a:t>
            </a:r>
          </a:p>
          <a:p>
            <a:pPr>
              <a:spcBef>
                <a:spcPct val="50000"/>
              </a:spcBef>
            </a:pPr>
            <a:r>
              <a:rPr lang="ru-RU" sz="3600" b="1" dirty="0" smtClean="0">
                <a:solidFill>
                  <a:schemeClr val="tx2"/>
                </a:solidFill>
              </a:rPr>
              <a:t>Два спустились на ручей.</a:t>
            </a:r>
          </a:p>
          <a:p>
            <a:pPr>
              <a:spcBef>
                <a:spcPct val="50000"/>
              </a:spcBef>
            </a:pPr>
            <a:r>
              <a:rPr lang="ru-RU" sz="3600" b="1" dirty="0" smtClean="0">
                <a:solidFill>
                  <a:schemeClr val="tx2"/>
                </a:solidFill>
              </a:rPr>
              <a:t>Сколько было всех гусей</a:t>
            </a:r>
            <a:r>
              <a:rPr lang="ru-RU" sz="4000" b="1" dirty="0" smtClean="0">
                <a:solidFill>
                  <a:schemeClr val="tx2"/>
                </a:solidFill>
              </a:rPr>
              <a:t>?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214290"/>
            <a:ext cx="58737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chemeClr val="tx2"/>
                </a:solidFill>
              </a:rPr>
              <a:t>Выбери правильный ответ</a:t>
            </a:r>
            <a:endParaRPr lang="ru-RU" sz="3600" i="1" dirty="0"/>
          </a:p>
        </p:txBody>
      </p:sp>
      <p:pic>
        <p:nvPicPr>
          <p:cNvPr id="6" name="Picture 13" descr="42"/>
          <p:cNvPicPr>
            <a:picLocks noChangeAspect="1" noChangeArrowheads="1" noCrop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6429388" y="1142984"/>
            <a:ext cx="1381221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42"/>
          <p:cNvPicPr>
            <a:picLocks noChangeAspect="1" noChangeArrowheads="1" noCrop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4286248" y="857233"/>
            <a:ext cx="138122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3" descr="42"/>
          <p:cNvPicPr>
            <a:picLocks noChangeAspect="1" noChangeArrowheads="1" noCrop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2857488" y="785794"/>
            <a:ext cx="649287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 descr="42"/>
          <p:cNvPicPr>
            <a:picLocks noChangeAspect="1" noChangeArrowheads="1" noCrop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571472" y="785794"/>
            <a:ext cx="649287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3" descr="42"/>
          <p:cNvPicPr>
            <a:picLocks noChangeAspect="1" noChangeArrowheads="1" noCrop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500034" y="1357298"/>
            <a:ext cx="649287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Овал 13"/>
          <p:cNvSpPr/>
          <p:nvPr/>
        </p:nvSpPr>
        <p:spPr>
          <a:xfrm>
            <a:off x="7286644" y="3000372"/>
            <a:ext cx="1285884" cy="100013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4</a:t>
            </a:r>
            <a:endParaRPr lang="ru-RU" sz="5400" dirty="0"/>
          </a:p>
        </p:txBody>
      </p:sp>
      <p:sp>
        <p:nvSpPr>
          <p:cNvPr id="15" name="Овал 14"/>
          <p:cNvSpPr/>
          <p:nvPr/>
        </p:nvSpPr>
        <p:spPr>
          <a:xfrm>
            <a:off x="7286644" y="4214818"/>
            <a:ext cx="1285884" cy="100013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8</a:t>
            </a:r>
            <a:endParaRPr lang="ru-RU" sz="5400" dirty="0"/>
          </a:p>
        </p:txBody>
      </p:sp>
      <p:sp>
        <p:nvSpPr>
          <p:cNvPr id="16" name="Овал 15"/>
          <p:cNvSpPr/>
          <p:nvPr/>
        </p:nvSpPr>
        <p:spPr>
          <a:xfrm>
            <a:off x="7286644" y="5429264"/>
            <a:ext cx="1285884" cy="100013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6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4" grpId="0" animBg="1"/>
      <p:bldP spid="15" grpId="0" animBg="1"/>
      <p:bldP spid="15" grpId="1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28728" y="5643578"/>
            <a:ext cx="3417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 </a:t>
            </a:r>
            <a:endParaRPr lang="ru-RU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5929322" y="5357826"/>
            <a:ext cx="3417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 </a:t>
            </a:r>
            <a:endParaRPr lang="ru-RU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3500430" y="5643578"/>
            <a:ext cx="3417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 </a:t>
            </a:r>
            <a:endParaRPr lang="ru-RU" sz="5400" dirty="0"/>
          </a:p>
        </p:txBody>
      </p:sp>
      <p:pic>
        <p:nvPicPr>
          <p:cNvPr id="2050" name="Picture 2" descr="C:\Documents and Settings\Admin\Мои документы\мама\Мои рисунки\Фон\fo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155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214546" y="285728"/>
            <a:ext cx="55402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u="sng" dirty="0" smtClean="0">
                <a:solidFill>
                  <a:srgbClr val="FF0000"/>
                </a:solidFill>
              </a:rPr>
              <a:t>Выбери правильный ответ</a:t>
            </a:r>
            <a:endParaRPr lang="ru-RU" sz="3600" u="sng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28662" y="1428736"/>
            <a:ext cx="77153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4400" b="1" dirty="0" smtClean="0">
                <a:solidFill>
                  <a:srgbClr val="006666"/>
                </a:solidFill>
              </a:rPr>
              <a:t>Семь листьев Вася сам собрал,</a:t>
            </a:r>
          </a:p>
          <a:p>
            <a:pPr>
              <a:buFont typeface="Wingdings" pitchFamily="2" charset="2"/>
              <a:buNone/>
            </a:pPr>
            <a:r>
              <a:rPr lang="ru-RU" sz="4400" b="1" dirty="0" smtClean="0">
                <a:solidFill>
                  <a:srgbClr val="006666"/>
                </a:solidFill>
              </a:rPr>
              <a:t>Два листика Алеша дал.</a:t>
            </a:r>
          </a:p>
          <a:p>
            <a:pPr>
              <a:buFont typeface="Wingdings" pitchFamily="2" charset="2"/>
              <a:buNone/>
            </a:pPr>
            <a:r>
              <a:rPr lang="ru-RU" sz="4400" b="1" dirty="0" smtClean="0">
                <a:solidFill>
                  <a:srgbClr val="006666"/>
                </a:solidFill>
              </a:rPr>
              <a:t>Скажите, сколько у него</a:t>
            </a:r>
          </a:p>
          <a:p>
            <a:pPr>
              <a:buFont typeface="Wingdings" pitchFamily="2" charset="2"/>
              <a:buNone/>
            </a:pPr>
            <a:r>
              <a:rPr lang="ru-RU" sz="4400" b="1" dirty="0" smtClean="0">
                <a:solidFill>
                  <a:srgbClr val="006666"/>
                </a:solidFill>
              </a:rPr>
              <a:t>Осенних листиков всего?</a:t>
            </a:r>
            <a:endParaRPr lang="ru-RU" sz="4400" b="1" dirty="0">
              <a:solidFill>
                <a:srgbClr val="006666"/>
              </a:solidFill>
              <a:cs typeface="Arial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643438" y="4929198"/>
            <a:ext cx="1071570" cy="78581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6666"/>
                </a:solidFill>
              </a:rPr>
              <a:t>9</a:t>
            </a:r>
            <a:endParaRPr lang="ru-RU" sz="5400" b="1" dirty="0">
              <a:solidFill>
                <a:srgbClr val="006666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143768" y="4572008"/>
            <a:ext cx="1071570" cy="78581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 </a:t>
            </a:r>
            <a:r>
              <a:rPr lang="ru-RU" sz="5400" b="1" dirty="0" smtClean="0">
                <a:solidFill>
                  <a:srgbClr val="006666"/>
                </a:solidFill>
              </a:rPr>
              <a:t>8</a:t>
            </a:r>
            <a:endParaRPr lang="ru-RU" sz="5400" b="1" dirty="0">
              <a:solidFill>
                <a:srgbClr val="006666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857356" y="4786322"/>
            <a:ext cx="1071570" cy="78581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006666"/>
                </a:solidFill>
              </a:rPr>
              <a:t>7</a:t>
            </a:r>
            <a:endParaRPr lang="ru-RU" sz="5400" b="1" dirty="0">
              <a:solidFill>
                <a:srgbClr val="00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 animBg="1"/>
      <p:bldP spid="12" grpId="1" animBg="1"/>
      <p:bldP spid="13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68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714480" y="214290"/>
            <a:ext cx="58737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008000"/>
                </a:solidFill>
              </a:rPr>
              <a:t>Выбери правильный ответ</a:t>
            </a:r>
            <a:endParaRPr lang="ru-RU" sz="3600" i="1" dirty="0">
              <a:solidFill>
                <a:srgbClr val="00800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286644" y="4214818"/>
            <a:ext cx="1285884" cy="10001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5</a:t>
            </a:r>
            <a:endParaRPr lang="ru-RU" sz="5400" dirty="0"/>
          </a:p>
        </p:txBody>
      </p:sp>
      <p:sp>
        <p:nvSpPr>
          <p:cNvPr id="15" name="Овал 14"/>
          <p:cNvSpPr/>
          <p:nvPr/>
        </p:nvSpPr>
        <p:spPr>
          <a:xfrm>
            <a:off x="7215206" y="3000372"/>
            <a:ext cx="1285884" cy="10001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10</a:t>
            </a:r>
            <a:endParaRPr lang="ru-RU" sz="5400" dirty="0"/>
          </a:p>
        </p:txBody>
      </p:sp>
      <p:sp>
        <p:nvSpPr>
          <p:cNvPr id="16" name="Овал 15"/>
          <p:cNvSpPr/>
          <p:nvPr/>
        </p:nvSpPr>
        <p:spPr>
          <a:xfrm>
            <a:off x="7286644" y="5429264"/>
            <a:ext cx="1285884" cy="10001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8</a:t>
            </a:r>
            <a:endParaRPr lang="ru-RU" sz="5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1285860"/>
            <a:ext cx="7143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cs typeface="Arial" charset="0"/>
              </a:rPr>
              <a:t>У стены стоят кадушки.</a:t>
            </a:r>
          </a:p>
          <a:p>
            <a:pPr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cs typeface="Arial" charset="0"/>
              </a:rPr>
              <a:t>В каждой ровно по 2  лягушки.</a:t>
            </a:r>
          </a:p>
          <a:p>
            <a:pPr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cs typeface="Arial" charset="0"/>
              </a:rPr>
              <a:t>Если было пять кадушек,</a:t>
            </a:r>
          </a:p>
          <a:p>
            <a:pPr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cs typeface="Arial" charset="0"/>
              </a:rPr>
              <a:t>Сколько было в них лягушек?</a:t>
            </a:r>
            <a:endParaRPr lang="ru-RU" sz="4000" b="1" dirty="0">
              <a:solidFill>
                <a:srgbClr val="0033CC"/>
              </a:solidFill>
              <a:cs typeface="Arial" charset="0"/>
            </a:endParaRPr>
          </a:p>
        </p:txBody>
      </p:sp>
      <p:pic>
        <p:nvPicPr>
          <p:cNvPr id="9" name="Picture 8" descr="jiv19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4429132"/>
            <a:ext cx="2008125" cy="1428760"/>
          </a:xfrm>
          <a:prstGeom prst="rect">
            <a:avLst/>
          </a:prstGeom>
          <a:noFill/>
        </p:spPr>
      </p:pic>
      <p:pic>
        <p:nvPicPr>
          <p:cNvPr id="11" name="Picture 8" descr="jiv19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4357694"/>
            <a:ext cx="2000264" cy="14231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 animBg="1"/>
      <p:bldP spid="15" grpId="0" animBg="1"/>
      <p:bldP spid="15" grpId="1" animBg="1"/>
      <p:bldP spid="16" grpId="0" animBg="1"/>
      <p:bldP spid="1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</Words>
  <Application>Microsoft Office PowerPoint</Application>
  <PresentationFormat>Экран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санек</dc:creator>
  <cp:lastModifiedBy>Your User Name</cp:lastModifiedBy>
  <cp:revision>59</cp:revision>
  <dcterms:created xsi:type="dcterms:W3CDTF">2008-02-28T18:54:09Z</dcterms:created>
  <dcterms:modified xsi:type="dcterms:W3CDTF">2015-11-03T11:19:18Z</dcterms:modified>
</cp:coreProperties>
</file>