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5" r:id="rId4"/>
    <p:sldId id="258" r:id="rId5"/>
    <p:sldId id="259" r:id="rId6"/>
    <p:sldId id="266" r:id="rId7"/>
    <p:sldId id="260" r:id="rId8"/>
    <p:sldId id="261" r:id="rId9"/>
    <p:sldId id="262" r:id="rId10"/>
    <p:sldId id="263" r:id="rId11"/>
    <p:sldId id="264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11/5/2015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11/5/2015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11/5/2015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11/5/2015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11/5/2015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11/5/2015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11/5/2015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hyperlink" Target="https://ru.wikipedia.org/wiki/%D0%95%D0%B2%D1%80%D0%BE%D0%BF%D0%B0" TargetMode="External"/><Relationship Id="rId7" Type="http://schemas.openxmlformats.org/officeDocument/2006/relationships/hyperlink" Target="https://ru.wikipedia.org/wiki/%D0%91%D0%B5%D0%BB%D0%BE%D1%80%D1%83%D1%81%D1%81%D0%B8%D1%8F" TargetMode="External"/><Relationship Id="rId2" Type="http://schemas.openxmlformats.org/officeDocument/2006/relationships/hyperlink" Target="https://ru.wikipedia.org/wiki/%D0%9A%D1%80%D0%B0%D1%81%D0%BD%D0%B0%D1%8F_%D0%BA%D0%BD%D0%B8%D0%B3%D0%B0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ru.wikipedia.org/wiki/%D0%9A%D0%B0%D0%B7%D0%B0%D1%85%D1%81%D1%82%D0%B0%D0%BD" TargetMode="External"/><Relationship Id="rId5" Type="http://schemas.openxmlformats.org/officeDocument/2006/relationships/hyperlink" Target="https://ru.wikipedia.org/wiki/%D0%A0%D0%BE%D1%81%D1%81%D0%B8%D0%B9%D1%81%D0%BA%D0%B0%D1%8F_%D0%A4%D0%B5%D0%B4%D0%B5%D1%80%D0%B0%D1%86%D0%B8%D1%8F" TargetMode="External"/><Relationship Id="rId4" Type="http://schemas.openxmlformats.org/officeDocument/2006/relationships/hyperlink" Target="https://ru.wikipedia.org/wiki/%D0%A3%D0%BA%D1%80%D0%B0%D0%B8%D0%BD%D0%B0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7067" y="966355"/>
            <a:ext cx="7766936" cy="1569027"/>
          </a:xfrm>
        </p:spPr>
        <p:txBody>
          <a:bodyPr/>
          <a:lstStyle/>
          <a:p>
            <a:pPr algn="ctr"/>
            <a:r>
              <a:rPr lang="ru-RU" sz="8000" dirty="0" smtClean="0"/>
              <a:t>Изложение</a:t>
            </a:r>
            <a:endParaRPr lang="ru-RU" sz="8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7067" y="2909455"/>
            <a:ext cx="7766936" cy="1298863"/>
          </a:xfrm>
        </p:spPr>
        <p:txBody>
          <a:bodyPr>
            <a:noAutofit/>
          </a:bodyPr>
          <a:lstStyle/>
          <a:p>
            <a:pPr algn="ctr"/>
            <a:r>
              <a:rPr lang="ru-RU" sz="7200" dirty="0" smtClean="0"/>
              <a:t>Жук-олень</a:t>
            </a:r>
          </a:p>
          <a:p>
            <a:pPr algn="ctr"/>
            <a:endParaRPr lang="ru-RU" sz="1400" dirty="0"/>
          </a:p>
          <a:p>
            <a:pPr algn="ctr"/>
            <a:endParaRPr lang="ru-RU" sz="1400" dirty="0" smtClean="0"/>
          </a:p>
          <a:p>
            <a:pPr algn="ctr"/>
            <a:endParaRPr lang="ru-RU" sz="1400" dirty="0"/>
          </a:p>
          <a:p>
            <a:r>
              <a:rPr lang="ru-RU" sz="1100" i="1" dirty="0" smtClean="0"/>
              <a:t>Выполнила учительница начальных классов МБОУ «Большецильнинская СОШ» Насырова </a:t>
            </a:r>
            <a:r>
              <a:rPr lang="ru-RU" sz="1100" i="1" dirty="0" err="1" smtClean="0"/>
              <a:t>Гульсина</a:t>
            </a:r>
            <a:r>
              <a:rPr lang="ru-RU" sz="1100" i="1" dirty="0" smtClean="0"/>
              <a:t> </a:t>
            </a:r>
            <a:r>
              <a:rPr lang="ru-RU" sz="1100" i="1" dirty="0" err="1" smtClean="0"/>
              <a:t>Вакифовна</a:t>
            </a:r>
            <a:r>
              <a:rPr lang="ru-RU" sz="1100" i="1" dirty="0" smtClean="0"/>
              <a:t>.</a:t>
            </a:r>
            <a:endParaRPr lang="ru-RU" sz="1100" i="1" dirty="0"/>
          </a:p>
        </p:txBody>
      </p:sp>
    </p:spTree>
    <p:extLst>
      <p:ext uri="{BB962C8B-B14F-4D97-AF65-F5344CB8AC3E}">
        <p14:creationId xmlns:p14="http://schemas.microsoft.com/office/powerpoint/2010/main" val="580576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7200" dirty="0" smtClean="0"/>
              <a:t>Слова - антонимы</a:t>
            </a:r>
            <a:endParaRPr lang="ru-RU" sz="7200" dirty="0"/>
          </a:p>
        </p:txBody>
      </p:sp>
      <p:sp>
        <p:nvSpPr>
          <p:cNvPr id="7" name="Объект 6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Большие</a:t>
            </a:r>
          </a:p>
          <a:p>
            <a:r>
              <a:rPr lang="ru-RU" sz="3600" dirty="0" smtClean="0"/>
              <a:t>Верхние</a:t>
            </a:r>
          </a:p>
          <a:p>
            <a:r>
              <a:rPr lang="ru-RU" sz="3600" dirty="0" smtClean="0"/>
              <a:t>Великан</a:t>
            </a:r>
          </a:p>
          <a:p>
            <a:r>
              <a:rPr lang="ru-RU" sz="3600" dirty="0" smtClean="0"/>
              <a:t>Поймать</a:t>
            </a:r>
          </a:p>
          <a:p>
            <a:r>
              <a:rPr lang="ru-RU" sz="3600" dirty="0" smtClean="0"/>
              <a:t>редкость</a:t>
            </a:r>
            <a:endParaRPr lang="ru-RU" sz="3600" dirty="0"/>
          </a:p>
        </p:txBody>
      </p:sp>
      <p:sp>
        <p:nvSpPr>
          <p:cNvPr id="8" name="Объект 7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Обыденность</a:t>
            </a:r>
          </a:p>
          <a:p>
            <a:r>
              <a:rPr lang="ru-RU" sz="3600" dirty="0" smtClean="0"/>
              <a:t>Кроха</a:t>
            </a:r>
          </a:p>
          <a:p>
            <a:r>
              <a:rPr lang="ru-RU" sz="3600" dirty="0" smtClean="0"/>
              <a:t>Маленькие</a:t>
            </a:r>
          </a:p>
          <a:p>
            <a:r>
              <a:rPr lang="ru-RU" sz="3600" dirty="0" smtClean="0"/>
              <a:t>Нижние</a:t>
            </a:r>
          </a:p>
          <a:p>
            <a:r>
              <a:rPr lang="ru-RU" sz="3600" dirty="0" smtClean="0"/>
              <a:t>отпускать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829286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</a:t>
            </a:r>
            <a:r>
              <a:rPr lang="ru-RU" dirty="0" smtClean="0"/>
              <a:t>лан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r>
              <a:rPr lang="ru-RU" sz="3600" dirty="0" smtClean="0"/>
              <a:t>Жуки бывают кусачие.</a:t>
            </a:r>
          </a:p>
          <a:p>
            <a:r>
              <a:rPr lang="ru-RU" sz="3600" dirty="0" smtClean="0"/>
              <a:t>Жук-олень с величиной со спичечный коробок.</a:t>
            </a:r>
          </a:p>
          <a:p>
            <a:r>
              <a:rPr lang="ru-RU" sz="3600" dirty="0" smtClean="0"/>
              <a:t>Они занесены в Красную книгу.</a:t>
            </a:r>
            <a:endParaRPr lang="ru-RU" sz="36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1784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7200" dirty="0" smtClean="0"/>
              <a:t>Жук-олень</a:t>
            </a:r>
            <a:endParaRPr lang="ru-RU" sz="7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    </a:t>
            </a:r>
            <a:r>
              <a:rPr lang="ru-RU" sz="2400" dirty="0" smtClean="0"/>
              <a:t>Жуки бывают кусачие. Есть такой жук-олень. На голове у него большие ветвистые рога. Совсем как у оленя. На самом деле это вовсе не рога, а верхние челюсти.</a:t>
            </a:r>
          </a:p>
          <a:p>
            <a:r>
              <a:rPr lang="ru-RU" sz="2400" dirty="0"/>
              <a:t> </a:t>
            </a:r>
            <a:r>
              <a:rPr lang="ru-RU" sz="2400" dirty="0" smtClean="0"/>
              <a:t>   Жук-олень очень большой. Величиной он может быть со спичечный коробок. Половину туловища этого великана занимают челюсти. Желающих поймать такого рогача он может больно цапнуть за палец.</a:t>
            </a:r>
          </a:p>
          <a:p>
            <a:r>
              <a:rPr lang="ru-RU" sz="2400" dirty="0"/>
              <a:t> </a:t>
            </a:r>
            <a:r>
              <a:rPr lang="ru-RU" sz="2400" dirty="0" smtClean="0"/>
              <a:t>    Ловить этих жуков не нужно. Они стали большой редкостью и занесены в Красную книгу.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931143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Есть такой жук-олень. На голове у него большие ветвистые рога. Совсем как у оленя.</a:t>
            </a:r>
          </a:p>
        </p:txBody>
      </p:sp>
      <p:pic>
        <p:nvPicPr>
          <p:cNvPr id="7" name="Объект 6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089525" y="2286000"/>
            <a:ext cx="4184650" cy="3755362"/>
          </a:xfrm>
          <a:prstGeom prst="rect">
            <a:avLst/>
          </a:prstGeom>
        </p:spPr>
      </p:pic>
      <p:pic>
        <p:nvPicPr>
          <p:cNvPr id="10" name="Picture 2" descr="Жук-олень - Lucanus cervus / VFL.Ru это, фотохостинг без регистрации, и быстрый хостинг изображений.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863" y="2286000"/>
            <a:ext cx="4183062" cy="3755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01098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Жук-олень очень большой. Величиной он может быть со спичечный коробок.</a:t>
            </a:r>
          </a:p>
        </p:txBody>
      </p:sp>
      <p:pic>
        <p:nvPicPr>
          <p:cNvPr id="1028" name="Picture 4" descr="http://im2-tub-ru.yandex.net/i?id=29e2e195feb04e2b517b3288126534e7-126-144&amp;n=21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9026" y="2566555"/>
            <a:ext cx="7325591" cy="3771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41945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1600" dirty="0"/>
              <a:t>Жуки-олени встречаются преимущественно редко </a:t>
            </a:r>
            <a:r>
              <a:rPr lang="ru-RU" sz="1600" dirty="0" smtClean="0"/>
              <a:t>. </a:t>
            </a:r>
            <a:r>
              <a:rPr lang="ru-RU" sz="1600" dirty="0"/>
              <a:t>Ареал вида сокращается, в связи с чем он занесён в охранные документы и </a:t>
            </a:r>
            <a:r>
              <a:rPr lang="ru-RU" sz="1600" dirty="0">
                <a:hlinkClick r:id="rId2" tooltip="Красная книга"/>
              </a:rPr>
              <a:t>Красные </a:t>
            </a:r>
            <a:r>
              <a:rPr lang="ru-RU" sz="1600" dirty="0" smtClean="0">
                <a:hlinkClick r:id="rId2" tooltip="Красная книга"/>
              </a:rPr>
              <a:t>книги</a:t>
            </a:r>
            <a:r>
              <a:rPr lang="ru-RU" sz="1600" dirty="0" smtClean="0"/>
              <a:t> многих </a:t>
            </a:r>
            <a:r>
              <a:rPr lang="ru-RU" sz="1600" dirty="0"/>
              <a:t>стран </a:t>
            </a:r>
            <a:r>
              <a:rPr lang="ru-RU" sz="1600" dirty="0">
                <a:hlinkClick r:id="rId3" tooltip="Европа"/>
              </a:rPr>
              <a:t>Европы</a:t>
            </a:r>
            <a:r>
              <a:rPr lang="ru-RU" sz="1600" dirty="0"/>
              <a:t>, включая </a:t>
            </a:r>
            <a:r>
              <a:rPr lang="ru-RU" sz="1600" dirty="0" smtClean="0">
                <a:hlinkClick r:id="rId4" tooltip="Украина"/>
              </a:rPr>
              <a:t>Украину</a:t>
            </a:r>
            <a:r>
              <a:rPr lang="ru-RU" sz="1600" dirty="0" smtClean="0"/>
              <a:t>,</a:t>
            </a:r>
            <a:r>
              <a:rPr lang="ru-RU" sz="1600" dirty="0"/>
              <a:t> </a:t>
            </a:r>
            <a:r>
              <a:rPr lang="ru-RU" sz="1600" dirty="0">
                <a:hlinkClick r:id="rId5" tooltip="Российская Федерация"/>
              </a:rPr>
              <a:t>Российскую Федерацию</a:t>
            </a:r>
            <a:r>
              <a:rPr lang="ru-RU" sz="1600" dirty="0"/>
              <a:t>, </a:t>
            </a:r>
            <a:r>
              <a:rPr lang="ru-RU" sz="1600" dirty="0">
                <a:hlinkClick r:id="rId6" tooltip="Казахстан"/>
              </a:rPr>
              <a:t>Казахстан</a:t>
            </a:r>
            <a:r>
              <a:rPr lang="ru-RU" sz="1600" dirty="0"/>
              <a:t> и </a:t>
            </a:r>
            <a:r>
              <a:rPr lang="ru-RU" sz="1600" dirty="0" smtClean="0">
                <a:hlinkClick r:id="rId7" tooltip="Белоруссия"/>
              </a:rPr>
              <a:t>Белоруссию</a:t>
            </a:r>
            <a:r>
              <a:rPr lang="ru-RU" sz="1600" dirty="0"/>
              <a:t>.</a:t>
            </a:r>
            <a:r>
              <a:rPr lang="ru-RU" sz="1600" dirty="0" smtClean="0"/>
              <a:t> </a:t>
            </a:r>
            <a:r>
              <a:rPr lang="ru-RU" sz="1600" dirty="0"/>
              <a:t>Основными причинами сокращения популяции жука-оленя являются массовые вырубки лесов, санитарные «чистки» лесных угодий, неконтролируемый сбор жуков коллекционерами и случайными </a:t>
            </a:r>
            <a:r>
              <a:rPr lang="ru-RU" sz="1600" dirty="0" smtClean="0"/>
              <a:t>лицами.</a:t>
            </a:r>
            <a:endParaRPr lang="ru-RU" sz="1600" dirty="0"/>
          </a:p>
        </p:txBody>
      </p:sp>
      <p:pic>
        <p:nvPicPr>
          <p:cNvPr id="2050" name="Picture 2" descr="http://im0-tub-ru.yandex.net/i?id=46eb8a5194764bfb058b16af60cf4502-06-144&amp;n=21"/>
          <p:cNvPicPr>
            <a:picLocks noGrp="1" noChangeAspect="1" noChangeArrowheads="1"/>
          </p:cNvPicPr>
          <p:nvPr>
            <p:ph idx="1"/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3555" y="2192481"/>
            <a:ext cx="7138554" cy="39901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48639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342900" lvl="0" indent="-342900">
              <a:spcBef>
                <a:spcPts val="1000"/>
              </a:spcBef>
            </a:pPr>
            <a:r>
              <a:rPr lang="ru-RU" sz="2000" dirty="0" smtClean="0">
                <a:solidFill>
                  <a:prstClr val="black">
                    <a:lumMod val="75000"/>
                    <a:lumOff val="25000"/>
                  </a:prstClr>
                </a:solidFill>
                <a:ea typeface="+mn-ea"/>
                <a:cs typeface="+mn-cs"/>
              </a:rPr>
              <a:t>        Один </a:t>
            </a:r>
            <a:r>
              <a:rPr lang="ru-RU" sz="2000" dirty="0">
                <a:solidFill>
                  <a:prstClr val="black">
                    <a:lumMod val="75000"/>
                    <a:lumOff val="25000"/>
                  </a:prstClr>
                </a:solidFill>
                <a:ea typeface="+mn-ea"/>
                <a:cs typeface="+mn-cs"/>
              </a:rPr>
              <a:t>из самых известных и крупных (его длина может достигать 8 см) жуков нашей планеты - жук-олень - встречается в лесах многих стран мира. Эти насекомые предпочитают вести ночной образ жизни, днем прячась в своих излюбленных местах - траве, густой листве, на стволах деревьев и т.д.</a:t>
            </a:r>
            <a:br>
              <a:rPr lang="ru-RU" sz="2000" dirty="0">
                <a:solidFill>
                  <a:prstClr val="black">
                    <a:lumMod val="75000"/>
                    <a:lumOff val="25000"/>
                  </a:prstClr>
                </a:solidFill>
                <a:ea typeface="+mn-ea"/>
                <a:cs typeface="+mn-cs"/>
              </a:rPr>
            </a:br>
            <a:r>
              <a:rPr lang="ru-RU" sz="2000" dirty="0">
                <a:solidFill>
                  <a:prstClr val="black">
                    <a:lumMod val="75000"/>
                    <a:lumOff val="25000"/>
                  </a:prstClr>
                </a:solidFill>
                <a:ea typeface="+mn-ea"/>
                <a:cs typeface="+mn-cs"/>
              </a:rPr>
              <a:t>С наступлением ночи жуки-олени вылетают на прогулку  и путешествуют по лесу, однако не залетают особенно далеко: самое дальнее расстояние, которое преодолел жук-олень, составляет 3 км. Во внешности жука-оленя особое внимание обращают на себя огромные ветвистые рога, которые, на самом деле, являются длинными верхними челюстями. Как ни удивительно, но свои челюсти-"рога" жуки-олени используют совсем не для того, чтобы схватить добычу или защитить себя в случае опасности, а исключительно для стычек с другими жуками: сцепившись "рогами", жуки пытаются отвоевать друг у друга доступ к сладкому древесному соку. </a:t>
            </a:r>
            <a:br>
              <a:rPr lang="ru-RU" sz="2000" dirty="0">
                <a:solidFill>
                  <a:prstClr val="black">
                    <a:lumMod val="75000"/>
                    <a:lumOff val="25000"/>
                  </a:prstClr>
                </a:solidFill>
                <a:ea typeface="+mn-ea"/>
                <a:cs typeface="+mn-cs"/>
              </a:rPr>
            </a:br>
            <a:r>
              <a:rPr lang="ru-RU" sz="2000" dirty="0">
                <a:solidFill>
                  <a:prstClr val="black">
                    <a:lumMod val="75000"/>
                    <a:lumOff val="25000"/>
                  </a:prstClr>
                </a:solidFill>
                <a:ea typeface="+mn-ea"/>
                <a:cs typeface="+mn-cs"/>
              </a:rPr>
              <a:t/>
            </a:r>
            <a:br>
              <a:rPr lang="ru-RU" sz="2000" dirty="0">
                <a:solidFill>
                  <a:prstClr val="black">
                    <a:lumMod val="75000"/>
                    <a:lumOff val="25000"/>
                  </a:prstClr>
                </a:solidFill>
                <a:ea typeface="+mn-ea"/>
                <a:cs typeface="+mn-cs"/>
              </a:rPr>
            </a:br>
            <a:r>
              <a:rPr lang="ru-RU" sz="2000" dirty="0">
                <a:solidFill>
                  <a:prstClr val="black">
                    <a:lumMod val="75000"/>
                    <a:lumOff val="25000"/>
                  </a:prstClr>
                </a:solidFill>
                <a:ea typeface="+mn-ea"/>
                <a:cs typeface="+mn-cs"/>
              </a:rPr>
              <a:t/>
            </a:r>
            <a:br>
              <a:rPr lang="ru-RU" sz="2000" dirty="0">
                <a:solidFill>
                  <a:prstClr val="black">
                    <a:lumMod val="75000"/>
                    <a:lumOff val="25000"/>
                  </a:prstClr>
                </a:solidFill>
                <a:ea typeface="+mn-ea"/>
                <a:cs typeface="+mn-cs"/>
              </a:rPr>
            </a:b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165595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dirty="0" smtClean="0"/>
              <a:t>Словарная работа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Ветвистые – </a:t>
            </a:r>
            <a:r>
              <a:rPr lang="ru-RU" sz="3200" dirty="0" err="1" smtClean="0"/>
              <a:t>тамырланган</a:t>
            </a:r>
            <a:endParaRPr lang="ru-RU" sz="3200" dirty="0" smtClean="0"/>
          </a:p>
          <a:p>
            <a:r>
              <a:rPr lang="ru-RU" sz="3200" dirty="0" smtClean="0"/>
              <a:t>Рог- м</a:t>
            </a:r>
            <a:r>
              <a:rPr lang="tt-RU" sz="3200" dirty="0" smtClean="0"/>
              <a:t>өгез</a:t>
            </a:r>
          </a:p>
          <a:p>
            <a:r>
              <a:rPr lang="ru-RU" sz="3200" dirty="0" smtClean="0"/>
              <a:t>Олень – </a:t>
            </a:r>
            <a:r>
              <a:rPr lang="ru-RU" sz="3200" dirty="0" err="1" smtClean="0"/>
              <a:t>болан</a:t>
            </a:r>
            <a:endParaRPr lang="ru-RU" sz="3200" dirty="0" smtClean="0"/>
          </a:p>
          <a:p>
            <a:r>
              <a:rPr lang="ru-RU" sz="3200" dirty="0" smtClean="0"/>
              <a:t>Туловище – г</a:t>
            </a:r>
            <a:r>
              <a:rPr lang="tt-RU" sz="3200" dirty="0" smtClean="0"/>
              <a:t>әүдә</a:t>
            </a:r>
            <a:endParaRPr lang="ru-RU" sz="3200" dirty="0" smtClean="0"/>
          </a:p>
          <a:p>
            <a:r>
              <a:rPr lang="ru-RU" sz="3200" dirty="0" smtClean="0"/>
              <a:t>Челюсть – теш </a:t>
            </a:r>
            <a:r>
              <a:rPr lang="ru-RU" sz="3200" dirty="0" err="1" smtClean="0"/>
              <a:t>казнасы</a:t>
            </a:r>
            <a:r>
              <a:rPr lang="ru-RU" sz="3200" dirty="0" smtClean="0"/>
              <a:t>, </a:t>
            </a:r>
            <a:r>
              <a:rPr lang="ru-RU" sz="3200" dirty="0" err="1" smtClean="0"/>
              <a:t>казналык</a:t>
            </a:r>
            <a:endParaRPr lang="ru-RU" sz="3200" dirty="0" smtClean="0"/>
          </a:p>
          <a:p>
            <a:r>
              <a:rPr lang="ru-RU" sz="3200" dirty="0" smtClean="0"/>
              <a:t>Занесены - </a:t>
            </a:r>
            <a:r>
              <a:rPr lang="ru-RU" sz="3200" dirty="0" err="1" smtClean="0"/>
              <a:t>кертелг</a:t>
            </a:r>
            <a:r>
              <a:rPr lang="tt-RU" sz="3200" dirty="0" smtClean="0"/>
              <a:t>ә</a:t>
            </a:r>
            <a:r>
              <a:rPr lang="ru-RU" sz="3200" dirty="0" smtClean="0"/>
              <a:t>н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486984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t-RU" dirty="0" smtClean="0"/>
              <a:t>Находим синонимы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t-RU" sz="3600" dirty="0" smtClean="0"/>
              <a:t>Большие – </a:t>
            </a:r>
          </a:p>
          <a:p>
            <a:r>
              <a:rPr lang="ru-RU" sz="3600" dirty="0" smtClean="0"/>
              <a:t>Величина – </a:t>
            </a:r>
          </a:p>
          <a:p>
            <a:r>
              <a:rPr lang="ru-RU" sz="3600" dirty="0" smtClean="0"/>
              <a:t>Цапнуть – </a:t>
            </a:r>
          </a:p>
          <a:p>
            <a:r>
              <a:rPr lang="ru-RU" sz="3600" dirty="0" smtClean="0"/>
              <a:t>Ловить – </a:t>
            </a:r>
          </a:p>
          <a:p>
            <a:r>
              <a:rPr lang="ru-RU" sz="3600" dirty="0" smtClean="0"/>
              <a:t>Занесены –</a:t>
            </a:r>
          </a:p>
          <a:p>
            <a:r>
              <a:rPr lang="ru-RU" sz="3600" dirty="0" smtClean="0"/>
              <a:t>Туловище -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285533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7200" dirty="0" smtClean="0"/>
              <a:t>Слова - синонимы</a:t>
            </a:r>
            <a:endParaRPr lang="ru-RU" sz="7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>
              <a:buClr>
                <a:srgbClr val="90C226"/>
              </a:buClr>
            </a:pPr>
            <a:r>
              <a:rPr lang="tt-RU" sz="3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Большие – </a:t>
            </a:r>
            <a:r>
              <a:rPr lang="tt-RU" sz="36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огромные</a:t>
            </a:r>
            <a:endParaRPr lang="tt-RU" sz="360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lvl="0">
              <a:buClr>
                <a:srgbClr val="90C226"/>
              </a:buClr>
            </a:pPr>
            <a:r>
              <a:rPr lang="ru-RU" sz="3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Величина – </a:t>
            </a:r>
            <a:r>
              <a:rPr lang="ru-RU" sz="36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объём</a:t>
            </a:r>
            <a:endParaRPr lang="ru-RU" sz="360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lvl="0">
              <a:buClr>
                <a:srgbClr val="90C226"/>
              </a:buClr>
            </a:pPr>
            <a:r>
              <a:rPr lang="ru-RU" sz="3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Цапнуть </a:t>
            </a:r>
            <a:r>
              <a:rPr lang="ru-RU" sz="36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– укусить </a:t>
            </a:r>
            <a:endParaRPr lang="ru-RU" sz="360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lvl="0">
              <a:buClr>
                <a:srgbClr val="90C226"/>
              </a:buClr>
            </a:pPr>
            <a:r>
              <a:rPr lang="ru-RU" sz="3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Ловить – </a:t>
            </a:r>
            <a:r>
              <a:rPr lang="ru-RU" sz="36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поймать</a:t>
            </a:r>
            <a:endParaRPr lang="ru-RU" sz="360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lvl="0">
              <a:buClr>
                <a:srgbClr val="90C226"/>
              </a:buClr>
            </a:pPr>
            <a:r>
              <a:rPr lang="ru-RU" sz="3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Занесены </a:t>
            </a:r>
            <a:r>
              <a:rPr lang="ru-RU" sz="36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– внесены</a:t>
            </a:r>
            <a:endParaRPr lang="ru-RU" sz="360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lvl="0">
              <a:buClr>
                <a:srgbClr val="90C226"/>
              </a:buClr>
            </a:pPr>
            <a:r>
              <a:rPr lang="ru-RU" sz="36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Туловище – тело, корпус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87574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106</TotalTime>
  <Words>294</Words>
  <Application>Microsoft Office PowerPoint</Application>
  <PresentationFormat>Широкоэкранный</PresentationFormat>
  <Paragraphs>50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Arial</vt:lpstr>
      <vt:lpstr>Trebuchet MS</vt:lpstr>
      <vt:lpstr>Wingdings 3</vt:lpstr>
      <vt:lpstr>Грань</vt:lpstr>
      <vt:lpstr>Изложение</vt:lpstr>
      <vt:lpstr>Жук-олень</vt:lpstr>
      <vt:lpstr>Есть такой жук-олень. На голове у него большие ветвистые рога. Совсем как у оленя.</vt:lpstr>
      <vt:lpstr>Жук-олень очень большой. Величиной он может быть со спичечный коробок.</vt:lpstr>
      <vt:lpstr>Жуки-олени встречаются преимущественно редко . Ареал вида сокращается, в связи с чем он занесён в охранные документы и Красные книги многих стран Европы, включая Украину, Российскую Федерацию, Казахстан и Белоруссию. Основными причинами сокращения популяции жука-оленя являются массовые вырубки лесов, санитарные «чистки» лесных угодий, неконтролируемый сбор жуков коллекционерами и случайными лицами.</vt:lpstr>
      <vt:lpstr>        Один из самых известных и крупных (его длина может достигать 8 см) жуков нашей планеты - жук-олень - встречается в лесах многих стран мира. Эти насекомые предпочитают вести ночной образ жизни, днем прячась в своих излюбленных местах - траве, густой листве, на стволах деревьев и т.д. С наступлением ночи жуки-олени вылетают на прогулку  и путешествуют по лесу, однако не залетают особенно далеко: самое дальнее расстояние, которое преодолел жук-олень, составляет 3 км. Во внешности жука-оленя особое внимание обращают на себя огромные ветвистые рога, которые, на самом деле, являются длинными верхними челюстями. Как ни удивительно, но свои челюсти-"рога" жуки-олени используют совсем не для того, чтобы схватить добычу или защитить себя в случае опасности, а исключительно для стычек с другими жуками: сцепившись "рогами", жуки пытаются отвоевать друг у друга доступ к сладкому древесному соку.    </vt:lpstr>
      <vt:lpstr>Словарная работа</vt:lpstr>
      <vt:lpstr>Находим синонимы</vt:lpstr>
      <vt:lpstr>Слова - синонимы</vt:lpstr>
      <vt:lpstr>Слова - антонимы</vt:lpstr>
      <vt:lpstr>План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Изложение</dc:title>
  <dc:creator>User</dc:creator>
  <cp:lastModifiedBy>User</cp:lastModifiedBy>
  <cp:revision>11</cp:revision>
  <dcterms:created xsi:type="dcterms:W3CDTF">2015-01-27T15:57:18Z</dcterms:created>
  <dcterms:modified xsi:type="dcterms:W3CDTF">2015-11-05T19:09:08Z</dcterms:modified>
</cp:coreProperties>
</file>