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  <p:sldMasterId id="2147483781" r:id="rId3"/>
    <p:sldMasterId id="2147483793" r:id="rId4"/>
    <p:sldMasterId id="2147483932" r:id="rId5"/>
  </p:sldMasterIdLst>
  <p:notesMasterIdLst>
    <p:notesMasterId r:id="rId21"/>
  </p:notesMasterIdLst>
  <p:sldIdLst>
    <p:sldId id="268" r:id="rId6"/>
    <p:sldId id="280" r:id="rId7"/>
    <p:sldId id="258" r:id="rId8"/>
    <p:sldId id="260" r:id="rId9"/>
    <p:sldId id="261" r:id="rId10"/>
    <p:sldId id="275" r:id="rId11"/>
    <p:sldId id="262" r:id="rId12"/>
    <p:sldId id="263" r:id="rId13"/>
    <p:sldId id="279" r:id="rId14"/>
    <p:sldId id="272" r:id="rId15"/>
    <p:sldId id="273" r:id="rId16"/>
    <p:sldId id="274" r:id="rId17"/>
    <p:sldId id="276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F1EA9-7C38-437F-B3A8-34B45647B81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2B9FE-6BDF-47DC-B18B-2C57BAF09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019C1-4080-4D83-A43D-4A80013E9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6706-8271-404E-A4B7-EC8D181EB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D97C-3B2A-4EF9-A5A3-6714F2B44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E8859-9D7C-429E-A5DC-9FC32430C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E4506-EE3E-4182-9394-A171AF67D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B8F42-EA46-4916-A299-FD2676A57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A557-2895-457E-9F8E-5F2BEEFAD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DD3A-C6BB-4BEB-93D9-0A7175A0E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E1C78-1DF5-4787-AD05-E74CB82F5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E3D0B-12E2-4768-B72F-D1DFCEF6F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C4B44-9926-4999-94D0-28F89F0E8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D69E1-679A-474B-B424-9B3AE9CF8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AB8B5-DC5A-4E64-858A-1CA54C1BB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E7F60-A447-42EF-A8F6-5307310EE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213FA-8951-4D16-9B5D-7DFB18A80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F21F-F861-434E-A766-F838E5B5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6C327-B6C6-4420-B40E-861B7349B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8C01-A4A6-40E0-AE9F-8EEF7000C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E55F0-8912-42FF-995B-F1B8D1EFF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7BAFD-880D-4CF6-A30A-ED96580FD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8C9C5-9825-4389-A24A-CF6EDC3FA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3E1F-FB79-4422-89AE-D97F603B8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28F4-8D7A-4CBF-83B2-B3AF8532B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3D1FE-8425-4D30-A7ED-BCB783B6D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CCA8F-E28E-407C-8EF0-A9E6B903D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6468-DCD1-4F88-8541-0CEFF0111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18179-70E4-4EBA-8332-702B97995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9245F-1568-4DCD-B866-CB1B5835B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3CAC3-9004-4318-9130-D8AF56948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D5C8E-8A07-4530-8297-84EFC4676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603A6-3ED5-43DA-8541-46D897B35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260F-08C3-464A-BCC8-26158C5AF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2942C-4E1E-4F18-882D-7EBF76826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415625-3407-4C2C-B35B-E4E661B4CE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pic>
        <p:nvPicPr>
          <p:cNvPr id="6173" name="Picture 29" descr="EqWorld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052638" cy="1073150"/>
          </a:xfrm>
          <a:prstGeom prst="rect">
            <a:avLst/>
          </a:prstGeom>
          <a:noFill/>
        </p:spPr>
      </p:pic>
      <p:pic>
        <p:nvPicPr>
          <p:cNvPr id="6174" name="Picture 30" descr="6ac6efb25e0a35d160b484086b39328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400050" cy="400050"/>
          </a:xfrm>
          <a:prstGeom prst="rect">
            <a:avLst/>
          </a:prstGeom>
          <a:noFill/>
        </p:spPr>
      </p:pic>
      <p:sp>
        <p:nvSpPr>
          <p:cNvPr id="6175" name="Freeform 31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76" name="Picture 32" descr="6ac6efb25e0a35d160b484086b39328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09600"/>
            <a:ext cx="400050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CB7E-B0A2-434F-9B6D-952519D2AF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510AD-E433-402C-93E1-2671DA6C70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DD9C8-16EC-4EA3-96C7-2249296B41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60C3A-6A6A-472D-91B7-501EB8F07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9CCD-B205-4508-A2DC-4BE70CFCE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9C661-F51B-4B18-BD2E-CC96122967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3717D-0415-41DC-ABD7-704E01AF3B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547C-2E41-45AA-B7B9-D60E0473B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DA35-22D9-4227-AAFB-C57376CBD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D4575-84DC-46A9-84B9-F6F527F676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84AA3F-6FDC-47BE-9157-77E48E87D6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6FB21D-8110-494F-8486-DB9B20FB3F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E5C490-EA6B-42F5-88EE-FFAAC3E186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5DC"/>
            </a:gs>
            <a:gs pos="100000">
              <a:srgbClr val="FFFF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70D6CEE-47BC-4B2C-86EC-B66990BDBAA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46820F-205A-4A0F-9278-1BD311DF32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0" y="57150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5" name="Picture 11" descr="6ac6efb25e0a35d160b484086b39328b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304800"/>
            <a:ext cx="400050" cy="400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2428892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"</a:t>
            </a:r>
            <a:r>
              <a:rPr lang="ru-RU" sz="44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4400" b="1" smtClean="0">
                <a:solidFill>
                  <a:srgbClr val="FF0000"/>
                </a:solidFill>
              </a:rPr>
              <a:t> </a:t>
            </a:r>
            <a:r>
              <a:rPr lang="ru-RU" sz="4400" b="1" smtClean="0">
                <a:solidFill>
                  <a:srgbClr val="FF0000"/>
                </a:solidFill>
              </a:rPr>
              <a:t>обучающихся»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          Учитель начальных классов </a:t>
            </a:r>
          </a:p>
          <a:p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МБОУ «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</a:rPr>
              <a:t>Цнинская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</a:rPr>
              <a:t>сош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 №2 в с. Донское Пешкова Т. В.</a:t>
            </a:r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6FF33"/>
                </a:solidFill>
              </a:rPr>
              <a:t/>
            </a:r>
            <a:br>
              <a:rPr lang="ru-RU" sz="4000" dirty="0" smtClean="0">
                <a:solidFill>
                  <a:srgbClr val="66FF33"/>
                </a:solidFill>
              </a:rPr>
            </a:b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endParaRPr lang="ru-RU" sz="2000" b="1" dirty="0" smtClean="0">
              <a:solidFill>
                <a:srgbClr val="006600"/>
              </a:solidFill>
            </a:endParaRP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РУССКИЙ ЯЗЫК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 ЛИТЕРАТУРНОЕ ЧТЕНИЕ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 ИНОСТРАННЫЙ ЯЗЫК</a:t>
            </a:r>
          </a:p>
          <a:p>
            <a:pPr eaLnBrk="1" hangingPunct="1">
              <a:defRPr/>
            </a:pPr>
            <a:endParaRPr lang="ru-RU" sz="36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0"/>
            <a:ext cx="4572000" cy="1378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Выборка детских работ</a:t>
            </a:r>
          </a:p>
          <a:p>
            <a:pPr algn="ctr" eaLnBrk="0" fontAlgn="auto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формальных и творческих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7144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диктанты и изложения, сочинения на заданную и произвольную тему, аудиозаписи, монологические и диалогические высказывания, иллюстрированные «авторские» работы детей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4818"/>
            <a:ext cx="232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МАТЕМАТИКА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3576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 математические диктанты, записи решения учебно-познавательных и учебно-практических задач, аудиозаписи устных ответов, материалы самоанализа и рефлексии.</a:t>
            </a:r>
            <a:endParaRPr lang="ru-RU" sz="2000" dirty="0"/>
          </a:p>
        </p:txBody>
      </p:sp>
      <p:pic>
        <p:nvPicPr>
          <p:cNvPr id="8" name="Picture 5" descr="P10009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6FF33"/>
                </a:solidFill>
              </a:rPr>
              <a:t/>
            </a:r>
            <a:br>
              <a:rPr lang="ru-RU" sz="4000" dirty="0" smtClean="0">
                <a:solidFill>
                  <a:srgbClr val="66FF33"/>
                </a:solidFill>
              </a:rPr>
            </a:b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928802"/>
            <a:ext cx="5114932" cy="2143139"/>
          </a:xfrm>
        </p:spPr>
        <p:txBody>
          <a:bodyPr/>
          <a:lstStyle/>
          <a:p>
            <a:pPr>
              <a:buNone/>
              <a:defRPr/>
            </a:pPr>
            <a:r>
              <a:rPr lang="ru-RU" sz="2000" b="1" dirty="0" smtClean="0"/>
              <a:t>    дневники наблюдения, мини-исследования и мини-проекты, интервью, творческие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929066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аудиозаписи, фото- и видеоизображения примеров исполнительской деятельности, иллюстрации к музыкальным произведениям, иллюстрации на заданную тему, продукты собственного творчества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3640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Выборка детских работ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3" descr="C:\Documents and Settings\OLEG.N01300035\Рабочий стол\педсовет 17.11\101MSDCF\DSC05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2857501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й стол\фото школа\DSC01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000396" cy="2250297"/>
          </a:xfrm>
          <a:prstGeom prst="rect">
            <a:avLst/>
          </a:prstGeom>
          <a:noFill/>
        </p:spPr>
      </p:pic>
      <p:pic>
        <p:nvPicPr>
          <p:cNvPr id="2052" name="Picture 4" descr="D:\мой стол\фото школа\DSC01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714620"/>
            <a:ext cx="2905145" cy="217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66FF33"/>
                </a:solidFill>
              </a:rPr>
              <a:t/>
            </a:r>
            <a:br>
              <a:rPr lang="ru-RU" sz="4000" dirty="0" smtClean="0">
                <a:solidFill>
                  <a:srgbClr val="66FF33"/>
                </a:solidFill>
              </a:rPr>
            </a:br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</a:rPr>
              <a:t>Девиз работы с </a:t>
            </a:r>
            <a:r>
              <a:rPr lang="ru-RU" sz="4000" b="1" dirty="0" err="1" smtClean="0">
                <a:solidFill>
                  <a:schemeClr val="accent1">
                    <a:lumMod val="25000"/>
                  </a:schemeClr>
                </a:solidFill>
              </a:rPr>
              <a:t>портфолио</a:t>
            </a: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FF3300"/>
                </a:solidFill>
              </a:rPr>
              <a:t>"Каждодневный творческий процесс ученика должен быть зафиксирован".</a:t>
            </a:r>
            <a:r>
              <a:rPr lang="ru-RU" dirty="0" smtClean="0"/>
              <a:t> </a:t>
            </a:r>
          </a:p>
        </p:txBody>
      </p:sp>
      <p:pic>
        <p:nvPicPr>
          <p:cNvPr id="1026" name="Picture 2" descr="D:\мой стол\фото школа\DSC0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095853" cy="307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Для чего все это нужно?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Материал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собирается не один год, а в течение всего периода обучения.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является формой оценивания образовательных результатов по продукту, созданному учащимся в ходе учебной, творческой, социальной и других видов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Для поступления в вуз необходимо закончить специальный профильный класс.</a:t>
            </a:r>
          </a:p>
          <a:p>
            <a:pPr>
              <a:defRPr/>
            </a:pPr>
            <a:r>
              <a:rPr lang="ru-RU" b="1" dirty="0" smtClean="0"/>
              <a:t> Поступление в профильный класс осуществляется на конкурсной основе.</a:t>
            </a:r>
          </a:p>
          <a:p>
            <a:pPr>
              <a:defRPr/>
            </a:pPr>
            <a:r>
              <a:rPr lang="ru-RU" b="1" dirty="0" smtClean="0"/>
              <a:t> В конкурсном отборе участвует не только аттестат, но и </a:t>
            </a:r>
            <a:r>
              <a:rPr lang="ru-RU" b="1" dirty="0" err="1" smtClean="0"/>
              <a:t>портфолио</a:t>
            </a:r>
            <a:r>
              <a:rPr lang="ru-RU" b="1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35758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3300"/>
                </a:solidFill>
              </a:rPr>
              <a:t>аттестат + </a:t>
            </a:r>
            <a:r>
              <a:rPr lang="ru-RU" sz="4400" b="1" dirty="0" err="1" smtClean="0">
                <a:solidFill>
                  <a:srgbClr val="FF3300"/>
                </a:solidFill>
              </a:rPr>
              <a:t>портфолио</a:t>
            </a:r>
            <a:r>
              <a:rPr lang="ru-RU" sz="4400" b="1" dirty="0" smtClean="0">
                <a:solidFill>
                  <a:srgbClr val="FF3300"/>
                </a:solidFill>
              </a:rPr>
              <a:t> = </a:t>
            </a:r>
          </a:p>
          <a:p>
            <a:pPr algn="ctr">
              <a:buNone/>
              <a:defRPr/>
            </a:pPr>
            <a:r>
              <a:rPr lang="ru-RU" sz="4400" b="1" dirty="0" smtClean="0">
                <a:solidFill>
                  <a:srgbClr val="FF3300"/>
                </a:solidFill>
              </a:rPr>
              <a:t>       образовательный рейтинг </a:t>
            </a:r>
          </a:p>
          <a:p>
            <a:pPr algn="ctr">
              <a:buNone/>
              <a:defRPr/>
            </a:pPr>
            <a:r>
              <a:rPr lang="ru-RU" sz="4400" b="1" dirty="0" smtClean="0">
                <a:solidFill>
                  <a:srgbClr val="FF3300"/>
                </a:solidFill>
              </a:rPr>
              <a:t>     выпускника школы</a:t>
            </a:r>
            <a:endParaRPr lang="ru-RU" sz="4400" dirty="0"/>
          </a:p>
        </p:txBody>
      </p:sp>
      <p:pic>
        <p:nvPicPr>
          <p:cNvPr id="1026" name="Picture 2" descr="C:\Users\Дом\Desktop\18828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9925">
            <a:off x="233168" y="572073"/>
            <a:ext cx="3542651" cy="2519710"/>
          </a:xfrm>
          <a:prstGeom prst="rect">
            <a:avLst/>
          </a:prstGeom>
          <a:noFill/>
        </p:spPr>
      </p:pic>
      <p:pic>
        <p:nvPicPr>
          <p:cNvPr id="1028" name="Picture 4" descr="C:\Users\Дом\Desktop\bed3494e7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981">
            <a:off x="6478985" y="249250"/>
            <a:ext cx="2017722" cy="285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реализует одно из основных положений Федеральных государственных образовательных стандартов общего образования второго поколения – формирование универсальных учебных действий;</a:t>
            </a:r>
          </a:p>
          <a:p>
            <a:endParaRPr lang="ru-RU" dirty="0"/>
          </a:p>
        </p:txBody>
      </p:sp>
      <p:pic>
        <p:nvPicPr>
          <p:cNvPr id="5" name="Picture 2" descr="Картинка 1 из 5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4335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Философия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портфолио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- это способ фиксирования, накопления и оценки индивидуальных достижений школьника в определенный период его обучения.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позволяет учитывать результаты, достигнутые учеником в разнообразных видах деятельности (учебной, творческой, социальной коммуникативной и др.) и является важным элементом практико-ориентированного подхода к образованию.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Основная функция данного нововведения 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- помочь старшеклассникам в выборе профильного класса, а также возможность предъявлять свои достижения при поступлении в вузы.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Цель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портфолио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/>
              <a:t>     -  выполнять роль индивидуальной накопительной оценки и, наряду с результатами экзаменов, определять рейтинг выпускников основной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</a:rPr>
              <a:t>Задачи ведения </a:t>
            </a:r>
            <a:r>
              <a:rPr lang="ru-RU" sz="2800" b="1" dirty="0" err="1" smtClean="0">
                <a:solidFill>
                  <a:schemeClr val="accent1">
                    <a:lumMod val="25000"/>
                  </a:schemeClr>
                </a:solidFill>
              </a:rPr>
              <a:t>портфолио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/>
              <a:t> создать ситуацию успеха для каждого ученика, повышать самооценку и уверенность в собственных возможностях;</a:t>
            </a:r>
          </a:p>
          <a:p>
            <a:pPr eaLnBrk="1" hangingPunct="1">
              <a:defRPr/>
            </a:pPr>
            <a:r>
              <a:rPr lang="ru-RU" sz="2000" b="1" dirty="0" smtClean="0"/>
              <a:t> максимально раскрыть индивидуальные способности каждого ребенка;</a:t>
            </a:r>
          </a:p>
          <a:p>
            <a:pPr eaLnBrk="1" hangingPunct="1">
              <a:defRPr/>
            </a:pPr>
            <a:r>
              <a:rPr lang="ru-RU" sz="2000" b="1" dirty="0" smtClean="0"/>
              <a:t>формировать готовность к самостоятельному познанию;</a:t>
            </a:r>
          </a:p>
          <a:p>
            <a:pPr eaLnBrk="1" hangingPunct="1">
              <a:defRPr/>
            </a:pPr>
            <a:r>
              <a:rPr lang="ru-RU" sz="2000" b="1" dirty="0" smtClean="0"/>
              <a:t>развивать мотивацию дальнейшего творческого роста;</a:t>
            </a:r>
          </a:p>
          <a:p>
            <a:pPr eaLnBrk="1" hangingPunct="1">
              <a:defRPr/>
            </a:pPr>
            <a:r>
              <a:rPr lang="ru-RU" sz="2000" b="1" dirty="0" smtClean="0"/>
              <a:t> формировать положительные моральные и нравственные качества личности;</a:t>
            </a:r>
          </a:p>
          <a:p>
            <a:pPr eaLnBrk="1" hangingPunct="1">
              <a:defRPr/>
            </a:pPr>
            <a:r>
              <a:rPr lang="ru-RU" sz="2000" b="1" dirty="0" smtClean="0"/>
              <a:t> формировать умения анализировать собственные интересы, склонности, потребности и соотносить их с имеющимися возможностями ("я реальный", "я идеальный")</a:t>
            </a:r>
          </a:p>
          <a:p>
            <a:pPr eaLnBrk="1" hangingPunct="1">
              <a:buNone/>
              <a:defRPr/>
            </a:pPr>
            <a:r>
              <a:rPr lang="ru-RU" sz="2000" b="1" dirty="0" smtClean="0"/>
              <a:t>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Философия учебного </a:t>
            </a: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</a:rPr>
              <a:t>портфолио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 предполагает: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r>
              <a:rPr lang="ru-RU" sz="2800" dirty="0" err="1" smtClean="0"/>
              <a:t>cмещение</a:t>
            </a:r>
            <a:r>
              <a:rPr lang="ru-RU" sz="2800" dirty="0" smtClean="0"/>
              <a:t> акцента с того, что учащийся не знает и не умеет, на то, что он знает и умеет по данной теме и данному предмету;</a:t>
            </a:r>
          </a:p>
          <a:p>
            <a:pPr eaLnBrk="1" hangingPunct="1">
              <a:defRPr/>
            </a:pPr>
            <a:r>
              <a:rPr lang="ru-RU" sz="2800" dirty="0" smtClean="0"/>
              <a:t> интеграцию количественной и качественной оценок;</a:t>
            </a:r>
          </a:p>
          <a:p>
            <a:pPr eaLnBrk="1" hangingPunct="1">
              <a:defRPr/>
            </a:pPr>
            <a:r>
              <a:rPr lang="ru-RU" sz="2800" dirty="0" smtClean="0"/>
              <a:t> перенос педагогического ударения с оценки на самооценку;</a:t>
            </a:r>
          </a:p>
          <a:p>
            <a:pPr eaLnBrk="1" hangingPunct="1">
              <a:defRPr/>
            </a:pPr>
            <a:r>
              <a:rPr lang="ru-RU" sz="2800" dirty="0" smtClean="0"/>
              <a:t> основной смысл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: "Показать все, на что ты способен".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Концепция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портфолио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dirty="0" err="1" smtClean="0"/>
              <a:t>Портфолио</a:t>
            </a:r>
            <a:r>
              <a:rPr lang="ru-RU" sz="2400" dirty="0" smtClean="0"/>
              <a:t> - перспективная форма представления индивидуальной направленности учебных достижений конкретного ученика.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выпускника может служить дополнением к результатам ЕГЭ или каких-либо иных форм экзаменов при поступлении в вуз, поскольку наиболее полно покрывает тот дефицит информации об абитуриенте, который неизбежен при любой экзаменационной процедуре.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в качестве накопительной оценки отражает устойчивые и долговременные образовательные результаты, компенсируя эффект случайного успеха или неуспеха в ситуации экзамена, тестирования.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96952319_large_prevy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7807"/>
            <a:ext cx="6357982" cy="6525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нтеграл с анимацие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цветные мелки</Template>
  <TotalTime>145</TotalTime>
  <Words>554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master</vt:lpstr>
      <vt:lpstr>1_colormaster</vt:lpstr>
      <vt:lpstr>2_colormaster</vt:lpstr>
      <vt:lpstr>3_colormaster</vt:lpstr>
      <vt:lpstr>интеграл с анимацией</vt:lpstr>
      <vt:lpstr>Родительское собрание</vt:lpstr>
      <vt:lpstr>Слайд 2</vt:lpstr>
      <vt:lpstr>  Философия портфолио.</vt:lpstr>
      <vt:lpstr>Основная функция данного нововведения </vt:lpstr>
      <vt:lpstr>Цель портфолио:</vt:lpstr>
      <vt:lpstr>Задачи ведения портфолио</vt:lpstr>
      <vt:lpstr>Философия учебного портфолио предполагает:</vt:lpstr>
      <vt:lpstr>Концепция портфолио:</vt:lpstr>
      <vt:lpstr>Слайд 9</vt:lpstr>
      <vt:lpstr> </vt:lpstr>
      <vt:lpstr> </vt:lpstr>
      <vt:lpstr> Девиз работы с портфолио</vt:lpstr>
      <vt:lpstr>Для чего все это нужно?</vt:lpstr>
      <vt:lpstr>Выводы: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Дом</dc:creator>
  <cp:lastModifiedBy>Дом</cp:lastModifiedBy>
  <cp:revision>68</cp:revision>
  <dcterms:created xsi:type="dcterms:W3CDTF">2014-02-25T14:56:05Z</dcterms:created>
  <dcterms:modified xsi:type="dcterms:W3CDTF">2015-11-04T10:56:37Z</dcterms:modified>
</cp:coreProperties>
</file>