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816" r:id="rId12"/>
  </p:sldMasterIdLst>
  <p:sldIdLst>
    <p:sldId id="257" r:id="rId13"/>
    <p:sldId id="258" r:id="rId14"/>
    <p:sldId id="265" r:id="rId15"/>
    <p:sldId id="259" r:id="rId16"/>
    <p:sldId id="260" r:id="rId17"/>
    <p:sldId id="261" r:id="rId18"/>
    <p:sldId id="262" r:id="rId19"/>
    <p:sldId id="278" r:id="rId20"/>
    <p:sldId id="266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9" r:id="rId31"/>
    <p:sldId id="26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7A5100"/>
    <a:srgbClr val="E1D0B1"/>
    <a:srgbClr val="BA934E"/>
    <a:srgbClr val="8A5C00"/>
    <a:srgbClr val="996600"/>
    <a:srgbClr val="C2A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84" d="100"/>
          <a:sy n="84" d="100"/>
        </p:scale>
        <p:origin x="-144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5233"/>
      </p:ext>
    </p:extLst>
  </p:cSld>
  <p:clrMapOvr>
    <a:masterClrMapping/>
  </p:clrMapOvr>
  <p:transition spd="med">
    <p:split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99939"/>
      </p:ext>
    </p:extLst>
  </p:cSld>
  <p:clrMapOvr>
    <a:masterClrMapping/>
  </p:clrMapOvr>
  <p:transition spd="med">
    <p:split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77601"/>
      </p:ext>
    </p:extLst>
  </p:cSld>
  <p:clrMapOvr>
    <a:masterClrMapping/>
  </p:clrMapOvr>
  <p:transition spd="med">
    <p:split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03948"/>
      </p:ext>
    </p:extLst>
  </p:cSld>
  <p:clrMapOvr>
    <a:masterClrMapping/>
  </p:clrMapOvr>
  <p:transition spd="med">
    <p:split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96228"/>
      </p:ext>
    </p:extLst>
  </p:cSld>
  <p:clrMapOvr>
    <a:masterClrMapping/>
  </p:clrMapOvr>
  <p:transition spd="med">
    <p:split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6196"/>
      </p:ext>
    </p:extLst>
  </p:cSld>
  <p:clrMapOvr>
    <a:masterClrMapping/>
  </p:clrMapOvr>
  <p:transition spd="med">
    <p:split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42126"/>
      </p:ext>
    </p:extLst>
  </p:cSld>
  <p:clrMapOvr>
    <a:masterClrMapping/>
  </p:clrMapOvr>
  <p:transition spd="med">
    <p:split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7469"/>
      </p:ext>
    </p:extLst>
  </p:cSld>
  <p:clrMapOvr>
    <a:masterClrMapping/>
  </p:clrMapOvr>
  <p:transition spd="med">
    <p:split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61401"/>
      </p:ext>
    </p:extLst>
  </p:cSld>
  <p:clrMapOvr>
    <a:masterClrMapping/>
  </p:clrMapOvr>
  <p:transition spd="med">
    <p:split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008946"/>
      </p:ext>
    </p:extLst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03521"/>
      </p:ext>
    </p:extLst>
  </p:cSld>
  <p:clrMapOvr>
    <a:masterClrMapping/>
  </p:clrMapOvr>
  <p:transition spd="med">
    <p:split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22942"/>
      </p:ext>
    </p:extLst>
  </p:cSld>
  <p:clrMapOvr>
    <a:masterClrMapping/>
  </p:clrMapOvr>
  <p:transition spd="med">
    <p:split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05294"/>
      </p:ext>
    </p:extLst>
  </p:cSld>
  <p:clrMapOvr>
    <a:masterClrMapping/>
  </p:clrMapOvr>
  <p:transition spd="med">
    <p:split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5172"/>
      </p:ext>
    </p:extLst>
  </p:cSld>
  <p:clrMapOvr>
    <a:masterClrMapping/>
  </p:clrMapOvr>
  <p:transition spd="med">
    <p:spli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74275"/>
      </p:ext>
    </p:extLst>
  </p:cSld>
  <p:clrMapOvr>
    <a:masterClrMapping/>
  </p:clrMapOvr>
  <p:transition spd="med">
    <p:split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96948"/>
      </p:ext>
    </p:extLst>
  </p:cSld>
  <p:clrMapOvr>
    <a:masterClrMapping/>
  </p:clrMapOvr>
  <p:transition spd="med">
    <p:split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77515"/>
      </p:ext>
    </p:extLst>
  </p:cSld>
  <p:clrMapOvr>
    <a:masterClrMapping/>
  </p:clrMapOvr>
  <p:transition spd="med">
    <p:split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54637"/>
      </p:ext>
    </p:extLst>
  </p:cSld>
  <p:clrMapOvr>
    <a:masterClrMapping/>
  </p:clrMapOvr>
  <p:transition spd="med">
    <p:split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60832"/>
      </p:ext>
    </p:extLst>
  </p:cSld>
  <p:clrMapOvr>
    <a:masterClrMapping/>
  </p:clrMapOvr>
  <p:transition spd="med">
    <p:split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01464"/>
      </p:ext>
    </p:extLst>
  </p:cSld>
  <p:clrMapOvr>
    <a:masterClrMapping/>
  </p:clrMapOvr>
  <p:transition spd="med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04711"/>
      </p:ext>
    </p:extLst>
  </p:cSld>
  <p:clrMapOvr>
    <a:masterClrMapping/>
  </p:clrMapOvr>
  <p:transition spd="med">
    <p:split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97081"/>
      </p:ext>
    </p:extLst>
  </p:cSld>
  <p:clrMapOvr>
    <a:masterClrMapping/>
  </p:clrMapOvr>
  <p:transition spd="med">
    <p:split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61361"/>
      </p:ext>
    </p:extLst>
  </p:cSld>
  <p:clrMapOvr>
    <a:masterClrMapping/>
  </p:clrMapOvr>
  <p:transition spd="med">
    <p:split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07927"/>
      </p:ext>
    </p:extLst>
  </p:cSld>
  <p:clrMapOvr>
    <a:masterClrMapping/>
  </p:clrMapOvr>
  <p:transition spd="med">
    <p:split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59930"/>
      </p:ext>
    </p:extLst>
  </p:cSld>
  <p:clrMapOvr>
    <a:masterClrMapping/>
  </p:clrMapOvr>
  <p:transition spd="med">
    <p:split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82435"/>
      </p:ext>
    </p:extLst>
  </p:cSld>
  <p:clrMapOvr>
    <a:masterClrMapping/>
  </p:clrMapOvr>
  <p:transition spd="med">
    <p:split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65137"/>
      </p:ext>
    </p:extLst>
  </p:cSld>
  <p:clrMapOvr>
    <a:masterClrMapping/>
  </p:clrMapOvr>
  <p:transition spd="med">
    <p:split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10106"/>
      </p:ext>
    </p:extLst>
  </p:cSld>
  <p:clrMapOvr>
    <a:masterClrMapping/>
  </p:clrMapOvr>
  <p:transition spd="med">
    <p:split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32918"/>
      </p:ext>
    </p:extLst>
  </p:cSld>
  <p:clrMapOvr>
    <a:masterClrMapping/>
  </p:clrMapOvr>
  <p:transition spd="med">
    <p:split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40831"/>
      </p:ext>
    </p:extLst>
  </p:cSld>
  <p:clrMapOvr>
    <a:masterClrMapping/>
  </p:clrMapOvr>
  <p:transition spd="med">
    <p:split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91860"/>
      </p:ext>
    </p:extLst>
  </p:cSld>
  <p:clrMapOvr>
    <a:masterClrMapping/>
  </p:clrMapOvr>
  <p:transition spd="med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478"/>
      </p:ext>
    </p:extLst>
  </p:cSld>
  <p:clrMapOvr>
    <a:masterClrMapping/>
  </p:clrMapOvr>
  <p:transition spd="med">
    <p:split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79750"/>
      </p:ext>
    </p:extLst>
  </p:cSld>
  <p:clrMapOvr>
    <a:masterClrMapping/>
  </p:clrMapOvr>
  <p:transition spd="med">
    <p:split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45521"/>
      </p:ext>
    </p:extLst>
  </p:cSld>
  <p:clrMapOvr>
    <a:masterClrMapping/>
  </p:clrMapOvr>
  <p:transition spd="med">
    <p:split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71358"/>
      </p:ext>
    </p:extLst>
  </p:cSld>
  <p:clrMapOvr>
    <a:masterClrMapping/>
  </p:clrMapOvr>
  <p:transition spd="med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13990"/>
      </p:ext>
    </p:extLst>
  </p:cSld>
  <p:clrMapOvr>
    <a:masterClrMapping/>
  </p:clrMapOvr>
  <p:transition spd="med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46274"/>
      </p:ext>
    </p:extLst>
  </p:cSld>
  <p:clrMapOvr>
    <a:masterClrMapping/>
  </p:clrMapOvr>
  <p:transition spd="med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21116"/>
      </p:ext>
    </p:extLst>
  </p:cSld>
  <p:clrMapOvr>
    <a:masterClrMapping/>
  </p:clrMapOvr>
  <p:transition spd="med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10222"/>
      </p:ext>
    </p:extLst>
  </p:cSld>
  <p:clrMapOvr>
    <a:masterClrMapping/>
  </p:clrMapOvr>
  <p:transition spd="med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335"/>
      </p:ext>
    </p:extLst>
  </p:cSld>
  <p:clrMapOvr>
    <a:masterClrMapping/>
  </p:clrMapOvr>
  <p:transition spd="med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69206"/>
      </p:ext>
    </p:extLst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92796"/>
      </p:ext>
    </p:extLst>
  </p:cSld>
  <p:clrMapOvr>
    <a:masterClrMapping/>
  </p:clrMapOvr>
  <p:transition spd="med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28831"/>
      </p:ext>
    </p:extLst>
  </p:cSld>
  <p:clrMapOvr>
    <a:masterClrMapping/>
  </p:clrMapOvr>
  <p:transition spd="med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68694"/>
      </p:ext>
    </p:extLst>
  </p:cSld>
  <p:clrMapOvr>
    <a:masterClrMapping/>
  </p:clrMapOvr>
  <p:transition spd="med"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04199"/>
      </p:ext>
    </p:extLst>
  </p:cSld>
  <p:clrMapOvr>
    <a:masterClrMapping/>
  </p:clrMapOvr>
  <p:transition spd="med"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31974"/>
      </p:ext>
    </p:extLst>
  </p:cSld>
  <p:clrMapOvr>
    <a:masterClrMapping/>
  </p:clrMapOvr>
  <p:transition spd="med"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50158"/>
      </p:ext>
    </p:extLst>
  </p:cSld>
  <p:clrMapOvr>
    <a:masterClrMapping/>
  </p:clrMapOvr>
  <p:transition spd="med"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37254"/>
      </p:ext>
    </p:extLst>
  </p:cSld>
  <p:clrMapOvr>
    <a:masterClrMapping/>
  </p:clrMapOvr>
  <p:transition spd="med"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65600"/>
      </p:ext>
    </p:extLst>
  </p:cSld>
  <p:clrMapOvr>
    <a:masterClrMapping/>
  </p:clrMapOvr>
  <p:transition spd="med"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17897"/>
      </p:ext>
    </p:extLst>
  </p:cSld>
  <p:clrMapOvr>
    <a:masterClrMapping/>
  </p:clrMapOvr>
  <p:transition spd="med"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65154"/>
      </p:ext>
    </p:extLst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05962"/>
      </p:ext>
    </p:extLst>
  </p:cSld>
  <p:clrMapOvr>
    <a:masterClrMapping/>
  </p:clrMapOvr>
  <p:transition spd="med"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25566"/>
      </p:ext>
    </p:extLst>
  </p:cSld>
  <p:clrMapOvr>
    <a:masterClrMapping/>
  </p:clrMapOvr>
  <p:transition spd="med"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73264"/>
      </p:ext>
    </p:extLst>
  </p:cSld>
  <p:clrMapOvr>
    <a:masterClrMapping/>
  </p:clrMapOvr>
  <p:transition spd="med"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98481"/>
      </p:ext>
    </p:extLst>
  </p:cSld>
  <p:clrMapOvr>
    <a:masterClrMapping/>
  </p:clrMapOvr>
  <p:transition spd="med"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12616"/>
      </p:ext>
    </p:extLst>
  </p:cSld>
  <p:clrMapOvr>
    <a:masterClrMapping/>
  </p:clrMapOvr>
  <p:transition spd="med"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08132"/>
      </p:ext>
    </p:extLst>
  </p:cSld>
  <p:clrMapOvr>
    <a:masterClrMapping/>
  </p:clrMapOvr>
  <p:transition spd="med"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6146"/>
      </p:ext>
    </p:extLst>
  </p:cSld>
  <p:clrMapOvr>
    <a:masterClrMapping/>
  </p:clrMapOvr>
  <p:transition spd="med"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97735"/>
      </p:ext>
    </p:extLst>
  </p:cSld>
  <p:clrMapOvr>
    <a:masterClrMapping/>
  </p:clrMapOvr>
  <p:transition spd="med"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27562"/>
      </p:ext>
    </p:extLst>
  </p:cSld>
  <p:clrMapOvr>
    <a:masterClrMapping/>
  </p:clrMapOvr>
  <p:transition spd="med"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90810"/>
      </p:ext>
    </p:extLst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14437"/>
      </p:ext>
    </p:extLst>
  </p:cSld>
  <p:clrMapOvr>
    <a:masterClrMapping/>
  </p:clrMapOvr>
  <p:transition spd="med"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27738"/>
      </p:ext>
    </p:extLst>
  </p:cSld>
  <p:clrMapOvr>
    <a:masterClrMapping/>
  </p:clrMapOvr>
  <p:transition spd="med"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13567"/>
      </p:ext>
    </p:extLst>
  </p:cSld>
  <p:clrMapOvr>
    <a:masterClrMapping/>
  </p:clrMapOvr>
  <p:transition spd="med"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48742"/>
      </p:ext>
    </p:extLst>
  </p:cSld>
  <p:clrMapOvr>
    <a:masterClrMapping/>
  </p:clrMapOvr>
  <p:transition spd="med"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77492"/>
      </p:ext>
    </p:extLst>
  </p:cSld>
  <p:clrMapOvr>
    <a:masterClrMapping/>
  </p:clrMapOvr>
  <p:transition spd="med">
    <p:spli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19771"/>
      </p:ext>
    </p:extLst>
  </p:cSld>
  <p:clrMapOvr>
    <a:masterClrMapping/>
  </p:clrMapOvr>
  <p:transition spd="med">
    <p:spli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96143"/>
      </p:ext>
    </p:extLst>
  </p:cSld>
  <p:clrMapOvr>
    <a:masterClrMapping/>
  </p:clrMapOvr>
  <p:transition spd="med">
    <p:spli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99985"/>
      </p:ext>
    </p:extLst>
  </p:cSld>
  <p:clrMapOvr>
    <a:masterClrMapping/>
  </p:clrMapOvr>
  <p:transition spd="med">
    <p:spli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0377"/>
      </p:ext>
    </p:extLst>
  </p:cSld>
  <p:clrMapOvr>
    <a:masterClrMapping/>
  </p:clrMapOvr>
  <p:transition spd="med">
    <p:spli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43863"/>
      </p:ext>
    </p:extLst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77714"/>
      </p:ext>
    </p:extLst>
  </p:cSld>
  <p:clrMapOvr>
    <a:masterClrMapping/>
  </p:clrMapOvr>
  <p:transition spd="med">
    <p:spli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51366"/>
      </p:ext>
    </p:extLst>
  </p:cSld>
  <p:clrMapOvr>
    <a:masterClrMapping/>
  </p:clrMapOvr>
  <p:transition spd="med">
    <p:spli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44542"/>
      </p:ext>
    </p:extLst>
  </p:cSld>
  <p:clrMapOvr>
    <a:masterClrMapping/>
  </p:clrMapOvr>
  <p:transition spd="med">
    <p:spli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36816"/>
      </p:ext>
    </p:extLst>
  </p:cSld>
  <p:clrMapOvr>
    <a:masterClrMapping/>
  </p:clrMapOvr>
  <p:transition spd="med">
    <p:spli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70999"/>
      </p:ext>
    </p:extLst>
  </p:cSld>
  <p:clrMapOvr>
    <a:masterClrMapping/>
  </p:clrMapOvr>
  <p:transition spd="med">
    <p:spli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82736"/>
      </p:ext>
    </p:extLst>
  </p:cSld>
  <p:clrMapOvr>
    <a:masterClrMapping/>
  </p:clrMapOvr>
  <p:transition spd="med">
    <p:spli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20868"/>
      </p:ext>
    </p:extLst>
  </p:cSld>
  <p:clrMapOvr>
    <a:masterClrMapping/>
  </p:clrMapOvr>
  <p:transition spd="med">
    <p:spli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43421"/>
      </p:ext>
    </p:extLst>
  </p:cSld>
  <p:clrMapOvr>
    <a:masterClrMapping/>
  </p:clrMapOvr>
  <p:transition spd="med"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80470"/>
      </p:ext>
    </p:extLst>
  </p:cSld>
  <p:clrMapOvr>
    <a:masterClrMapping/>
  </p:clrMapOvr>
  <p:transition spd="med">
    <p:spli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33183"/>
      </p:ext>
    </p:extLst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2521"/>
      </p:ext>
    </p:extLst>
  </p:cSld>
  <p:clrMapOvr>
    <a:masterClrMapping/>
  </p:clrMapOvr>
  <p:transition spd="med">
    <p:spli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91014"/>
      </p:ext>
    </p:extLst>
  </p:cSld>
  <p:clrMapOvr>
    <a:masterClrMapping/>
  </p:clrMapOvr>
  <p:transition spd="med">
    <p:spli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41721"/>
      </p:ext>
    </p:extLst>
  </p:cSld>
  <p:clrMapOvr>
    <a:masterClrMapping/>
  </p:clrMapOvr>
  <p:transition spd="med">
    <p:spli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76738"/>
      </p:ext>
    </p:extLst>
  </p:cSld>
  <p:clrMapOvr>
    <a:masterClrMapping/>
  </p:clrMapOvr>
  <p:transition spd="med"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11957"/>
      </p:ext>
    </p:extLst>
  </p:cSld>
  <p:clrMapOvr>
    <a:masterClrMapping/>
  </p:clrMapOvr>
  <p:transition spd="med">
    <p:spli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09610"/>
      </p:ext>
    </p:extLst>
  </p:cSld>
  <p:clrMapOvr>
    <a:masterClrMapping/>
  </p:clrMapOvr>
  <p:transition spd="med">
    <p:spli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27173"/>
      </p:ext>
    </p:extLst>
  </p:cSld>
  <p:clrMapOvr>
    <a:masterClrMapping/>
  </p:clrMapOvr>
  <p:transition spd="med">
    <p:split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27294"/>
      </p:ext>
    </p:extLst>
  </p:cSld>
  <p:clrMapOvr>
    <a:masterClrMapping/>
  </p:clrMapOvr>
  <p:transition spd="med">
    <p:split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7449"/>
      </p:ext>
    </p:extLst>
  </p:cSld>
  <p:clrMapOvr>
    <a:masterClrMapping/>
  </p:clrMapOvr>
  <p:transition spd="med">
    <p:spli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06461"/>
      </p:ext>
    </p:extLst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2095"/>
      </p:ext>
    </p:extLst>
  </p:cSld>
  <p:clrMapOvr>
    <a:masterClrMapping/>
  </p:clrMapOvr>
  <p:transition spd="med">
    <p:split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9225"/>
      </p:ext>
    </p:extLst>
  </p:cSld>
  <p:clrMapOvr>
    <a:masterClrMapping/>
  </p:clrMapOvr>
  <p:transition spd="med">
    <p:split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4086"/>
      </p:ext>
    </p:extLst>
  </p:cSld>
  <p:clrMapOvr>
    <a:masterClrMapping/>
  </p:clrMapOvr>
  <p:transition spd="med">
    <p:split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18318"/>
      </p:ext>
    </p:extLst>
  </p:cSld>
  <p:clrMapOvr>
    <a:masterClrMapping/>
  </p:clrMapOvr>
  <p:transition spd="med">
    <p:split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53402"/>
      </p:ext>
    </p:extLst>
  </p:cSld>
  <p:clrMapOvr>
    <a:masterClrMapping/>
  </p:clrMapOvr>
  <p:transition spd="med">
    <p:split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74925"/>
      </p:ext>
    </p:extLst>
  </p:cSld>
  <p:clrMapOvr>
    <a:masterClrMapping/>
  </p:clrMapOvr>
  <p:transition spd="med">
    <p:split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23089"/>
      </p:ext>
    </p:extLst>
  </p:cSld>
  <p:clrMapOvr>
    <a:masterClrMapping/>
  </p:clrMapOvr>
  <p:transition spd="med">
    <p:spli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42587"/>
      </p:ext>
    </p:extLst>
  </p:cSld>
  <p:clrMapOvr>
    <a:masterClrMapping/>
  </p:clrMapOvr>
  <p:transition spd="med">
    <p:spli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07919"/>
      </p:ext>
    </p:extLst>
  </p:cSld>
  <p:clrMapOvr>
    <a:masterClrMapping/>
  </p:clrMapOvr>
  <p:transition spd="med">
    <p:spli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76248"/>
      </p:ext>
    </p:extLst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91868"/>
      </p:ext>
    </p:extLst>
  </p:cSld>
  <p:clrMapOvr>
    <a:masterClrMapping/>
  </p:clrMapOvr>
  <p:transition spd="med">
    <p:split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16146"/>
      </p:ext>
    </p:extLst>
  </p:cSld>
  <p:clrMapOvr>
    <a:masterClrMapping/>
  </p:clrMapOvr>
  <p:transition spd="med">
    <p:split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17814"/>
      </p:ext>
    </p:extLst>
  </p:cSld>
  <p:clrMapOvr>
    <a:masterClrMapping/>
  </p:clrMapOvr>
  <p:transition spd="med">
    <p:split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84241"/>
      </p:ext>
    </p:extLst>
  </p:cSld>
  <p:clrMapOvr>
    <a:masterClrMapping/>
  </p:clrMapOvr>
  <p:transition spd="med">
    <p:split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27938"/>
      </p:ext>
    </p:extLst>
  </p:cSld>
  <p:clrMapOvr>
    <a:masterClrMapping/>
  </p:clrMapOvr>
  <p:transition spd="med">
    <p:split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80126"/>
      </p:ext>
    </p:extLst>
  </p:cSld>
  <p:clrMapOvr>
    <a:masterClrMapping/>
  </p:clrMapOvr>
  <p:transition spd="med">
    <p:split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3079"/>
      </p:ext>
    </p:extLst>
  </p:cSld>
  <p:clrMapOvr>
    <a:masterClrMapping/>
  </p:clrMapOvr>
  <p:transition spd="med">
    <p:split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89536"/>
      </p:ext>
    </p:extLst>
  </p:cSld>
  <p:clrMapOvr>
    <a:masterClrMapping/>
  </p:clrMapOvr>
  <p:transition spd="med">
    <p:split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23778"/>
      </p:ext>
    </p:extLst>
  </p:cSld>
  <p:clrMapOvr>
    <a:masterClrMapping/>
  </p:clrMapOvr>
  <p:transition spd="med">
    <p:split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47900"/>
      </p:ext>
    </p:extLst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3004"/>
      </p:ext>
    </p:extLst>
  </p:cSld>
  <p:clrMapOvr>
    <a:masterClrMapping/>
  </p:clrMapOvr>
  <p:transition spd="med">
    <p:split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47838"/>
      </p:ext>
    </p:extLst>
  </p:cSld>
  <p:clrMapOvr>
    <a:masterClrMapping/>
  </p:clrMapOvr>
  <p:transition spd="med">
    <p:split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31120"/>
      </p:ext>
    </p:extLst>
  </p:cSld>
  <p:clrMapOvr>
    <a:masterClrMapping/>
  </p:clrMapOvr>
  <p:transition spd="med">
    <p:split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3713"/>
      </p:ext>
    </p:extLst>
  </p:cSld>
  <p:clrMapOvr>
    <a:masterClrMapping/>
  </p:clrMapOvr>
  <p:transition spd="med">
    <p:split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99856"/>
      </p:ext>
    </p:extLst>
  </p:cSld>
  <p:clrMapOvr>
    <a:masterClrMapping/>
  </p:clrMapOvr>
  <p:transition spd="med">
    <p:split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64668"/>
      </p:ext>
    </p:extLst>
  </p:cSld>
  <p:clrMapOvr>
    <a:masterClrMapping/>
  </p:clrMapOvr>
  <p:transition spd="med">
    <p:split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83246"/>
      </p:ext>
    </p:extLst>
  </p:cSld>
  <p:clrMapOvr>
    <a:masterClrMapping/>
  </p:clrMapOvr>
  <p:transition spd="med">
    <p:split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45256"/>
      </p:ext>
    </p:extLst>
  </p:cSld>
  <p:clrMapOvr>
    <a:masterClrMapping/>
  </p:clrMapOvr>
  <p:transition spd="med">
    <p:split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06410"/>
      </p:ext>
    </p:extLst>
  </p:cSld>
  <p:clrMapOvr>
    <a:masterClrMapping/>
  </p:clrMapOvr>
  <p:transition spd="med">
    <p:split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515904"/>
      </p:ext>
    </p:extLst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4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61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0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19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9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0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5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3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2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9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.gif"/><Relationship Id="rId4" Type="http://schemas.openxmlformats.org/officeDocument/2006/relationships/image" Target="../media/image18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hess-fan.at.ua/blog/lesson_2_3_slon/2011-10-21-7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hessgu.ru/wp-content/uploads/2011/09/slonnn.gif" TargetMode="External"/><Relationship Id="rId5" Type="http://schemas.openxmlformats.org/officeDocument/2006/relationships/hyperlink" Target="http://2ls.ru/uploads/posts/2013-02/1360443357_kak-hodit-slon.png" TargetMode="External"/><Relationship Id="rId4" Type="http://schemas.openxmlformats.org/officeDocument/2006/relationships/hyperlink" Target="http://4149661.ru/images/doshkolnoe/ds100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(700x536, 117Kb)"/>
          <p:cNvPicPr>
            <a:picLocks noChangeAspect="1" noChangeArrowheads="1"/>
          </p:cNvPicPr>
          <p:nvPr/>
        </p:nvPicPr>
        <p:blipFill>
          <a:blip r:embed="rId2"/>
          <a:srcRect t="2204" b="21301"/>
          <a:stretch>
            <a:fillRect/>
          </a:stretch>
        </p:blipFill>
        <p:spPr bwMode="auto">
          <a:xfrm>
            <a:off x="0" y="1502513"/>
            <a:ext cx="9144000" cy="535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915276" cy="1000131"/>
          </a:xfrm>
          <a:prstGeom prst="roundRect">
            <a:avLst/>
          </a:prstGeom>
          <a:solidFill>
            <a:srgbClr val="BA934E"/>
          </a:soli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8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«Шахматная школа»</a:t>
            </a:r>
            <a:endParaRPr lang="ru-RU" sz="48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428736"/>
            <a:ext cx="6400800" cy="714380"/>
          </a:xfrm>
        </p:spPr>
        <p:txBody>
          <a:bodyPr/>
          <a:lstStyle/>
          <a:p>
            <a:r>
              <a:rPr lang="ru-RU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Слон и ладья</a:t>
            </a:r>
            <a:endParaRPr lang="ru-RU" b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82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43645"/>
            <a:ext cx="8929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charset="0"/>
              </a:rPr>
              <a:t>Автор презентации: Плотникова О.В., учитель начальных классов</a:t>
            </a:r>
          </a:p>
          <a:p>
            <a:pPr algn="ctr">
              <a:defRPr/>
            </a:pPr>
            <a:r>
              <a:rPr lang="ru-RU" b="1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ial" charset="0"/>
              </a:rPr>
              <a:t> МБОУ СОШ №3,  г.Донецк, Ростовская область</a:t>
            </a:r>
            <a:endParaRPr lang="ru-RU" b="1" dirty="0">
              <a:ln>
                <a:solidFill>
                  <a:srgbClr val="663300"/>
                </a:solidFill>
              </a:ln>
              <a:solidFill>
                <a:schemeClr val="bg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Ладья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pic>
        <p:nvPicPr>
          <p:cNvPr id="8" name="Picture 2" descr="http://isoveti.ru/img/shahmaty/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3786214" cy="391399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628" y="1500174"/>
            <a:ext cx="3786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663300"/>
                </a:solidFill>
              </a:rPr>
              <a:t>Ладьи очень храбрые, но не слишком хитрые. Они ходят только по линиям. </a:t>
            </a:r>
            <a:r>
              <a:rPr lang="ru-RU" b="1" dirty="0" smtClean="0">
                <a:solidFill>
                  <a:srgbClr val="663300"/>
                </a:solidFill>
              </a:rPr>
              <a:t>Помнишь, что такое горизонтали и вертикали? </a:t>
            </a:r>
            <a:r>
              <a:rPr lang="ru-RU" dirty="0" smtClean="0">
                <a:solidFill>
                  <a:srgbClr val="663300"/>
                </a:solidFill>
              </a:rPr>
              <a:t>Так вот, где бы ни стояла ладья, она может перейти на любую клетку своей линии. </a:t>
            </a:r>
          </a:p>
          <a:p>
            <a:pPr algn="just"/>
            <a:r>
              <a:rPr lang="ru-RU" dirty="0" smtClean="0">
                <a:solidFill>
                  <a:srgbClr val="663300"/>
                </a:solidFill>
              </a:rPr>
              <a:t>Ладья может ходить только по вертикальной или горизонтальной прямой, зато на любое количество клеток. Но если она упрётся в край доски или другую фигуру своего цвета, ей придётся остановиться. Ладья берёт любую фигуру, стоящую на одной с ней линии.</a:t>
            </a:r>
            <a:endParaRPr lang="ru-RU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8643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Ладья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786314" y="1571612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663300"/>
                </a:solidFill>
              </a:rPr>
              <a:t>Ладья </a:t>
            </a:r>
            <a:r>
              <a:rPr lang="ru-RU" b="1" dirty="0" smtClean="0">
                <a:solidFill>
                  <a:srgbClr val="663300"/>
                </a:solidFill>
              </a:rPr>
              <a:t>— единственная фигура, которая может участвовать в особом ходе, который называется рокировка. </a:t>
            </a:r>
          </a:p>
          <a:p>
            <a:pPr algn="just"/>
            <a:r>
              <a:rPr lang="ru-RU" b="1" dirty="0" smtClean="0">
                <a:solidFill>
                  <a:srgbClr val="663300"/>
                </a:solidFill>
              </a:rPr>
              <a:t>В рокировке участвует только ладья и король при условии, если эти фигуры ни разу не ходили и между ними нет других фигур.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10" name="Picture 2" descr="http://isoveti.ru/img/shahmaty/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3286148" cy="4864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2A06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430123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4149661.ru/images/doshkolnoe/ds1002.jp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928794" y="1071546"/>
            <a:ext cx="5643602" cy="55703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572560" cy="714379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Как ходит ладья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42873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42873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28926" y="3429000"/>
            <a:ext cx="3535362" cy="368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7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Местоположение ладьи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000364" y="3357562"/>
            <a:ext cx="3535362" cy="368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7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Как ходит ладья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000364" y="2857496"/>
            <a:ext cx="3535362" cy="11906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>
                <a:alpha val="50027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Ладья ходит по горизонтали или по вертикали на любое число полей, если на её пути не стоят фигуры.</a:t>
            </a:r>
          </a:p>
        </p:txBody>
      </p:sp>
      <p:pic>
        <p:nvPicPr>
          <p:cNvPr id="20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557214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557214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302428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494 -0.0007 L 0.26494 -0.0007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9000"/>
                            </p:stCondLst>
                            <p:childTnLst>
                              <p:par>
                                <p:cTn id="8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0295 -0.34237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4149661.ru/images/doshkolnoe/ds1002.jp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928794" y="1071546"/>
            <a:ext cx="5643602" cy="55703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572560" cy="714379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Как ходит ладья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2357422" y="1571612"/>
            <a:ext cx="4643470" cy="4567233"/>
            <a:chOff x="1208" y="474"/>
            <a:chExt cx="3327" cy="3327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2543" y="473"/>
              <a:ext cx="240" cy="3328"/>
              <a:chOff x="2543" y="473"/>
              <a:chExt cx="240" cy="3328"/>
            </a:xfrm>
          </p:grpSpPr>
          <p:grpSp>
            <p:nvGrpSpPr>
              <p:cNvPr id="39" name="Group 4"/>
              <p:cNvGrpSpPr>
                <a:grpSpLocks/>
              </p:cNvGrpSpPr>
              <p:nvPr/>
            </p:nvGrpSpPr>
            <p:grpSpPr bwMode="auto">
              <a:xfrm>
                <a:off x="2550" y="473"/>
                <a:ext cx="219" cy="221"/>
                <a:chOff x="2550" y="473"/>
                <a:chExt cx="219" cy="221"/>
              </a:xfrm>
            </p:grpSpPr>
            <p:sp>
              <p:nvSpPr>
                <p:cNvPr id="58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2552" y="473"/>
                  <a:ext cx="217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Line 6"/>
                <p:cNvSpPr>
                  <a:spLocks noChangeShapeType="1"/>
                </p:cNvSpPr>
                <p:nvPr/>
              </p:nvSpPr>
              <p:spPr bwMode="auto">
                <a:xfrm>
                  <a:off x="2550" y="477"/>
                  <a:ext cx="217" cy="217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0" name="Group 7"/>
              <p:cNvGrpSpPr>
                <a:grpSpLocks/>
              </p:cNvGrpSpPr>
              <p:nvPr/>
            </p:nvGrpSpPr>
            <p:grpSpPr bwMode="auto">
              <a:xfrm>
                <a:off x="2545" y="2692"/>
                <a:ext cx="219" cy="221"/>
                <a:chOff x="2545" y="2692"/>
                <a:chExt cx="219" cy="221"/>
              </a:xfrm>
            </p:grpSpPr>
            <p:sp>
              <p:nvSpPr>
                <p:cNvPr id="5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547" y="2692"/>
                  <a:ext cx="217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Line 9"/>
                <p:cNvSpPr>
                  <a:spLocks noChangeShapeType="1"/>
                </p:cNvSpPr>
                <p:nvPr/>
              </p:nvSpPr>
              <p:spPr bwMode="auto">
                <a:xfrm>
                  <a:off x="2545" y="2696"/>
                  <a:ext cx="217" cy="217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" name="Group 10"/>
              <p:cNvGrpSpPr>
                <a:grpSpLocks/>
              </p:cNvGrpSpPr>
              <p:nvPr/>
            </p:nvGrpSpPr>
            <p:grpSpPr bwMode="auto">
              <a:xfrm>
                <a:off x="2548" y="3580"/>
                <a:ext cx="219" cy="221"/>
                <a:chOff x="2548" y="3580"/>
                <a:chExt cx="219" cy="221"/>
              </a:xfrm>
            </p:grpSpPr>
            <p:sp>
              <p:nvSpPr>
                <p:cNvPr id="5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550" y="3580"/>
                  <a:ext cx="217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Line 12"/>
                <p:cNvSpPr>
                  <a:spLocks noChangeShapeType="1"/>
                </p:cNvSpPr>
                <p:nvPr/>
              </p:nvSpPr>
              <p:spPr bwMode="auto">
                <a:xfrm>
                  <a:off x="2548" y="3584"/>
                  <a:ext cx="217" cy="217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" name="Group 13"/>
              <p:cNvGrpSpPr>
                <a:grpSpLocks/>
              </p:cNvGrpSpPr>
              <p:nvPr/>
            </p:nvGrpSpPr>
            <p:grpSpPr bwMode="auto">
              <a:xfrm>
                <a:off x="2543" y="1360"/>
                <a:ext cx="219" cy="221"/>
                <a:chOff x="2543" y="1360"/>
                <a:chExt cx="219" cy="221"/>
              </a:xfrm>
            </p:grpSpPr>
            <p:sp>
              <p:nvSpPr>
                <p:cNvPr id="5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545" y="1360"/>
                  <a:ext cx="217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Line 15"/>
                <p:cNvSpPr>
                  <a:spLocks noChangeShapeType="1"/>
                </p:cNvSpPr>
                <p:nvPr/>
              </p:nvSpPr>
              <p:spPr bwMode="auto">
                <a:xfrm>
                  <a:off x="2543" y="1364"/>
                  <a:ext cx="217" cy="217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3" name="Group 16"/>
              <p:cNvGrpSpPr>
                <a:grpSpLocks/>
              </p:cNvGrpSpPr>
              <p:nvPr/>
            </p:nvGrpSpPr>
            <p:grpSpPr bwMode="auto">
              <a:xfrm>
                <a:off x="2564" y="3136"/>
                <a:ext cx="219" cy="221"/>
                <a:chOff x="2564" y="3136"/>
                <a:chExt cx="219" cy="221"/>
              </a:xfrm>
            </p:grpSpPr>
            <p:sp>
              <p:nvSpPr>
                <p:cNvPr id="5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566" y="3136"/>
                  <a:ext cx="217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Line 18"/>
                <p:cNvSpPr>
                  <a:spLocks noChangeShapeType="1"/>
                </p:cNvSpPr>
                <p:nvPr/>
              </p:nvSpPr>
              <p:spPr bwMode="auto">
                <a:xfrm>
                  <a:off x="2564" y="3140"/>
                  <a:ext cx="217" cy="217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4" name="Group 19"/>
              <p:cNvGrpSpPr>
                <a:grpSpLocks/>
              </p:cNvGrpSpPr>
              <p:nvPr/>
            </p:nvGrpSpPr>
            <p:grpSpPr bwMode="auto">
              <a:xfrm>
                <a:off x="2543" y="916"/>
                <a:ext cx="219" cy="221"/>
                <a:chOff x="2543" y="916"/>
                <a:chExt cx="219" cy="221"/>
              </a:xfrm>
            </p:grpSpPr>
            <p:sp>
              <p:nvSpPr>
                <p:cNvPr id="4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545" y="916"/>
                  <a:ext cx="217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Line 21"/>
                <p:cNvSpPr>
                  <a:spLocks noChangeShapeType="1"/>
                </p:cNvSpPr>
                <p:nvPr/>
              </p:nvSpPr>
              <p:spPr bwMode="auto">
                <a:xfrm>
                  <a:off x="2543" y="920"/>
                  <a:ext cx="217" cy="217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5" name="Group 22"/>
              <p:cNvGrpSpPr>
                <a:grpSpLocks/>
              </p:cNvGrpSpPr>
              <p:nvPr/>
            </p:nvGrpSpPr>
            <p:grpSpPr bwMode="auto">
              <a:xfrm>
                <a:off x="2564" y="2248"/>
                <a:ext cx="219" cy="221"/>
                <a:chOff x="2564" y="2248"/>
                <a:chExt cx="219" cy="221"/>
              </a:xfrm>
            </p:grpSpPr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566" y="2248"/>
                  <a:ext cx="217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>
                  <a:off x="2564" y="2252"/>
                  <a:ext cx="217" cy="217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5" name="Group 25"/>
            <p:cNvGrpSpPr>
              <a:grpSpLocks/>
            </p:cNvGrpSpPr>
            <p:nvPr/>
          </p:nvGrpSpPr>
          <p:grpSpPr bwMode="auto">
            <a:xfrm>
              <a:off x="1207" y="1809"/>
              <a:ext cx="3328" cy="242"/>
              <a:chOff x="1207" y="1809"/>
              <a:chExt cx="3328" cy="242"/>
            </a:xfrm>
          </p:grpSpPr>
          <p:grpSp>
            <p:nvGrpSpPr>
              <p:cNvPr id="16" name="Group 26"/>
              <p:cNvGrpSpPr>
                <a:grpSpLocks/>
              </p:cNvGrpSpPr>
              <p:nvPr/>
            </p:nvGrpSpPr>
            <p:grpSpPr bwMode="auto">
              <a:xfrm>
                <a:off x="1207" y="1823"/>
                <a:ext cx="221" cy="221"/>
                <a:chOff x="1207" y="1823"/>
                <a:chExt cx="221" cy="221"/>
              </a:xfrm>
            </p:grpSpPr>
            <p:sp>
              <p:nvSpPr>
                <p:cNvPr id="37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207" y="1823"/>
                  <a:ext cx="219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211" y="1825"/>
                  <a:ext cx="217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3426" y="1828"/>
                <a:ext cx="221" cy="221"/>
                <a:chOff x="3426" y="1828"/>
                <a:chExt cx="221" cy="221"/>
              </a:xfrm>
            </p:grpSpPr>
            <p:sp>
              <p:nvSpPr>
                <p:cNvPr id="35" name="Line 30"/>
                <p:cNvSpPr>
                  <a:spLocks noChangeShapeType="1"/>
                </p:cNvSpPr>
                <p:nvPr/>
              </p:nvSpPr>
              <p:spPr bwMode="auto">
                <a:xfrm flipH="1" flipV="1">
                  <a:off x="3426" y="1828"/>
                  <a:ext cx="219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430" y="1830"/>
                  <a:ext cx="217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" name="Group 32"/>
              <p:cNvGrpSpPr>
                <a:grpSpLocks/>
              </p:cNvGrpSpPr>
              <p:nvPr/>
            </p:nvGrpSpPr>
            <p:grpSpPr bwMode="auto">
              <a:xfrm>
                <a:off x="4314" y="1825"/>
                <a:ext cx="221" cy="221"/>
                <a:chOff x="4314" y="1825"/>
                <a:chExt cx="221" cy="221"/>
              </a:xfrm>
            </p:grpSpPr>
            <p:sp>
              <p:nvSpPr>
                <p:cNvPr id="33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4314" y="1825"/>
                  <a:ext cx="219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318" y="1827"/>
                  <a:ext cx="217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" name="Group 35"/>
              <p:cNvGrpSpPr>
                <a:grpSpLocks/>
              </p:cNvGrpSpPr>
              <p:nvPr/>
            </p:nvGrpSpPr>
            <p:grpSpPr bwMode="auto">
              <a:xfrm>
                <a:off x="2094" y="1830"/>
                <a:ext cx="221" cy="221"/>
                <a:chOff x="2094" y="1830"/>
                <a:chExt cx="221" cy="221"/>
              </a:xfrm>
            </p:grpSpPr>
            <p:sp>
              <p:nvSpPr>
                <p:cNvPr id="31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2094" y="1830"/>
                  <a:ext cx="219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098" y="1832"/>
                  <a:ext cx="217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" name="Group 38"/>
              <p:cNvGrpSpPr>
                <a:grpSpLocks/>
              </p:cNvGrpSpPr>
              <p:nvPr/>
            </p:nvGrpSpPr>
            <p:grpSpPr bwMode="auto">
              <a:xfrm>
                <a:off x="3870" y="1809"/>
                <a:ext cx="221" cy="221"/>
                <a:chOff x="3870" y="1809"/>
                <a:chExt cx="221" cy="221"/>
              </a:xfrm>
            </p:grpSpPr>
            <p:sp>
              <p:nvSpPr>
                <p:cNvPr id="29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870" y="1809"/>
                  <a:ext cx="219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874" y="1811"/>
                  <a:ext cx="217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" name="Group 41"/>
              <p:cNvGrpSpPr>
                <a:grpSpLocks/>
              </p:cNvGrpSpPr>
              <p:nvPr/>
            </p:nvGrpSpPr>
            <p:grpSpPr bwMode="auto">
              <a:xfrm>
                <a:off x="1650" y="1830"/>
                <a:ext cx="221" cy="221"/>
                <a:chOff x="1650" y="1830"/>
                <a:chExt cx="221" cy="221"/>
              </a:xfrm>
            </p:grpSpPr>
            <p:sp>
              <p:nvSpPr>
                <p:cNvPr id="26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1650" y="1830"/>
                  <a:ext cx="219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654" y="1832"/>
                  <a:ext cx="217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" name="Group 44"/>
              <p:cNvGrpSpPr>
                <a:grpSpLocks/>
              </p:cNvGrpSpPr>
              <p:nvPr/>
            </p:nvGrpSpPr>
            <p:grpSpPr bwMode="auto">
              <a:xfrm>
                <a:off x="2982" y="1809"/>
                <a:ext cx="221" cy="221"/>
                <a:chOff x="2982" y="1809"/>
                <a:chExt cx="221" cy="221"/>
              </a:xfrm>
            </p:grpSpPr>
            <p:sp>
              <p:nvSpPr>
                <p:cNvPr id="24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2982" y="1809"/>
                  <a:ext cx="219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986" y="1811"/>
                  <a:ext cx="217" cy="219"/>
                </a:xfrm>
                <a:prstGeom prst="line">
                  <a:avLst/>
                </a:prstGeom>
                <a:noFill/>
                <a:ln w="284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14686"/>
            <a:ext cx="714380" cy="71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135906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1.38889E-6 -0.2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3.33333E-6 L -0.00017 0.3467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7.40741E-7 L -0.20086 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44444E-6 7.40741E-7 L 0.26389 -0.005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572560" cy="642941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Шахматная задача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00100" y="1285860"/>
            <a:ext cx="57864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Белая ладья должна попасть на другой конец длинной диагонали, но ей мешают часовые — чёрные ладьи. И пешки тоже, как назло, стоят на пути: им не давали приказа двигаться. Какие ходы нужно сделать белой ладье, чтобы добраться до цели?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13" name="Picture 2" descr="http://isoveti.ru/img/shahmaty/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071546"/>
            <a:ext cx="1785950" cy="1840734"/>
          </a:xfrm>
          <a:prstGeom prst="rect">
            <a:avLst/>
          </a:prstGeom>
          <a:noFill/>
        </p:spPr>
      </p:pic>
      <p:pic>
        <p:nvPicPr>
          <p:cNvPr id="16" name="Picture 2" descr="http://isoveti.ru/img/shahmaty/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071810"/>
            <a:ext cx="3357586" cy="3308356"/>
          </a:xfrm>
          <a:prstGeom prst="rect">
            <a:avLst/>
          </a:prstGeom>
          <a:noFill/>
          <a:ln w="38100">
            <a:solidFill>
              <a:srgbClr val="663300"/>
            </a:solidFill>
            <a:prstDash val="solid"/>
          </a:ln>
        </p:spPr>
      </p:pic>
      <p:pic>
        <p:nvPicPr>
          <p:cNvPr id="20" name="Picture 4" descr="http://isoveti.ru/img/shahmaty/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1810"/>
            <a:ext cx="3420093" cy="3360093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</p:pic>
    </p:spTree>
    <p:extLst>
      <p:ext uri="{BB962C8B-B14F-4D97-AF65-F5344CB8AC3E}">
        <p14:creationId xmlns:p14="http://schemas.microsoft.com/office/powerpoint/2010/main" val="2878432366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" descr="http://4149661.ru/images/doshkolnoe/ds1002.jp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928794" y="1071545"/>
            <a:ext cx="5643602" cy="55703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572560" cy="642941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Шахматный тест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781552" y="3617918"/>
            <a:ext cx="2339975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019302" y="3617918"/>
            <a:ext cx="2339975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AutoShape 1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500298" y="4000504"/>
            <a:ext cx="1009637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</a:rPr>
              <a:t>II)   </a:t>
            </a:r>
            <a:r>
              <a:rPr lang="en-US">
                <a:solidFill>
                  <a:srgbClr val="000000"/>
                </a:solidFill>
              </a:rPr>
              <a:t>h8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000364" y="2071678"/>
            <a:ext cx="3600456" cy="6429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На каком поле может находиться чёрная ладья в начале игры?</a:t>
            </a:r>
          </a:p>
        </p:txBody>
      </p:sp>
      <p:sp>
        <p:nvSpPr>
          <p:cNvPr id="23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60" y="3357562"/>
            <a:ext cx="1009637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</a:rPr>
              <a:t>I)</a:t>
            </a:r>
            <a:r>
              <a:rPr lang="en-US">
                <a:solidFill>
                  <a:srgbClr val="000000"/>
                </a:solidFill>
              </a:rPr>
              <a:t>   a</a:t>
            </a:r>
            <a:r>
              <a:rPr lang="ru-RU">
                <a:solidFill>
                  <a:srgbClr val="000000"/>
                </a:solidFill>
              </a:rPr>
              <a:t>1 </a:t>
            </a:r>
          </a:p>
        </p:txBody>
      </p:sp>
      <p:sp>
        <p:nvSpPr>
          <p:cNvPr id="24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29256" y="3357562"/>
            <a:ext cx="1128721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</a:rPr>
              <a:t>III)    </a:t>
            </a:r>
            <a:r>
              <a:rPr lang="en-US">
                <a:solidFill>
                  <a:srgbClr val="000000"/>
                </a:solidFill>
              </a:rPr>
              <a:t>c8</a:t>
            </a:r>
          </a:p>
        </p:txBody>
      </p:sp>
      <p:sp>
        <p:nvSpPr>
          <p:cNvPr id="25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29256" y="3929066"/>
            <a:ext cx="1071570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</a:rPr>
              <a:t>IV )    </a:t>
            </a:r>
            <a:r>
              <a:rPr lang="en-US">
                <a:solidFill>
                  <a:srgbClr val="000000"/>
                </a:solidFill>
              </a:rPr>
              <a:t>d5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227266" y="3460755"/>
            <a:ext cx="2300287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5072066" y="4071942"/>
            <a:ext cx="2300287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9935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http://4149661.ru/images/doshkolnoe/ds1002.jp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857356" y="1071546"/>
            <a:ext cx="5643602" cy="5570335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488" y="3357562"/>
            <a:ext cx="1071571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</a:rPr>
              <a:t>I)   </a:t>
            </a:r>
            <a:r>
              <a:rPr lang="en-US">
                <a:solidFill>
                  <a:srgbClr val="000000"/>
                </a:solidFill>
              </a:rPr>
              <a:t>d6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14612" y="2071678"/>
            <a:ext cx="3802070" cy="9255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Ладья стоит на поле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ru-RU" dirty="0">
                <a:solidFill>
                  <a:srgbClr val="000000"/>
                </a:solidFill>
              </a:rPr>
              <a:t>3. На какое поле за один ход она может перебраться?</a:t>
            </a:r>
          </a:p>
        </p:txBody>
      </p:sp>
      <p:sp>
        <p:nvSpPr>
          <p:cNvPr id="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28926" y="3929066"/>
            <a:ext cx="1000133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</a:rPr>
              <a:t>II)   </a:t>
            </a:r>
            <a:r>
              <a:rPr lang="en-US">
                <a:solidFill>
                  <a:srgbClr val="000000"/>
                </a:solidFill>
              </a:rPr>
              <a:t>c5</a:t>
            </a:r>
          </a:p>
        </p:txBody>
      </p:sp>
      <p:sp>
        <p:nvSpPr>
          <p:cNvPr id="1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14876" y="3286124"/>
            <a:ext cx="1000132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</a:rPr>
              <a:t>III)    </a:t>
            </a:r>
            <a:r>
              <a:rPr lang="en-US">
                <a:solidFill>
                  <a:srgbClr val="000000"/>
                </a:solidFill>
              </a:rPr>
              <a:t>b4</a:t>
            </a:r>
          </a:p>
        </p:txBody>
      </p:sp>
      <p:sp>
        <p:nvSpPr>
          <p:cNvPr id="15" name="AutoShap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786314" y="3929066"/>
            <a:ext cx="1000132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</a:rPr>
              <a:t>IV )    </a:t>
            </a:r>
            <a:r>
              <a:rPr lang="en-US">
                <a:solidFill>
                  <a:srgbClr val="000000"/>
                </a:solidFill>
              </a:rPr>
              <a:t>f3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781552" y="3617918"/>
            <a:ext cx="2339975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019302" y="3617918"/>
            <a:ext cx="2339975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19302" y="4216405"/>
            <a:ext cx="2339975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572500" cy="642938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Шахматный тест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57981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http://4149661.ru/images/doshkolnoe/ds1002.jp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928794" y="1071545"/>
            <a:ext cx="5643602" cy="5570335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781552" y="3617918"/>
            <a:ext cx="2339975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19302" y="4216405"/>
            <a:ext cx="2339975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1"/>
          <p:cNvSpPr>
            <a:spLocks noChangeArrowheads="1"/>
          </p:cNvSpPr>
          <p:nvPr/>
        </p:nvSpPr>
        <p:spPr bwMode="auto">
          <a:xfrm>
            <a:off x="2928926" y="3929066"/>
            <a:ext cx="1143008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II)   </a:t>
            </a:r>
            <a:r>
              <a:rPr lang="en-US" dirty="0">
                <a:solidFill>
                  <a:srgbClr val="000000"/>
                </a:solidFill>
              </a:rPr>
              <a:t>a4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3000364" y="3316291"/>
            <a:ext cx="1071570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>
                <a:solidFill>
                  <a:srgbClr val="000000"/>
                </a:solidFill>
              </a:rPr>
              <a:t>I)</a:t>
            </a:r>
            <a:r>
              <a:rPr lang="en-US">
                <a:solidFill>
                  <a:srgbClr val="000000"/>
                </a:solidFill>
              </a:rPr>
              <a:t>   f5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4857752" y="3316291"/>
            <a:ext cx="1071571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III)    </a:t>
            </a:r>
            <a:r>
              <a:rPr lang="en-US" dirty="0">
                <a:solidFill>
                  <a:srgbClr val="000000"/>
                </a:solidFill>
              </a:rPr>
              <a:t>h4</a:t>
            </a:r>
          </a:p>
        </p:txBody>
      </p:sp>
      <p:sp>
        <p:nvSpPr>
          <p:cNvPr id="21" name="AutoShape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857752" y="3929066"/>
            <a:ext cx="1143009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solidFill>
                  <a:srgbClr val="000000"/>
                </a:solidFill>
              </a:rPr>
              <a:t>IV )    </a:t>
            </a:r>
            <a:r>
              <a:rPr lang="en-US" dirty="0">
                <a:solidFill>
                  <a:srgbClr val="000000"/>
                </a:solidFill>
              </a:rPr>
              <a:t>c5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786050" y="1714488"/>
            <a:ext cx="4114809" cy="9255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Ладья стоит на поле </a:t>
            </a:r>
            <a:r>
              <a:rPr lang="en-US" dirty="0">
                <a:solidFill>
                  <a:srgbClr val="000000"/>
                </a:solidFill>
              </a:rPr>
              <a:t>f4</a:t>
            </a:r>
            <a:r>
              <a:rPr lang="ru-RU" dirty="0">
                <a:solidFill>
                  <a:srgbClr val="000000"/>
                </a:solidFill>
              </a:rPr>
              <a:t>. </a:t>
            </a:r>
            <a:endParaRPr lang="ru-RU" dirty="0" smtClean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На </a:t>
            </a:r>
            <a:r>
              <a:rPr lang="ru-RU" dirty="0">
                <a:solidFill>
                  <a:srgbClr val="000000"/>
                </a:solidFill>
              </a:rPr>
              <a:t>какое поле за один ход она не может перебраться?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572500" cy="642938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Шахматный тест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649583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 descr="http://4149661.ru/images/doshkolnoe/ds1002.jp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857356" y="1000109"/>
            <a:ext cx="5715040" cy="5641772"/>
          </a:xfrm>
          <a:prstGeom prst="rect">
            <a:avLst/>
          </a:prstGeom>
          <a:noFill/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781552" y="3617918"/>
            <a:ext cx="2339975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19302" y="4216405"/>
            <a:ext cx="2339975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2857488" y="2928934"/>
            <a:ext cx="1766899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II)   пешка и конь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2928926" y="2285992"/>
            <a:ext cx="1643074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I)</a:t>
            </a:r>
            <a:r>
              <a:rPr lang="en-US" dirty="0">
                <a:solidFill>
                  <a:srgbClr val="000000"/>
                </a:solidFill>
              </a:rPr>
              <a:t>   </a:t>
            </a:r>
            <a:r>
              <a:rPr lang="ru-RU" dirty="0">
                <a:solidFill>
                  <a:srgbClr val="000000"/>
                </a:solidFill>
              </a:rPr>
              <a:t>слон и ферзь </a:t>
            </a:r>
          </a:p>
        </p:txBody>
      </p:sp>
      <p:sp>
        <p:nvSpPr>
          <p:cNvPr id="15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143504" y="2285992"/>
            <a:ext cx="1949428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solidFill>
                  <a:srgbClr val="000000"/>
                </a:solidFill>
              </a:rPr>
              <a:t>III)    пешка и слон</a:t>
            </a: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>
            <a:off x="5143504" y="2928934"/>
            <a:ext cx="1957421" cy="431800"/>
          </a:xfrm>
          <a:prstGeom prst="actionButtonBlank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IV )   конь и ферзь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643174" y="1571612"/>
            <a:ext cx="4357718" cy="368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Какие фигуры находятся под боем ладьи?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6433" y="4365608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643578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929198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557214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714752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557214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557214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2" name="Заголовок 1"/>
          <p:cNvSpPr>
            <a:spLocks noGrp="1"/>
          </p:cNvSpPr>
          <p:nvPr>
            <p:ph type="ctrTitle"/>
          </p:nvPr>
        </p:nvSpPr>
        <p:spPr>
          <a:xfrm>
            <a:off x="285750" y="285750"/>
            <a:ext cx="8572500" cy="642938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Шахматный тест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62356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Подытожим!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663300"/>
                </a:solidFill>
                <a:ea typeface="+mj-ea"/>
                <a:cs typeface="+mj-cs"/>
              </a:rPr>
              <a:t>Слон и ладья – разные фигуры, но есть ли между ними что-то общее?</a:t>
            </a:r>
            <a:br>
              <a:rPr lang="ru-RU" sz="4000" b="1" dirty="0">
                <a:solidFill>
                  <a:srgbClr val="663300"/>
                </a:solidFill>
                <a:ea typeface="+mj-ea"/>
                <a:cs typeface="+mj-cs"/>
              </a:rPr>
            </a:br>
            <a:r>
              <a:rPr lang="ru-RU" sz="4000" b="1" dirty="0">
                <a:solidFill>
                  <a:srgbClr val="663300"/>
                </a:solidFill>
                <a:ea typeface="+mj-ea"/>
                <a:cs typeface="+mj-cs"/>
              </a:rPr>
              <a:t>Вспомните все, что вы узнали об этих </a:t>
            </a:r>
            <a:r>
              <a:rPr lang="ru-RU" sz="4000" b="1" dirty="0" smtClean="0">
                <a:solidFill>
                  <a:srgbClr val="663300"/>
                </a:solidFill>
                <a:ea typeface="+mj-ea"/>
                <a:cs typeface="+mj-cs"/>
              </a:rPr>
              <a:t>фигурах.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4" name="Picture 3" descr="http://icons.iconarchive.com/icons/aha-soft/chess/256/white-bishop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501008"/>
            <a:ext cx="2928958" cy="292895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35368"/>
            <a:ext cx="2566045" cy="342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52112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Загадка</a:t>
            </a:r>
            <a:endParaRPr lang="ru-RU" sz="40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1928802"/>
            <a:ext cx="4071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Обитает не в саванне,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не так огромен он,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Но такое же названье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 фигуры этой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663300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3286124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A5100"/>
                </a:solidFill>
              </a:rPr>
              <a:t>слон</a:t>
            </a:r>
            <a:endParaRPr lang="ru-RU" sz="4400" b="1" dirty="0">
              <a:solidFill>
                <a:srgbClr val="7A5100"/>
              </a:solidFill>
            </a:endParaRPr>
          </a:p>
        </p:txBody>
      </p:sp>
      <p:pic>
        <p:nvPicPr>
          <p:cNvPr id="5123" name="Picture 3" descr="http://icons.iconarchive.com/icons/aha-soft/chess/256/white-bishop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1249153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Использованные ресурсы:</a:t>
            </a:r>
            <a:endParaRPr lang="ru-RU" sz="32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1428736"/>
            <a:ext cx="800105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b="1" i="1" u="sng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Литература:</a:t>
            </a:r>
            <a:endParaRPr lang="ru-RU" sz="1400" dirty="0" smtClean="0">
              <a:solidFill>
                <a:srgbClr val="6633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Книга "Шахматы для детей, родителей и учителей", авторы: Костров Всеволод и Давлетов </a:t>
            </a:r>
            <a:r>
              <a:rPr lang="ru-RU" sz="1400" dirty="0" err="1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Джалиль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г.Санкт-Петербург</a:t>
            </a:r>
          </a:p>
          <a:p>
            <a:pPr eaLnBrk="0" hangingPunct="0">
              <a:buFontTx/>
              <a:buChar char="•"/>
              <a:defRPr/>
            </a:pPr>
            <a:r>
              <a:rPr lang="ru-RU" sz="1400" dirty="0" err="1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Сухин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И. Шахматная сказка // </a:t>
            </a:r>
            <a:r>
              <a:rPr lang="ru-RU" sz="1400" dirty="0" err="1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Сухин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И. Приключения в Шахматной стране. – М.: Педагогика, 1991.</a:t>
            </a:r>
          </a:p>
          <a:p>
            <a:pPr eaLnBrk="0" hangingPunct="0">
              <a:buFontTx/>
              <a:buChar char="•"/>
              <a:defRPr/>
            </a:pPr>
            <a:r>
              <a:rPr lang="ru-RU" sz="1400" dirty="0" err="1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Сухин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И. Шахматы, первый год, или Учусь и учу: Пособие для учителя – Обнинск: Духовное возрождение, 1999.</a:t>
            </a:r>
          </a:p>
          <a:p>
            <a:pPr eaLnBrk="0" hangingPunct="0">
              <a:buFontTx/>
              <a:buChar char="•"/>
              <a:defRPr/>
            </a:pPr>
            <a:endParaRPr lang="ru-RU" sz="1400" dirty="0" smtClean="0">
              <a:solidFill>
                <a:srgbClr val="6633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1400" b="1" i="1" u="sng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Интернет-ресурсы: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Сайт поклонников игры в шахматы </a:t>
            </a:r>
            <a:r>
              <a:rPr lang="en-US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  <a:hlinkClick r:id="rId3"/>
              </a:rPr>
              <a:t>http://chess-fan.at.ua/blog/lesson_2_3_slon/2011-10-21-7</a:t>
            </a:r>
            <a:endParaRPr lang="ru-RU" sz="14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Шахматная доска </a:t>
            </a:r>
            <a:r>
              <a:rPr lang="en-US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  <a:hlinkClick r:id="rId4"/>
              </a:rPr>
              <a:t>http://4149661.ru/images/doshkolnoe/ds1002.jpg</a:t>
            </a:r>
            <a:endParaRPr lang="ru-RU" sz="14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Ходы слона</a:t>
            </a:r>
            <a:r>
              <a:rPr lang="en-US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  <a:hlinkClick r:id="rId5"/>
              </a:rPr>
              <a:t>http://2ls.ru/uploads/posts/2013-02/1360443357_kak-hodit-slon.png</a:t>
            </a:r>
            <a:endParaRPr lang="ru-RU" sz="14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Слон </a:t>
            </a:r>
            <a:r>
              <a:rPr lang="en-US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  <a:hlinkClick r:id="rId6"/>
              </a:rPr>
              <a:t>http://www.chessgu.ru/wp-content/uploads/2011/09/slonnn.gif</a:t>
            </a:r>
            <a:endParaRPr lang="ru-RU" sz="14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  <a:defRPr/>
            </a:pPr>
            <a:endParaRPr lang="ru-RU" sz="14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  <a:defRPr/>
            </a:pPr>
            <a:endParaRPr lang="ru-RU" dirty="0" smtClean="0"/>
          </a:p>
          <a:p>
            <a:pPr eaLnBrk="0" hangingPunct="0">
              <a:buFont typeface="Arial" charset="0"/>
              <a:buChar char="•"/>
              <a:defRPr/>
            </a:pPr>
            <a:endParaRPr lang="ru-RU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  <a:defRPr/>
            </a:pPr>
            <a:endParaRPr lang="ru-RU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Загадка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18573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>Мы могли на ней бы плыть</a:t>
            </a:r>
            <a:br>
              <a:rPr lang="ru-RU" dirty="0" smtClean="0">
                <a:solidFill>
                  <a:srgbClr val="663300"/>
                </a:solidFill>
              </a:rPr>
            </a:br>
            <a:r>
              <a:rPr lang="ru-RU" dirty="0" smtClean="0">
                <a:solidFill>
                  <a:srgbClr val="663300"/>
                </a:solidFill>
              </a:rPr>
              <a:t>С русским князем по воде,</a:t>
            </a:r>
            <a:br>
              <a:rPr lang="ru-RU" dirty="0" smtClean="0">
                <a:solidFill>
                  <a:srgbClr val="663300"/>
                </a:solidFill>
              </a:rPr>
            </a:br>
            <a:r>
              <a:rPr lang="ru-RU" dirty="0" smtClean="0">
                <a:solidFill>
                  <a:srgbClr val="663300"/>
                </a:solidFill>
              </a:rPr>
              <a:t>Но позволено ходить</a:t>
            </a:r>
            <a:br>
              <a:rPr lang="ru-RU" dirty="0" smtClean="0">
                <a:solidFill>
                  <a:srgbClr val="663300"/>
                </a:solidFill>
              </a:rPr>
            </a:br>
            <a:r>
              <a:rPr lang="ru-RU" dirty="0" smtClean="0">
                <a:solidFill>
                  <a:srgbClr val="663300"/>
                </a:solidFill>
              </a:rPr>
              <a:t>И по клеточкам…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3071810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A5100"/>
                </a:solidFill>
              </a:rPr>
              <a:t>ладье</a:t>
            </a:r>
            <a:endParaRPr lang="ru-RU" sz="5400" b="1" dirty="0">
              <a:solidFill>
                <a:srgbClr val="7A5100"/>
              </a:solidFill>
            </a:endParaRPr>
          </a:p>
        </p:txBody>
      </p:sp>
      <p:pic>
        <p:nvPicPr>
          <p:cNvPr id="13314" name="Picture 2" descr="http://jpe.ru/1/big/300610/00ug0qzdv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85860"/>
            <a:ext cx="3286148" cy="43815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21658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 Начальное положение</a:t>
            </a:r>
            <a:endParaRPr lang="ru-RU" sz="40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271490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1643050"/>
            <a:ext cx="3929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>Слон </a:t>
            </a:r>
            <a:r>
              <a:rPr lang="ru-RU" dirty="0" smtClean="0">
                <a:solidFill>
                  <a:srgbClr val="663300"/>
                </a:solidFill>
              </a:rPr>
              <a:t>–легкая </a:t>
            </a:r>
            <a:r>
              <a:rPr lang="ru-RU" dirty="0" smtClean="0">
                <a:solidFill>
                  <a:srgbClr val="663300"/>
                </a:solidFill>
              </a:rPr>
              <a:t>шахматная фигура. В древнерусских шахматах слон называется также «офицер». </a:t>
            </a:r>
          </a:p>
          <a:p>
            <a:r>
              <a:rPr lang="ru-RU" dirty="0" smtClean="0">
                <a:solidFill>
                  <a:srgbClr val="663300"/>
                </a:solidFill>
              </a:rPr>
              <a:t>В начале партии у каждого из игроков в распоряжении 2 слона. </a:t>
            </a:r>
            <a:endParaRPr lang="ru-RU" dirty="0" smtClean="0">
              <a:solidFill>
                <a:srgbClr val="663300"/>
              </a:solidFill>
            </a:endParaRP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Назовите исходную позицию слонов</a:t>
            </a:r>
            <a:r>
              <a:rPr lang="ru-RU" b="1" dirty="0">
                <a:solidFill>
                  <a:srgbClr val="663300"/>
                </a:solidFill>
              </a:rPr>
              <a:t>.</a:t>
            </a:r>
            <a:r>
              <a:rPr lang="ru-RU" dirty="0" smtClean="0">
                <a:solidFill>
                  <a:srgbClr val="663300"/>
                </a:solidFill>
              </a:rPr>
              <a:t> 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7" name="Picture 7" descr="http://4149661.ru/images/doshkolnoe/ds1002.jpg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4500562" y="1428736"/>
            <a:ext cx="4270281" cy="4214842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770442"/>
            <a:ext cx="642942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786322"/>
            <a:ext cx="642942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643050"/>
            <a:ext cx="642942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643050"/>
            <a:ext cx="642942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098" name="Picture 2" descr="http://www.chessgu.ru/wp-content/uploads/2011/09/slonn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214818"/>
            <a:ext cx="1971675" cy="217170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Как ходит слон</a:t>
            </a:r>
            <a:endParaRPr lang="ru-RU" sz="40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357298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663300"/>
                </a:solidFill>
              </a:rPr>
              <a:t>Офицер </a:t>
            </a:r>
            <a:r>
              <a:rPr lang="ru-RU" sz="1600" b="1" dirty="0" smtClean="0">
                <a:solidFill>
                  <a:srgbClr val="663300"/>
                </a:solidFill>
              </a:rPr>
              <a:t>ходит по диагонали на любое количество клеток</a:t>
            </a:r>
            <a:r>
              <a:rPr lang="ru-RU" sz="1600" dirty="0" smtClean="0">
                <a:solidFill>
                  <a:srgbClr val="663300"/>
                </a:solidFill>
              </a:rPr>
              <a:t>, при условии, что путь слона не </a:t>
            </a:r>
            <a:r>
              <a:rPr lang="ru-RU" sz="1600" dirty="0" smtClean="0">
                <a:solidFill>
                  <a:srgbClr val="663300"/>
                </a:solidFill>
              </a:rPr>
              <a:t>прегражден. Слон </a:t>
            </a:r>
            <a:r>
              <a:rPr lang="ru-RU" sz="1600" dirty="0" smtClean="0">
                <a:solidFill>
                  <a:srgbClr val="663300"/>
                </a:solidFill>
              </a:rPr>
              <a:t>не может «перепрыгивать» через фигуры, как чужие, так и свои.</a:t>
            </a:r>
            <a:endParaRPr lang="ru-RU" sz="1600" dirty="0">
              <a:solidFill>
                <a:srgbClr val="663300"/>
              </a:solidFill>
            </a:endParaRPr>
          </a:p>
        </p:txBody>
      </p:sp>
      <p:pic>
        <p:nvPicPr>
          <p:cNvPr id="3074" name="Picture 2" descr="Ходы и удары сло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214841" cy="42148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21468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smtClean="0">
                <a:solidFill>
                  <a:srgbClr val="663300"/>
                </a:solidFill>
              </a:rPr>
              <a:t>Если слон на белом поле</a:t>
            </a:r>
          </a:p>
          <a:p>
            <a:r>
              <a:rPr lang="ru-RU" sz="1400" b="1" i="1" dirty="0" smtClean="0">
                <a:solidFill>
                  <a:srgbClr val="663300"/>
                </a:solidFill>
              </a:rPr>
              <a:t>встал вначале (не забудь!),</a:t>
            </a:r>
          </a:p>
          <a:p>
            <a:r>
              <a:rPr lang="ru-RU" sz="1400" b="1" i="1" dirty="0" smtClean="0">
                <a:solidFill>
                  <a:srgbClr val="663300"/>
                </a:solidFill>
              </a:rPr>
              <a:t>он другой не хочет доли —</a:t>
            </a:r>
          </a:p>
          <a:p>
            <a:r>
              <a:rPr lang="ru-RU" sz="1400" b="1" i="1" dirty="0" smtClean="0">
                <a:solidFill>
                  <a:srgbClr val="663300"/>
                </a:solidFill>
              </a:rPr>
              <a:t>знает только белый путь.</a:t>
            </a:r>
          </a:p>
          <a:p>
            <a:r>
              <a:rPr lang="ru-RU" sz="1400" b="1" i="1" dirty="0" smtClean="0">
                <a:solidFill>
                  <a:srgbClr val="663300"/>
                </a:solidFill>
              </a:rPr>
              <a:t>А когда на поле чёрном</a:t>
            </a:r>
          </a:p>
          <a:p>
            <a:r>
              <a:rPr lang="ru-RU" sz="1400" b="1" i="1" dirty="0" smtClean="0">
                <a:solidFill>
                  <a:srgbClr val="663300"/>
                </a:solidFill>
              </a:rPr>
              <a:t>слон стоит, вступая в бой,</a:t>
            </a:r>
          </a:p>
          <a:p>
            <a:r>
              <a:rPr lang="ru-RU" sz="1400" b="1" i="1" dirty="0" smtClean="0">
                <a:solidFill>
                  <a:srgbClr val="663300"/>
                </a:solidFill>
              </a:rPr>
              <a:t>ходит, правилам покорный,</a:t>
            </a:r>
          </a:p>
          <a:p>
            <a:r>
              <a:rPr lang="ru-RU" sz="1400" b="1" i="1" dirty="0" smtClean="0">
                <a:solidFill>
                  <a:srgbClr val="663300"/>
                </a:solidFill>
              </a:rPr>
              <a:t>чёрной тропкой слон такой.</a:t>
            </a:r>
          </a:p>
          <a:p>
            <a:r>
              <a:rPr lang="ru-RU" sz="1400" b="1" i="1" dirty="0" smtClean="0">
                <a:solidFill>
                  <a:srgbClr val="663300"/>
                </a:solidFill>
              </a:rPr>
              <a:t>До конца игры слоны</a:t>
            </a:r>
          </a:p>
          <a:p>
            <a:r>
              <a:rPr lang="ru-RU" sz="1400" b="1" i="1" dirty="0" smtClean="0">
                <a:solidFill>
                  <a:srgbClr val="663300"/>
                </a:solidFill>
              </a:rPr>
              <a:t>цвету одному верны.</a:t>
            </a:r>
          </a:p>
          <a:p>
            <a:r>
              <a:rPr lang="ru-RU" sz="1400" b="1" i="1" dirty="0" smtClean="0">
                <a:solidFill>
                  <a:srgbClr val="663300"/>
                </a:solidFill>
              </a:rPr>
              <a:t>Лишь одноцветные поля</a:t>
            </a:r>
          </a:p>
          <a:p>
            <a:r>
              <a:rPr lang="ru-RU" sz="1400" b="1" i="1" dirty="0" smtClean="0">
                <a:solidFill>
                  <a:srgbClr val="663300"/>
                </a:solidFill>
              </a:rPr>
              <a:t>Слона в походе привлекали.</a:t>
            </a:r>
          </a:p>
          <a:p>
            <a:r>
              <a:rPr lang="ru-RU" sz="1400" b="1" i="1" dirty="0" smtClean="0">
                <a:solidFill>
                  <a:srgbClr val="663300"/>
                </a:solidFill>
              </a:rPr>
              <a:t>Он на чужого короля</a:t>
            </a:r>
          </a:p>
          <a:p>
            <a:r>
              <a:rPr lang="ru-RU" sz="1400" b="1" i="1" dirty="0" smtClean="0">
                <a:solidFill>
                  <a:srgbClr val="663300"/>
                </a:solidFill>
              </a:rPr>
              <a:t>Нацелен по диагонали.</a:t>
            </a:r>
            <a:endParaRPr lang="ru-RU" sz="1400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Как бьет слон</a:t>
            </a:r>
            <a:endParaRPr lang="ru-RU" sz="40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1643050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663300"/>
                </a:solidFill>
              </a:rPr>
              <a:t>Слон бьёт также как и ходит: по диагонали, становясь на место той фигуры, которую взял.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7" name="Picture 7" descr="http://4149661.ru/images/doshkolnoe/ds1002.jpg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426174" y="1214422"/>
            <a:ext cx="5344670" cy="5275283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кон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286124"/>
            <a:ext cx="523875" cy="571500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378619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929198"/>
            <a:ext cx="642942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2143116"/>
            <a:ext cx="642942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3429000"/>
            <a:ext cx="2710829" cy="287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12431 -0.1604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-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46 L -0.11875 0.16296 " pathEditMode="relative" ptsTypes="AA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Ценность слона</a:t>
            </a:r>
            <a:endParaRPr lang="ru-RU" sz="40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571612"/>
            <a:ext cx="4000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663300"/>
                </a:solidFill>
              </a:rPr>
              <a:t>Особенность слонов состоит в том, что они способны ходить на протяжении всей партии только по белым или черным клеткам. </a:t>
            </a:r>
            <a:endParaRPr lang="ru-RU" sz="1600" dirty="0" smtClean="0">
              <a:solidFill>
                <a:srgbClr val="663300"/>
              </a:solidFill>
            </a:endParaRPr>
          </a:p>
          <a:p>
            <a:r>
              <a:rPr lang="ru-RU" sz="1600" dirty="0" smtClean="0">
                <a:solidFill>
                  <a:srgbClr val="663300"/>
                </a:solidFill>
              </a:rPr>
              <a:t>Одним слоном мат </a:t>
            </a:r>
            <a:r>
              <a:rPr lang="ru-RU" sz="1600" dirty="0" smtClean="0">
                <a:solidFill>
                  <a:srgbClr val="663300"/>
                </a:solidFill>
              </a:rPr>
              <a:t>поставить невозможно, но парой слонов </a:t>
            </a:r>
            <a:r>
              <a:rPr lang="ru-RU" sz="1600" dirty="0" smtClean="0">
                <a:solidFill>
                  <a:srgbClr val="663300"/>
                </a:solidFill>
              </a:rPr>
              <a:t>мат </a:t>
            </a:r>
            <a:r>
              <a:rPr lang="ru-RU" sz="1600" dirty="0" smtClean="0">
                <a:solidFill>
                  <a:srgbClr val="663300"/>
                </a:solidFill>
              </a:rPr>
              <a:t>поставить можно.</a:t>
            </a:r>
            <a:endParaRPr lang="ru-RU" sz="16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http://2ls.ru/uploads/posts/2013-02/1360443357_kak-hodit-sl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4131463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Слон в игре</a:t>
            </a:r>
            <a:endParaRPr lang="ru-RU" sz="40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pic>
        <p:nvPicPr>
          <p:cNvPr id="6" name="Picture 7" descr="http://4149661.ru/images/doshkolnoe/ds1002.jpg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57158" y="2143116"/>
            <a:ext cx="4143404" cy="408961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57158" y="1785926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6600"/>
                </a:solidFill>
              </a:rPr>
              <a:t>Игра «Слон против слона»</a:t>
            </a:r>
            <a:endParaRPr lang="ru-RU" sz="1600" b="1" dirty="0">
              <a:solidFill>
                <a:srgbClr val="99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621508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>Начальное положение фигур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142984"/>
            <a:ext cx="457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 </a:t>
            </a:r>
            <a:r>
              <a:rPr lang="ru-RU" b="1" dirty="0" smtClean="0">
                <a:solidFill>
                  <a:srgbClr val="663300"/>
                </a:solidFill>
              </a:rPr>
              <a:t>Если сейчас ход белого слона, может ли он атаковать черного? На какое поле он пойдет?</a:t>
            </a:r>
          </a:p>
          <a:p>
            <a:pPr algn="ctr"/>
            <a:endParaRPr lang="ru-RU" b="1" dirty="0">
              <a:solidFill>
                <a:srgbClr val="663300"/>
              </a:solidFill>
            </a:endParaRPr>
          </a:p>
          <a:p>
            <a:pPr algn="ctr"/>
            <a:endParaRPr lang="ru-RU" b="1" dirty="0" smtClean="0">
              <a:solidFill>
                <a:srgbClr val="663300"/>
              </a:solidFill>
            </a:endParaRPr>
          </a:p>
          <a:p>
            <a:pPr algn="ctr"/>
            <a:endParaRPr lang="ru-RU" b="1" dirty="0" smtClean="0">
              <a:solidFill>
                <a:srgbClr val="663300"/>
              </a:solidFill>
            </a:endParaRP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Может ли черный слон избежать гибели? Подскажите ход.</a:t>
            </a:r>
          </a:p>
          <a:p>
            <a:pPr algn="ctr"/>
            <a:endParaRPr lang="ru-RU" b="1" dirty="0">
              <a:solidFill>
                <a:srgbClr val="663300"/>
              </a:solidFill>
            </a:endParaRP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Будет ли угроза для черного слона, если он пойдет на поле</a:t>
            </a:r>
            <a:endParaRPr lang="en-US" b="1" dirty="0" smtClean="0">
              <a:solidFill>
                <a:srgbClr val="663300"/>
              </a:solidFill>
            </a:endParaRP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 </a:t>
            </a:r>
            <a:r>
              <a:rPr lang="en-US" b="1" dirty="0" smtClean="0">
                <a:solidFill>
                  <a:srgbClr val="663300"/>
                </a:solidFill>
              </a:rPr>
              <a:t>d 6</a:t>
            </a:r>
            <a:r>
              <a:rPr lang="ru-RU" b="1" dirty="0" smtClean="0">
                <a:solidFill>
                  <a:srgbClr val="663300"/>
                </a:solidFill>
              </a:rPr>
              <a:t>? Объясни.</a:t>
            </a:r>
          </a:p>
          <a:p>
            <a:pPr algn="ctr"/>
            <a:endParaRPr lang="ru-RU" b="1" dirty="0">
              <a:solidFill>
                <a:srgbClr val="663300"/>
              </a:solidFill>
            </a:endParaRPr>
          </a:p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Как называются эти слоны?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5429264"/>
            <a:ext cx="571504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357430"/>
            <a:ext cx="571504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938281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81332E-7 L 0.2441 -0.314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15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948 L -0.09584 0.13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8A5C00"/>
                  </a:solidFill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Ладья</a:t>
            </a:r>
            <a:endParaRPr lang="ru-RU" sz="5400" b="1" dirty="0">
              <a:ln>
                <a:solidFill>
                  <a:srgbClr val="8A5C00"/>
                </a:solidFill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pic>
        <p:nvPicPr>
          <p:cNvPr id="5121" name="Picture 1" descr="C:\Documents and Settings\Admin\Рабочий стол\ладь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2552700" cy="29241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1714488"/>
            <a:ext cx="32861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Видимо, ладья упряма,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если ходит только прямо,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не петляет — прыг да скок,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не шагнёт наискосок.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Так от края и до края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может двигаться она.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Эта башня боевая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неуклюжа, но сильна.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Шаг тяжёлый у ладьи,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в бой её скорей веди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857760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3300"/>
                </a:solidFill>
              </a:rPr>
              <a:t>Её также называют турой, потому что она похожа на башню.</a:t>
            </a:r>
            <a:br>
              <a:rPr lang="ru-RU" b="1" dirty="0" smtClean="0">
                <a:solidFill>
                  <a:srgbClr val="663300"/>
                </a:solidFill>
              </a:rPr>
            </a:br>
            <a:r>
              <a:rPr lang="ru-RU" b="1" dirty="0" smtClean="0">
                <a:solidFill>
                  <a:srgbClr val="663300"/>
                </a:solidFill>
              </a:rPr>
              <a:t>Ладьи стоят по краям доски. Обычно дело до них доходит только в середине партии, когда никто не мешает им как следует развернуться. 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500174"/>
            <a:ext cx="229316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2A06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0675" y="453021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Что вы узнали о ладье из этого стихотворения?</a:t>
            </a:r>
            <a:endParaRPr lang="ru-RU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2606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Шахмат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Шаблон Шахмат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Шаблон Шахмат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Шаблон Шахмат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Шаблон Шахмат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Шахмат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Шаблон Шахмат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Шаблон Шахмат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Шаблон Шахмат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Шаблон Шахмат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Шаблон Шахмат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Шаблон Шахмат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Шаблон Шахмат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Шахматы</Template>
  <TotalTime>61</TotalTime>
  <Words>733</Words>
  <Application>Microsoft Office PowerPoint</Application>
  <PresentationFormat>Экран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Шаблон Шахматы</vt:lpstr>
      <vt:lpstr>1_Шаблон Шахматы</vt:lpstr>
      <vt:lpstr>2_Шаблон Шахматы</vt:lpstr>
      <vt:lpstr>3_Шаблон Шахматы</vt:lpstr>
      <vt:lpstr>4_Шаблон Шахматы</vt:lpstr>
      <vt:lpstr>5_Шаблон Шахматы</vt:lpstr>
      <vt:lpstr>6_Шаблон Шахматы</vt:lpstr>
      <vt:lpstr>7_Шаблон Шахматы</vt:lpstr>
      <vt:lpstr>8_Шаблон Шахматы</vt:lpstr>
      <vt:lpstr>9_Шаблон Шахматы</vt:lpstr>
      <vt:lpstr>10_Шаблон Шахматы</vt:lpstr>
      <vt:lpstr>11_Шаблон Шахматы</vt:lpstr>
      <vt:lpstr>«Шахматная школа»</vt:lpstr>
      <vt:lpstr>Загадка</vt:lpstr>
      <vt:lpstr>Загадка</vt:lpstr>
      <vt:lpstr>      Начальное положение</vt:lpstr>
      <vt:lpstr>Как ходит слон</vt:lpstr>
      <vt:lpstr>Как бьет слон</vt:lpstr>
      <vt:lpstr>Ценность слона</vt:lpstr>
      <vt:lpstr>Слон в игре</vt:lpstr>
      <vt:lpstr>Ладья</vt:lpstr>
      <vt:lpstr>Ладья</vt:lpstr>
      <vt:lpstr>Ладья</vt:lpstr>
      <vt:lpstr>Как ходит ладья</vt:lpstr>
      <vt:lpstr>Как ходит ладья</vt:lpstr>
      <vt:lpstr>Шахматная задача</vt:lpstr>
      <vt:lpstr>Шахматный тест</vt:lpstr>
      <vt:lpstr>Шахматный тест</vt:lpstr>
      <vt:lpstr>Шахматный тест</vt:lpstr>
      <vt:lpstr>Шахматный тест</vt:lpstr>
      <vt:lpstr>Подытожим!</vt:lpstr>
      <vt:lpstr>Использованные ресурсы: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«Шахматная школа»</dc:title>
  <dc:subject>Слон</dc:subject>
  <dc:creator>Плотникова О.В.</dc:creator>
  <cp:keywords>шахматы, презентация</cp:keywords>
  <cp:lastModifiedBy>Пользователь</cp:lastModifiedBy>
  <cp:revision>9</cp:revision>
  <dcterms:created xsi:type="dcterms:W3CDTF">2013-07-14T09:47:35Z</dcterms:created>
  <dcterms:modified xsi:type="dcterms:W3CDTF">2015-10-19T06:48:32Z</dcterms:modified>
  <cp:category>шахматы, презентация</cp:category>
</cp:coreProperties>
</file>