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81" r:id="rId4"/>
    <p:sldId id="284" r:id="rId5"/>
    <p:sldId id="258" r:id="rId6"/>
    <p:sldId id="277" r:id="rId7"/>
    <p:sldId id="264" r:id="rId8"/>
    <p:sldId id="278" r:id="rId9"/>
    <p:sldId id="279" r:id="rId10"/>
    <p:sldId id="263" r:id="rId11"/>
    <p:sldId id="271" r:id="rId12"/>
    <p:sldId id="269" r:id="rId13"/>
    <p:sldId id="280" r:id="rId14"/>
    <p:sldId id="272" r:id="rId15"/>
    <p:sldId id="282" r:id="rId16"/>
    <p:sldId id="275" r:id="rId17"/>
    <p:sldId id="261" r:id="rId18"/>
    <p:sldId id="266" r:id="rId19"/>
    <p:sldId id="267" r:id="rId20"/>
    <p:sldId id="283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6" autoAdjust="0"/>
    <p:restoredTop sz="94737" autoAdjust="0"/>
  </p:normalViewPr>
  <p:slideViewPr>
    <p:cSldViewPr>
      <p:cViewPr varScale="1">
        <p:scale>
          <a:sx n="54" d="100"/>
          <a:sy n="54" d="100"/>
        </p:scale>
        <p:origin x="-6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1">
                  <c:v>середина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1">
                  <c:v>середина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</c:v>
                </c:pt>
                <c:pt idx="1">
                  <c:v>52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1">
                  <c:v>середина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48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41888"/>
        <c:axId val="24351872"/>
      </c:barChart>
      <c:catAx>
        <c:axId val="24341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351872"/>
        <c:crosses val="autoZero"/>
        <c:auto val="1"/>
        <c:lblAlgn val="ctr"/>
        <c:lblOffset val="100"/>
        <c:noMultiLvlLbl val="0"/>
      </c:catAx>
      <c:valAx>
        <c:axId val="24351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341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0874624"/>
        <c:axId val="30880512"/>
      </c:barChart>
      <c:catAx>
        <c:axId val="30874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880512"/>
        <c:crosses val="autoZero"/>
        <c:auto val="1"/>
        <c:lblAlgn val="ctr"/>
        <c:lblOffset val="100"/>
        <c:noMultiLvlLbl val="0"/>
      </c:catAx>
      <c:valAx>
        <c:axId val="30880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08746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8BC95-732A-4FB3-B0B8-7583F3D97DC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1CDD4-11D9-4244-A683-031550AC8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7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1CDD4-11D9-4244-A683-031550AC8B0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6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1CDD4-11D9-4244-A683-031550AC8B0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7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FD2600-3755-4BA1-BAFD-77B84A02422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5CBC3B-EDE0-49FD-BB9A-CAB7E9C91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91;&#1091;&#1076;/&#1043;&#1088;&#1091;&#1087;&#1087;&#1086;&#1074;&#1072;&#1103;%20&#1088;&#1072;&#1073;&#1086;&#1090;&#1072;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4;&#1077;&#1088;&#1099;%20&#1091;&#1087;&#1088;&#1072;&#1078;&#1085;&#1077;&#1085;&#1080;&#1081;/&#1055;&#1088;&#1080;&#1076;&#1091;&#1084;&#1072;&#1081;%20&#1090;&#1077;&#1082;&#1089;&#1090;&#1091;%20&#1076;&#1088;&#1091;&#1075;&#1091;&#1102;%20&#1082;&#1086;&#1085;&#1094;&#1086;&#1074;&#1082;&#1091;.docx" TargetMode="External"/><Relationship Id="rId2" Type="http://schemas.openxmlformats.org/officeDocument/2006/relationships/hyperlink" Target="&#1091;&#1091;&#1076;/&#1056;&#1072;&#1073;&#1086;&#1090;&#1072;%204%20&#1075;&#1088;&#1091;&#1087;&#1087;&#1099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7;&#1088;&#1080;&#1084;&#1077;&#1088;&#1099;%20&#1091;&#1087;&#1088;&#1072;&#1078;&#1085;&#1077;&#1085;&#1080;&#1081;/&#1053;&#1086;&#1074;&#1086;&#1077;%20&#1083;&#1080;&#1094;&#1086;.docx" TargetMode="External"/><Relationship Id="rId4" Type="http://schemas.openxmlformats.org/officeDocument/2006/relationships/hyperlink" Target="&#1091;&#1091;&#1076;/&#1046;&#1072;&#1083;&#1086;&#1073;&#1099;%20&#1079;&#1072;&#1081;&#1094;&#1072;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4;&#1077;&#1088;&#1099;%20&#1091;&#1087;&#1088;&#1072;&#1078;&#1085;&#1077;&#1085;&#1080;&#1081;/&#1057;&#1086;&#1089;&#1090;&#1072;&#1074;&#1100;%20&#1087;&#1088;&#1072;&#1074;&#1080;&#1083;&#1072;.docx" TargetMode="External"/><Relationship Id="rId2" Type="http://schemas.openxmlformats.org/officeDocument/2006/relationships/hyperlink" Target="&#1087;&#1088;&#1080;&#1084;&#1077;&#1088;&#1099;%20&#1091;&#1087;&#1088;&#1072;&#1078;&#1085;&#1077;&#1085;&#1080;&#1081;/&#1056;&#1077;&#1094;&#1077;&#1087;&#1090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7;&#1088;&#1080;&#1084;&#1077;&#1088;&#1099;%20&#1091;&#1087;&#1088;&#1072;&#1078;&#1085;&#1077;&#1085;&#1080;&#1081;/&#1050;&#1086;&#1084;&#1087;&#1083;&#1080;&#1084;&#1077;&#1085;&#1090;.docx" TargetMode="External"/><Relationship Id="rId4" Type="http://schemas.openxmlformats.org/officeDocument/2006/relationships/hyperlink" Target="&#1087;&#1088;&#1080;&#1084;&#1077;&#1088;&#1099;%20&#1091;&#1087;&#1088;&#1072;&#1078;&#1085;&#1077;&#1085;&#1080;&#1081;/&#1058;&#1077;&#1082;&#1089;&#1090;%20&#1086;&#1090;%20&#1083;&#1080;&#1094;&#1072;%20&#1075;&#1077;&#1088;&#1086;&#1103;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&#1076;&#1080;&#1072;&#1075;&#1085;&#1086;&#1089;&#1090;&#1080;&#1082;&#1072;%20&#1082;&#1086;&#1084;&#1084;&#1091;&#1085;&#1080;&#1082;&#1072;&#1090;&#1080;&#1074;&#1085;&#1099;&#1093;%20&#1059;&#1059;&#1044;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91;&#1091;&#1076;/&#1061;&#1072;&#1088;&#1072;&#1082;&#1090;&#1077;&#1088;&#1080;&#1089;&#1090;&#1080;&#1082;&#1072;%20&#1074;&#1080;&#1076;&#1086;&#1074;%20&#1082;&#1086;&#1084;&#1084;&#1091;&#1085;&#1080;&#1082;&#1072;&#1090;&#1080;&#1074;&#1085;&#1099;&#1093;%20&#1076;&#1077;&#1081;&#1089;&#1090;&#1074;&#1080;&#1081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846640" cy="21804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Бодрова</a:t>
            </a:r>
            <a:br>
              <a:rPr lang="ru-RU" dirty="0" smtClean="0"/>
            </a:br>
            <a:r>
              <a:rPr lang="ru-RU" dirty="0" smtClean="0"/>
              <a:t>Татьяна Вячеславовна</a:t>
            </a:r>
            <a:br>
              <a:rPr lang="ru-RU" dirty="0" smtClean="0"/>
            </a:br>
            <a:r>
              <a:rPr lang="ru-RU" sz="3600" dirty="0" smtClean="0"/>
              <a:t>учитель начальных классов</a:t>
            </a:r>
            <a:br>
              <a:rPr lang="ru-RU" sz="3600" dirty="0" smtClean="0"/>
            </a:br>
            <a:r>
              <a:rPr lang="ru-RU" sz="3600" dirty="0" smtClean="0"/>
              <a:t>МБОУ </a:t>
            </a:r>
            <a:r>
              <a:rPr lang="ru-RU" sz="3600" smtClean="0"/>
              <a:t>гимнази </a:t>
            </a:r>
            <a:r>
              <a:rPr lang="ru-RU" sz="3600" dirty="0" smtClean="0"/>
              <a:t>№ 136</a:t>
            </a:r>
            <a:br>
              <a:rPr lang="ru-RU" sz="3600" dirty="0" smtClean="0"/>
            </a:br>
            <a:r>
              <a:rPr lang="ru-RU" sz="3600" dirty="0"/>
              <a:t>А</a:t>
            </a:r>
            <a:r>
              <a:rPr lang="ru-RU" sz="3600" dirty="0" smtClean="0"/>
              <a:t>втозаводского района</a:t>
            </a:r>
            <a:br>
              <a:rPr lang="ru-RU" sz="3600" dirty="0" smtClean="0"/>
            </a:br>
            <a:r>
              <a:rPr lang="ru-RU" sz="3600" dirty="0" smtClean="0"/>
              <a:t>г Нижнего Новгорода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Моё  кредо:</a:t>
            </a:r>
          </a:p>
          <a:p>
            <a:r>
              <a:rPr lang="ru-RU" dirty="0" smtClean="0"/>
              <a:t>Мы должны сами верить в то, чему учим наших детей.</a:t>
            </a: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373312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3"/>
    </mc:Choice>
    <mc:Fallback xmlns="">
      <p:transition spd="slow" advTm="33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/>
              <a:t>Цель: развивать познавательную активность школьников; навыки общения детей.</a:t>
            </a:r>
          </a:p>
          <a:p>
            <a:pPr marL="109728" indent="0">
              <a:buNone/>
            </a:pPr>
            <a:r>
              <a:rPr lang="ru-RU" dirty="0" smtClean="0"/>
              <a:t>Задачи:</a:t>
            </a:r>
          </a:p>
          <a:p>
            <a:pPr marL="624078" indent="-514350">
              <a:buAutoNum type="arabicPeriod"/>
            </a:pPr>
            <a:r>
              <a:rPr lang="ru-RU" dirty="0"/>
              <a:t>а</a:t>
            </a:r>
            <a:r>
              <a:rPr lang="ru-RU" dirty="0" smtClean="0"/>
              <a:t>ктивизировать познавательную деятельность;</a:t>
            </a:r>
          </a:p>
          <a:p>
            <a:pPr marL="624078" indent="-514350">
              <a:buAutoNum type="arabicPeriod"/>
            </a:pPr>
            <a:r>
              <a:rPr lang="ru-RU" dirty="0"/>
              <a:t>р</a:t>
            </a:r>
            <a:r>
              <a:rPr lang="ru-RU" dirty="0" smtClean="0"/>
              <a:t>азвивать умение успешного общения;</a:t>
            </a:r>
          </a:p>
          <a:p>
            <a:pPr marL="624078" indent="-514350"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овершенствовать межличностные отношения в классе;</a:t>
            </a:r>
          </a:p>
          <a:p>
            <a:pPr marL="624078" indent="-514350">
              <a:buAutoNum type="arabicPeriod"/>
            </a:pPr>
            <a:r>
              <a:rPr lang="ru-RU" dirty="0"/>
              <a:t>р</a:t>
            </a:r>
            <a:r>
              <a:rPr lang="ru-RU" dirty="0" smtClean="0"/>
              <a:t>азвивать устную и письменную речь; </a:t>
            </a:r>
          </a:p>
          <a:p>
            <a:pPr marL="624078" indent="-514350">
              <a:buAutoNum type="arabicPeriod"/>
            </a:pPr>
            <a:r>
              <a:rPr lang="ru-RU" dirty="0"/>
              <a:t>д</a:t>
            </a:r>
            <a:r>
              <a:rPr lang="ru-RU" dirty="0" smtClean="0"/>
              <a:t>обиваться более прочного усвоения знаний. </a:t>
            </a:r>
            <a:r>
              <a:rPr lang="ru-RU" dirty="0" err="1" smtClean="0">
                <a:hlinkClick r:id="rId3" action="ppaction://hlinkfile"/>
              </a:rPr>
              <a:t>ууд</a:t>
            </a:r>
            <a:r>
              <a:rPr lang="ru-RU" dirty="0" smtClean="0">
                <a:hlinkClick r:id="rId3" action="ppaction://hlinkfile"/>
              </a:rPr>
              <a:t>\Групповая работа.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   работа как средство формирования коммуникативных УУД</a:t>
            </a:r>
            <a:endParaRPr lang="ru-RU" sz="36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Ш.А. </a:t>
            </a:r>
            <a:r>
              <a:rPr lang="ru-RU" sz="3200" b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Амонашвили</a:t>
            </a:r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«Чтобы детям на уроке было интересно, педагогу должно быть трудно»</a:t>
            </a:r>
            <a:endParaRPr lang="ru-RU" sz="32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 групповой работы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Минусы групповой работы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Повышается мотивация (азарт);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Снижается уровень тревожности;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Выше эффективность усвоения знаний;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Развиваются навыки ведения диалога;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Улучшается психологический климат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работе в группах требует времени;</a:t>
            </a:r>
          </a:p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Особые усилия и время требуется от учителя;</a:t>
            </a:r>
          </a:p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Некоторые ученики пользуются результатами труда других;</a:t>
            </a:r>
          </a:p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дети, которые желают работать в одиночестве. Это дополнительные сложности для учителя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упражнений для групповой работы  на уроках русского языка «Работа с текстом. 5 предложений»</a:t>
            </a:r>
            <a:endParaRPr lang="ru-RU" sz="40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1329"/>
            <a:ext cx="2088232" cy="4506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/>
              <a:t>Нарисуй портрет  героя из 4-5 предложений используя наречия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hlinkClick r:id="rId2" action="ppaction://hlinkfile"/>
              </a:rPr>
              <a:t>ууд</a:t>
            </a:r>
            <a:r>
              <a:rPr lang="ru-RU" dirty="0" smtClean="0">
                <a:hlinkClick r:id="rId2" action="ppaction://hlinkfile"/>
              </a:rPr>
              <a:t>\Работа 4 группы.</a:t>
            </a:r>
            <a:r>
              <a:rPr lang="en-US" dirty="0" err="1" smtClean="0">
                <a:hlinkClick r:id="rId2" action="ppaction://hlinkfile"/>
              </a:rPr>
              <a:t>docx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5" name="Прямоугольник 4">
            <a:hlinkClick r:id="rId3" action="ppaction://hlinkfile"/>
          </p:cNvPr>
          <p:cNvSpPr/>
          <p:nvPr/>
        </p:nvSpPr>
        <p:spPr>
          <a:xfrm>
            <a:off x="2555776" y="1456601"/>
            <a:ext cx="2088231" cy="4531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Придумай тексту другую концовку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hlinkClick r:id="rId3" action="ppaction://hlinkfile"/>
              </a:rPr>
              <a:t>примеры упражнений\Придумай тексту другую концовку.docx</a:t>
            </a:r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481329"/>
            <a:ext cx="2076528" cy="4506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Возьми интервью у главного героя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 smtClean="0">
                <a:hlinkClick r:id="rId4" action="ppaction://hlinkfile"/>
              </a:rPr>
              <a:t>ууд</a:t>
            </a:r>
            <a:r>
              <a:rPr lang="ru-RU" dirty="0" smtClean="0">
                <a:hlinkClick r:id="rId4" action="ppaction://hlinkfile"/>
              </a:rPr>
              <a:t>\Жалобы зайца.</a:t>
            </a:r>
            <a:r>
              <a:rPr lang="en-US" dirty="0" err="1" smtClean="0">
                <a:hlinkClick r:id="rId4" action="ppaction://hlinkfile"/>
              </a:rPr>
              <a:t>docx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>
            <a:hlinkClick r:id="rId5" action="ppaction://hlinkfile"/>
          </p:cNvPr>
          <p:cNvSpPr/>
          <p:nvPr/>
        </p:nvSpPr>
        <p:spPr>
          <a:xfrm>
            <a:off x="6720536" y="1456601"/>
            <a:ext cx="2027927" cy="453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Введи в текст новое действующее лицо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hlinkClick r:id="rId5" action="ppaction://hlinkfile"/>
              </a:rPr>
              <a:t>примеры упражнений\Новое лицо.</a:t>
            </a:r>
            <a:r>
              <a:rPr lang="en-US" dirty="0" err="1" smtClean="0">
                <a:hlinkClick r:id="rId5" action="ppaction://hlinkfile"/>
              </a:rPr>
              <a:t>docx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текстом. «5 предложений</a:t>
            </a:r>
            <a:r>
              <a:rPr lang="ru-RU" sz="4000" b="0" dirty="0" smtClean="0">
                <a:solidFill>
                  <a:srgbClr val="FF0000"/>
                </a:solidFill>
                <a:effectLst/>
              </a:rPr>
              <a:t>»</a:t>
            </a:r>
            <a:endParaRPr lang="ru-RU" sz="40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3" y="1484784"/>
            <a:ext cx="2084153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Составь рецепт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  <a:hlinkClick r:id="rId2" action="ppaction://hlinkfile"/>
              </a:rPr>
              <a:t>примеры упражнений\Рецепт.</a:t>
            </a:r>
            <a:r>
              <a:rPr lang="en-US" sz="1600" dirty="0" err="1" smtClean="0">
                <a:solidFill>
                  <a:schemeClr val="accent3"/>
                </a:solidFill>
              </a:rPr>
              <a:t>docx</a:t>
            </a:r>
            <a:endParaRPr lang="ru-RU" sz="1600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484784"/>
            <a:ext cx="1944216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Составь правила</a:t>
            </a:r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  <a:hlinkClick r:id="rId3" action="ppaction://hlinkfile"/>
              </a:rPr>
              <a:t>примеры упражнений\Составь правила.</a:t>
            </a:r>
            <a:r>
              <a:rPr lang="en-US" sz="1600" dirty="0" err="1" smtClean="0">
                <a:solidFill>
                  <a:schemeClr val="tx1"/>
                </a:solidFill>
                <a:hlinkClick r:id="rId3" action="ppaction://hlinkfile"/>
              </a:rPr>
              <a:t>docx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25993" y="1484784"/>
            <a:ext cx="2253952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Передай текст от лица героя</a:t>
            </a:r>
          </a:p>
          <a:p>
            <a:pPr algn="ctr"/>
            <a:endParaRPr lang="ru-RU" sz="2800" dirty="0"/>
          </a:p>
          <a:p>
            <a:pPr algn="ctr"/>
            <a:r>
              <a:rPr lang="ru-RU" dirty="0" smtClean="0">
                <a:hlinkClick r:id="rId4" action="ppaction://hlinkfile"/>
              </a:rPr>
              <a:t>примеры упражнений\Текст от лица героя.docx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4024" y="1484784"/>
            <a:ext cx="1964440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Скажи комплименты герою</a:t>
            </a:r>
          </a:p>
          <a:p>
            <a:pPr algn="ctr"/>
            <a:endParaRPr lang="ru-RU" sz="2800" dirty="0"/>
          </a:p>
          <a:p>
            <a:pPr algn="ctr"/>
            <a:r>
              <a:rPr lang="ru-RU" dirty="0" smtClean="0"/>
              <a:t>примеры </a:t>
            </a:r>
            <a:r>
              <a:rPr lang="ru-RU" dirty="0" smtClean="0">
                <a:hlinkClick r:id="rId5" action="ppaction://hlinkfile"/>
              </a:rPr>
              <a:t>упражнений\Комплимент.</a:t>
            </a:r>
            <a:r>
              <a:rPr lang="en-US" dirty="0" err="1" smtClean="0">
                <a:solidFill>
                  <a:schemeClr val="accent3"/>
                </a:solidFill>
              </a:rPr>
              <a:t>docx</a:t>
            </a:r>
            <a:endParaRPr lang="ru-RU" dirty="0" smtClean="0">
              <a:solidFill>
                <a:schemeClr val="accent3"/>
              </a:solidFill>
            </a:endParaRP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09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262090" cy="461336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Выбор главного редактора и его помощников.</a:t>
            </a:r>
          </a:p>
          <a:p>
            <a:r>
              <a:rPr lang="ru-RU" dirty="0" smtClean="0"/>
              <a:t>2. Деление класса на группы:</a:t>
            </a:r>
          </a:p>
          <a:p>
            <a:r>
              <a:rPr lang="ru-RU" dirty="0"/>
              <a:t>к</a:t>
            </a:r>
            <a:r>
              <a:rPr lang="ru-RU" dirty="0" smtClean="0"/>
              <a:t>орректоры </a:t>
            </a:r>
          </a:p>
          <a:p>
            <a:r>
              <a:rPr lang="ru-RU" dirty="0" smtClean="0"/>
              <a:t>редакторы   </a:t>
            </a:r>
          </a:p>
          <a:p>
            <a:r>
              <a:rPr lang="ru-RU" dirty="0"/>
              <a:t>к</a:t>
            </a:r>
            <a:r>
              <a:rPr lang="ru-RU" dirty="0" smtClean="0"/>
              <a:t>орреспонденты</a:t>
            </a:r>
          </a:p>
          <a:p>
            <a:r>
              <a:rPr lang="ru-RU" dirty="0"/>
              <a:t>ж</a:t>
            </a:r>
            <a:r>
              <a:rPr lang="ru-RU" dirty="0" smtClean="0"/>
              <a:t>урналисты</a:t>
            </a:r>
          </a:p>
          <a:p>
            <a:r>
              <a:rPr lang="ru-RU" dirty="0" smtClean="0"/>
              <a:t>3. Работа со словарем</a:t>
            </a:r>
          </a:p>
          <a:p>
            <a:r>
              <a:rPr lang="ru-RU" dirty="0" smtClean="0"/>
              <a:t>4. Обсуждение рубрик будущего журнала</a:t>
            </a:r>
          </a:p>
          <a:p>
            <a:r>
              <a:rPr lang="ru-RU" dirty="0" smtClean="0"/>
              <a:t>«Интервью»</a:t>
            </a:r>
          </a:p>
          <a:p>
            <a:r>
              <a:rPr lang="ru-RU" dirty="0" smtClean="0"/>
              <a:t>«Народная мудрость»</a:t>
            </a:r>
          </a:p>
          <a:p>
            <a:r>
              <a:rPr lang="ru-RU" dirty="0" smtClean="0"/>
              <a:t>«Лучшая работа»</a:t>
            </a:r>
          </a:p>
          <a:p>
            <a:r>
              <a:rPr lang="ru-RU" dirty="0" smtClean="0"/>
              <a:t>«Это интересно» и др.</a:t>
            </a:r>
          </a:p>
          <a:p>
            <a:r>
              <a:rPr lang="ru-RU" dirty="0" smtClean="0"/>
              <a:t>5. Публикация (газета, журнал, мет копилка)</a:t>
            </a:r>
          </a:p>
          <a:p>
            <a:r>
              <a:rPr lang="ru-RU" dirty="0" smtClean="0"/>
              <a:t>6. </a:t>
            </a:r>
            <a:r>
              <a:rPr lang="ru-RU" dirty="0"/>
              <a:t>П</a:t>
            </a:r>
            <a:r>
              <a:rPr lang="ru-RU" dirty="0" smtClean="0"/>
              <a:t>ортфолио. Материалы </a:t>
            </a:r>
            <a:r>
              <a:rPr lang="ru-RU" smtClean="0"/>
              <a:t>для родителей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«Журналисты». </a:t>
            </a:r>
            <a:br>
              <a:rPr lang="ru-RU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27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2"/>
            <a:ext cx="2592288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98961"/>
            <a:ext cx="2520280" cy="1890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над выпуском газеты</a:t>
            </a:r>
            <a:endParaRPr lang="ru-RU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аттестация\фото\IMG_1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ттестация\фото\IMG_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88" y="1412776"/>
            <a:ext cx="31383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аттестация\фото\IMG_1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4" y="3861048"/>
            <a:ext cx="3127505" cy="25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аттестация\фото\IMG_1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6454"/>
            <a:ext cx="3305079" cy="24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50895"/>
            <a:ext cx="2720118" cy="19229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1358" y="0"/>
            <a:ext cx="7896315" cy="1268760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литературного текста</a:t>
            </a:r>
            <a:br>
              <a:rPr lang="ru-RU" sz="36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 Симонов «Сын артиллериста»</a:t>
            </a:r>
            <a:endParaRPr lang="ru-RU" sz="28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60" y="1303628"/>
            <a:ext cx="2819805" cy="19813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87575"/>
            <a:ext cx="2808311" cy="2206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60" y="4387575"/>
            <a:ext cx="2819805" cy="22062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0578" y="3422451"/>
            <a:ext cx="7921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Пушкин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«Сказка о золотом петушке»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60067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уровней развития </a:t>
            </a:r>
            <a:r>
              <a:rPr lang="ru-RU" sz="40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sz="4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УУД в 1 классе 2011-2012 год</a:t>
            </a:r>
            <a:endParaRPr lang="ru-RU" sz="4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6839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" action="ppaction://hlinkfile"/>
              </a:rPr>
              <a:t>диагностика коммуникативных УУД.</a:t>
            </a:r>
            <a:r>
              <a:rPr lang="en-US" smtClean="0">
                <a:hlinkClick r:id="rId2" action="ppaction://hlinkfile"/>
              </a:rPr>
              <a:t>docx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развития уровней коммуникативных УУД в 3 классе 2013-2014 год</a:t>
            </a:r>
            <a:endParaRPr lang="ru-RU" sz="40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09993684"/>
              </p:ext>
            </p:extLst>
          </p:nvPr>
        </p:nvGraphicFramePr>
        <p:xfrm>
          <a:off x="1763688" y="1916832"/>
          <a:ext cx="5856312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Овладение детьми коммуникативными УУД способствует не только формированию и развитию умения взаимодействовать </a:t>
            </a:r>
            <a:r>
              <a:rPr lang="ru-RU" dirty="0"/>
              <a:t>с</a:t>
            </a:r>
            <a:r>
              <a:rPr lang="ru-RU" dirty="0" smtClean="0"/>
              <a:t> другими людьми, с объектами окружающего мира и его информационными потоками; отыскивать, преобразовывать и передавать информацию, выполнять разные социальные роли в группе и коллективе, но и является ресурсом эффективности и благополучия их будущей жизни.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44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умений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 на уроках русского языка в начальной школе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1469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педагогического опыта</a:t>
            </a:r>
            <a:endParaRPr lang="ru-RU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89" t="12728" r="19455" b="3182"/>
          <a:stretch/>
        </p:blipFill>
        <p:spPr>
          <a:xfrm>
            <a:off x="4860032" y="3284984"/>
            <a:ext cx="4042549" cy="3142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55679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Выступление на ШМО учителей начальных классов и ШМО учителей русского языка и литературы;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Размещение методических  материалов, публикаций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интернет-ресурсах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 Использование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материалов уроков во внеурочной деятельности для создания классной газеты, методической копилки и т.п.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11118"/>
            <a:ext cx="4145378" cy="31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SzTx/>
              <a:buNone/>
            </a:pPr>
            <a:r>
              <a:rPr lang="ru-RU" sz="15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1.Федеральный государственный  образовательный стандарт начального общего образования – М:Просвещение, 2011;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SzTx/>
              <a:buNone/>
            </a:pPr>
            <a:r>
              <a:rPr lang="ru-RU" sz="15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2.А. </a:t>
            </a:r>
            <a:r>
              <a:rPr lang="ru-RU" sz="1500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r>
              <a:rPr lang="ru-RU" sz="15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sz="1500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Бурменская</a:t>
            </a:r>
            <a:r>
              <a:rPr lang="ru-RU" sz="15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И.Володарская</a:t>
            </a:r>
            <a:r>
              <a:rPr lang="ru-RU" sz="15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проектировать УУД  в начальной школе: от действия к мысли -  </a:t>
            </a:r>
            <a:r>
              <a:rPr lang="ru-RU" sz="1500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М.,:Просвещение</a:t>
            </a:r>
            <a:r>
              <a:rPr lang="ru-RU" sz="15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2011;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SzTx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ДЬЯЧЕНКО СОТРУДНИЧЕСТВО В ОБУЧЕНИИ.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М.: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ПРОСВЕЩЕНИЕ,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SzTx/>
              <a:buNone/>
            </a:pPr>
            <a:r>
              <a:rPr lang="ru-RU" sz="15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</a:t>
            </a:r>
            <a:r>
              <a:rPr lang="ru-RU" sz="15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Лебединцев </a:t>
            </a:r>
            <a:r>
              <a:rPr lang="ru-RU" sz="150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5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регулятивных и коммуникативных учебных </a:t>
            </a:r>
            <a:r>
              <a:rPr lang="ru-RU" sz="150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действий. - Волгоград</a:t>
            </a:r>
            <a:r>
              <a:rPr lang="ru-RU" sz="15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издательство «Учитель», 2012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SzTx/>
              <a:buNone/>
            </a:pPr>
            <a:r>
              <a:rPr lang="ru-RU" sz="150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О. Запятая </a:t>
            </a:r>
            <a:r>
              <a:rPr lang="ru-RU" sz="15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500" cap="all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5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коммуникативных учебных действий у младших </a:t>
            </a:r>
            <a:r>
              <a:rPr lang="ru-RU" sz="150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  <a:r>
              <a:rPr lang="ru-RU" sz="15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5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Волгоград, издательство «Учитель», 2012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SzTx/>
              <a:buNone/>
            </a:pPr>
            <a:r>
              <a:rPr lang="ru-RU" sz="150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И. Возняк Система </a:t>
            </a:r>
            <a:r>
              <a:rPr lang="ru-RU" sz="15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психологического сопровождения образовательного процесса в условиях введения </a:t>
            </a:r>
            <a:r>
              <a:rPr lang="ru-RU" sz="150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ФГОС - Волгоград</a:t>
            </a:r>
            <a:r>
              <a:rPr lang="ru-RU" sz="15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издательство «Учитель», 2012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  <a:endParaRPr lang="ru-RU" sz="40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624078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нализ материалов ФГОС второго поколения, методической и психологической литературы по данной теме;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Систематизация методов и приемов по развитию коммуникативных УУД;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системы занятий с младшими школьниками;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системы работы о полученных результатах  по данной теме;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 полученных результатов.</a:t>
            </a:r>
          </a:p>
          <a:p>
            <a:pPr marL="624078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3200" b="0" dirty="0">
                <a:solidFill>
                  <a:srgbClr val="FF0000"/>
                </a:solidFill>
                <a:effectLst/>
              </a:rPr>
              <a:t>:</a:t>
            </a:r>
            <a:r>
              <a:rPr lang="ru-RU" sz="3200" b="0" dirty="0" smtClean="0">
                <a:effectLst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развивать у младших школьников умение свободно, коммуникативно оправданно пользоваться родным языком при восприятии и создании  высказываний в </a:t>
            </a: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сферах,</a:t>
            </a: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формах и жанрах речи.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основа м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оей работы включает в себя: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концептуальные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Л.С. Выготского, А.Н. Леонтьева, А.Г.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развития универсальных учебных действий на основе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подхода;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теоретические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М.М. Бахтина, И.А. Зимней, А.Н. Леонтьева о коммуникативной компетентности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личности;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выявления уровня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коммуникативных действий учащихся - Г.А.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Цукерман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модифицированная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оценки коммуникативных универсальных учебных действий школьников -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Ж.Пиаже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группового взаимодействия учащихся в ситуации предъявленной учебной задачи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Овчаровой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коммуникативно-речевого развития учащихся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И.А.Гальперина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Я.А.Микк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					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личного вклада в развитие образования</a:t>
            </a:r>
            <a:endParaRPr lang="ru-RU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современных детей скудна,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однообразна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примитивна, поэтому необходимо повышать общую культуру речи учащихся.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ФГОС необходимо развивать умение ориентироваться в целях, задачах, средствах и условиях общения младших школьников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коммуникативно – речевой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собственных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мыслей в устной и письменной форме.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altLang="ru-RU" dirty="0" smtClean="0"/>
          </a:p>
          <a:p>
            <a:pPr marL="109728" indent="0"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«Мои 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ученики будут узнавать новое не от меня, они будут открывать это новое сами. Моя главная задача – помочь им раскрыться, развивать собственные идеи».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40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Ведущая педагогическая идея заключена в словах Иоганна Генриха Песталоцци</a:t>
            </a:r>
            <a:endParaRPr lang="ru-RU" sz="40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1739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2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>
                <a:hlinkClick r:id="rId2" action="ppaction://hlinkfile"/>
              </a:rPr>
              <a:t>ууд</a:t>
            </a:r>
            <a:r>
              <a:rPr lang="ru-RU" dirty="0" smtClean="0">
                <a:hlinkClick r:id="rId2" action="ppaction://hlinkfile"/>
              </a:rPr>
              <a:t>\Характеристика видов коммуникативных действий.</a:t>
            </a:r>
            <a:r>
              <a:rPr lang="en-US" dirty="0" err="1" smtClean="0">
                <a:hlinkClick r:id="rId2" action="ppaction://hlinkfile"/>
              </a:rPr>
              <a:t>docx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83568" y="2276872"/>
            <a:ext cx="1800200" cy="18722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80" dirty="0" smtClean="0">
                <a:latin typeface="Times New Roman" panose="02020603050405020304" pitchFamily="18" charset="0"/>
              </a:rPr>
              <a:t>Коммуникация как взаимодействие</a:t>
            </a:r>
            <a:endParaRPr lang="ru-RU" sz="1880" dirty="0"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98850" y="2309011"/>
            <a:ext cx="172819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как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88545" y="2276872"/>
            <a:ext cx="1643895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как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интерио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267744" y="116632"/>
            <a:ext cx="4392488" cy="1800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действия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462946" y="1920508"/>
            <a:ext cx="3246505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endCxn id="14" idx="0"/>
          </p:cNvCxnSpPr>
          <p:nvPr/>
        </p:nvCxnSpPr>
        <p:spPr>
          <a:xfrm flipH="1">
            <a:off x="1583668" y="1916832"/>
            <a:ext cx="288032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63988" y="1916832"/>
            <a:ext cx="0" cy="435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время на обсуждение ответа в группах или парах.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свое внимание и внимание учеников на каждый ответ их товарищей.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все высказывания, независимо от того, верны они или нет.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возможность детям задавать вопросы на понимание высказываний своих товарищей, по поводу расхождений во мнении.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атмосферу доброжелательности и уважения в общении.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Приемы формирования коммуникативных УУД</a:t>
            </a:r>
            <a:endParaRPr lang="ru-RU" sz="40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ланирование учебного сотрудничества;</a:t>
            </a:r>
          </a:p>
          <a:p>
            <a:r>
              <a:rPr lang="ru-RU" dirty="0"/>
              <a:t>и</a:t>
            </a:r>
            <a:r>
              <a:rPr lang="ru-RU" dirty="0" smtClean="0"/>
              <a:t>нициативное сотрудничество в поиске и сборе информации;</a:t>
            </a:r>
          </a:p>
          <a:p>
            <a:r>
              <a:rPr lang="ru-RU" dirty="0"/>
              <a:t>р</a:t>
            </a:r>
            <a:r>
              <a:rPr lang="ru-RU" dirty="0" smtClean="0"/>
              <a:t>азрешение конфликтов;</a:t>
            </a:r>
          </a:p>
          <a:p>
            <a:r>
              <a:rPr lang="ru-RU" dirty="0"/>
              <a:t>у</a:t>
            </a:r>
            <a:r>
              <a:rPr lang="ru-RU" dirty="0" smtClean="0"/>
              <a:t>правление поведением партнера;</a:t>
            </a:r>
          </a:p>
          <a:p>
            <a:r>
              <a:rPr lang="ru-RU" dirty="0"/>
              <a:t>у</a:t>
            </a:r>
            <a:r>
              <a:rPr lang="ru-RU" dirty="0" smtClean="0"/>
              <a:t>мение выражать свои мысли достаточно полно и точно.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коммуникативных действий</a:t>
            </a:r>
            <a:endParaRPr lang="ru-RU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1940</TotalTime>
  <Words>905</Words>
  <Application>Microsoft Office PowerPoint</Application>
  <PresentationFormat>Экран (4:3)</PresentationFormat>
  <Paragraphs>167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Бодрова Татьяна Вячеславовна учитель начальных классов МБОУ гимнази № 136 Автозаводского района г Нижнего Новгорода </vt:lpstr>
      <vt:lpstr> </vt:lpstr>
      <vt:lpstr>Цель работы: развивать у младших школьников умение свободно, коммуникативно оправданно пользоваться родным языком при восприятии и создании  высказываний в различных сферах, формах и жанрах речи.</vt:lpstr>
      <vt:lpstr>Условия формирования личного вклада в развитие образования</vt:lpstr>
      <vt:lpstr>Актуальность</vt:lpstr>
      <vt:lpstr>Ведущая педагогическая идея заключена в словах Иоганна Генриха Песталоцци</vt:lpstr>
      <vt:lpstr>Презентация PowerPoint</vt:lpstr>
      <vt:lpstr>Приемы формирования коммуникативных УУД</vt:lpstr>
      <vt:lpstr>Виды коммуникативных действий</vt:lpstr>
      <vt:lpstr>Групповая    работа как средство формирования коммуникативных УУД</vt:lpstr>
      <vt:lpstr>Ш.А. Амонашвили: «Чтобы детям на уроке было интересно, педагогу должно быть трудно»</vt:lpstr>
      <vt:lpstr>Виды упражнений для групповой работы  на уроках русского языка «Работа с текстом. 5 предложений»</vt:lpstr>
      <vt:lpstr>Работа с текстом. «5 предложений»</vt:lpstr>
      <vt:lpstr>Деловая игра «Журналисты».  Этапы работы</vt:lpstr>
      <vt:lpstr>Работа над выпуском газеты</vt:lpstr>
      <vt:lpstr>Инсценирование литературного текста К. Симонов «Сын артиллериста»</vt:lpstr>
      <vt:lpstr>Динамика уровней развития коммуникативные УУД в 1 классе 2011-2012 год</vt:lpstr>
      <vt:lpstr>Динамика  развития уровней коммуникативных УУД в 3 классе 2013-2014 год</vt:lpstr>
      <vt:lpstr>Вывод:</vt:lpstr>
      <vt:lpstr>Транслирование педагогического опыта</vt:lpstr>
      <vt:lpstr>Литература 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Словарно-орфографическая работа на уроках русского языка в начальной школе на основе этимологического анализа.</dc:title>
  <dc:creator>SamLab.ws</dc:creator>
  <cp:lastModifiedBy>User</cp:lastModifiedBy>
  <cp:revision>189</cp:revision>
  <dcterms:created xsi:type="dcterms:W3CDTF">2009-12-11T18:11:48Z</dcterms:created>
  <dcterms:modified xsi:type="dcterms:W3CDTF">2015-04-01T05:12:47Z</dcterms:modified>
</cp:coreProperties>
</file>