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4"/>
  </p:notesMasterIdLst>
  <p:handoutMasterIdLst>
    <p:handoutMasterId r:id="rId25"/>
  </p:handoutMasterIdLst>
  <p:sldIdLst>
    <p:sldId id="272" r:id="rId2"/>
    <p:sldId id="312" r:id="rId3"/>
    <p:sldId id="287" r:id="rId4"/>
    <p:sldId id="288" r:id="rId5"/>
    <p:sldId id="279" r:id="rId6"/>
    <p:sldId id="280" r:id="rId7"/>
    <p:sldId id="278" r:id="rId8"/>
    <p:sldId id="289" r:id="rId9"/>
    <p:sldId id="282" r:id="rId10"/>
    <p:sldId id="285" r:id="rId11"/>
    <p:sldId id="316" r:id="rId12"/>
    <p:sldId id="318" r:id="rId13"/>
    <p:sldId id="317" r:id="rId14"/>
    <p:sldId id="308" r:id="rId15"/>
    <p:sldId id="293" r:id="rId16"/>
    <p:sldId id="314" r:id="rId17"/>
    <p:sldId id="283" r:id="rId18"/>
    <p:sldId id="291" r:id="rId19"/>
    <p:sldId id="290" r:id="rId20"/>
    <p:sldId id="292" r:id="rId21"/>
    <p:sldId id="277" r:id="rId22"/>
    <p:sldId id="31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00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7887" autoAdjust="0"/>
  </p:normalViewPr>
  <p:slideViewPr>
    <p:cSldViewPr>
      <p:cViewPr>
        <p:scale>
          <a:sx n="70" d="100"/>
          <a:sy n="70" d="100"/>
        </p:scale>
        <p:origin x="-12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DC9059E-651A-4563-B6E5-163B047CFD5E}" type="datetimeFigureOut">
              <a:rPr lang="ru-RU"/>
              <a:pPr>
                <a:defRPr/>
              </a:pPr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6104BB5-5798-4CF1-87A2-FADE6135D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DB8DF5F-5169-4776-9EA7-F430026F65EE}" type="datetimeFigureOut">
              <a:rPr lang="ru-RU"/>
              <a:pPr>
                <a:defRPr/>
              </a:pPr>
              <a:t>08.11.2015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3C7C1B-51F3-4048-B4E5-293784F35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83B47-2574-4A9E-9778-D577E8E967C0}" type="datetime1">
              <a:rPr lang="ru-RU"/>
              <a:pPr>
                <a:defRPr/>
              </a:pPr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A029B-F826-4C54-A89D-487BCD769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9A4AD-76AA-44AD-B512-F16FB4B774D0}" type="datetime1">
              <a:rPr lang="ru-RU"/>
              <a:pPr>
                <a:defRPr/>
              </a:pPr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BEA98-AD70-47ED-B571-AF68DB837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63BEC-C683-4653-A9C1-FB09A0518342}" type="datetime1">
              <a:rPr lang="ru-RU"/>
              <a:pPr>
                <a:defRPr/>
              </a:pPr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769AD-B354-485E-84D8-956F80D01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DF30D-28E9-412C-AC4C-EA4016919FD0}" type="datetime1">
              <a:rPr lang="ru-RU"/>
              <a:pPr>
                <a:defRPr/>
              </a:pPr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38D5-38A2-415A-9810-181B8B9C8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EEB52-854F-4E2B-8705-E05BA233822D}" type="datetime1">
              <a:rPr lang="ru-RU"/>
              <a:pPr>
                <a:defRPr/>
              </a:pPr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26E22-EF0E-4203-ACDF-6E80BA2D6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EDB12-646C-48B8-BA4C-0DA6A0342431}" type="datetime1">
              <a:rPr lang="ru-RU"/>
              <a:pPr>
                <a:defRPr/>
              </a:pPr>
              <a:t>08.11.2015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27551-EB62-4619-B873-C9F1DFC64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0F44B-20F6-4E97-93BE-A8D2427BDBC6}" type="datetime1">
              <a:rPr lang="ru-RU"/>
              <a:pPr>
                <a:defRPr/>
              </a:pPr>
              <a:t>08.11.2015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453E6-D354-4890-9567-2CC65CB8D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30F71-4E5B-45EA-BA13-5F3339690044}" type="datetime1">
              <a:rPr lang="ru-RU"/>
              <a:pPr>
                <a:defRPr/>
              </a:pPr>
              <a:t>08.11.2015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6EB93-70F1-4445-8368-2EC2B62B6F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56F6B-F99B-4E4F-A713-230DE6AE9C6A}" type="datetime1">
              <a:rPr lang="ru-RU"/>
              <a:pPr>
                <a:defRPr/>
              </a:pPr>
              <a:t>08.11.2015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D6498-9AB3-4DA3-B935-F1F012C3E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FFFCB-1AD3-405B-847D-66EF9876D02D}" type="datetime1">
              <a:rPr lang="ru-RU"/>
              <a:pPr>
                <a:defRPr/>
              </a:pPr>
              <a:t>08.11.2015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04717-8FA3-47C7-BF02-601A755FA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7F4F0-9D9C-4BB4-9198-0F465EFE0AB0}" type="datetime1">
              <a:rPr lang="ru-RU"/>
              <a:pPr>
                <a:defRPr/>
              </a:pPr>
              <a:t>08.11.2015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BFCB8-EBE7-4A7E-91CF-BD71FC901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D5A809-4BB8-44AB-9810-F7601BFC1CEF}" type="datetime1">
              <a:rPr lang="ru-RU"/>
              <a:pPr>
                <a:defRPr/>
              </a:pPr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3052B1-C5B2-4310-885F-A6B327BF2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split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soveti.ru/raznoe/uchim-rebenka-pravilam-igry-v-shaxmaty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571504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</a:t>
            </a:r>
            <a:endParaRPr lang="ru-RU" sz="36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2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71500"/>
            <a:ext cx="12715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Прямоугольник 13"/>
          <p:cNvSpPr>
            <a:spLocks noChangeArrowheads="1"/>
          </p:cNvSpPr>
          <p:nvPr/>
        </p:nvSpPr>
        <p:spPr bwMode="auto">
          <a:xfrm>
            <a:off x="2000250" y="1785938"/>
            <a:ext cx="50720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01713"/>
            <a:r>
              <a:rPr lang="ru-RU" sz="2800">
                <a:solidFill>
                  <a:srgbClr val="663300"/>
                </a:solidFill>
              </a:rPr>
              <a:t>Материалы к конкурсу</a:t>
            </a:r>
          </a:p>
          <a:p>
            <a:pPr algn="ctr" defTabSz="1001713"/>
            <a:r>
              <a:rPr lang="ru-RU" sz="2800">
                <a:solidFill>
                  <a:srgbClr val="663300"/>
                </a:solidFill>
              </a:rPr>
              <a:t>«Шахматный педагог - 2015»</a:t>
            </a:r>
          </a:p>
          <a:p>
            <a:pPr algn="ctr" defTabSz="1001713"/>
            <a:r>
              <a:rPr lang="ru-RU" sz="2800" b="1">
                <a:solidFill>
                  <a:srgbClr val="663300"/>
                </a:solidFill>
              </a:rPr>
              <a:t>Сазоновой </a:t>
            </a:r>
          </a:p>
          <a:p>
            <a:pPr algn="ctr" defTabSz="1001713"/>
            <a:r>
              <a:rPr lang="ru-RU" sz="2800" b="1">
                <a:solidFill>
                  <a:srgbClr val="663300"/>
                </a:solidFill>
              </a:rPr>
              <a:t>Руфины Мунировны</a:t>
            </a:r>
          </a:p>
          <a:p>
            <a:pPr algn="ctr" defTabSz="1001713"/>
            <a:r>
              <a:rPr lang="ru-RU" sz="2800">
                <a:solidFill>
                  <a:srgbClr val="663300"/>
                </a:solidFill>
              </a:rPr>
              <a:t>учителя начальных классов</a:t>
            </a:r>
          </a:p>
          <a:p>
            <a:pPr algn="ctr" defTabSz="1001713"/>
            <a:r>
              <a:rPr lang="ru-RU" sz="2800">
                <a:solidFill>
                  <a:srgbClr val="663300"/>
                </a:solidFill>
              </a:rPr>
              <a:t>гимназии №32</a:t>
            </a:r>
          </a:p>
          <a:p>
            <a:pPr algn="ctr" defTabSz="1001713"/>
            <a:r>
              <a:rPr lang="ru-RU" sz="2800">
                <a:solidFill>
                  <a:srgbClr val="663300"/>
                </a:solidFill>
              </a:rPr>
              <a:t>Нижнекамского</a:t>
            </a:r>
          </a:p>
          <a:p>
            <a:pPr algn="ctr" defTabSz="1001713"/>
            <a:r>
              <a:rPr lang="ru-RU" sz="2800">
                <a:solidFill>
                  <a:srgbClr val="663300"/>
                </a:solidFill>
              </a:rPr>
              <a:t>Муниципального района РТ</a:t>
            </a:r>
            <a:r>
              <a:rPr lang="ru-RU">
                <a:solidFill>
                  <a:srgbClr val="663300"/>
                </a:solidFill>
                <a:latin typeface="Calibri" pitchFamily="34" charset="0"/>
              </a:rPr>
              <a:t/>
            </a:r>
            <a:br>
              <a:rPr lang="ru-RU">
                <a:solidFill>
                  <a:srgbClr val="663300"/>
                </a:solidFill>
                <a:latin typeface="Calibri" pitchFamily="34" charset="0"/>
              </a:rPr>
            </a:br>
            <a:endParaRPr lang="ru-RU">
              <a:solidFill>
                <a:srgbClr val="6633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01122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Визитная карточка участника</a:t>
            </a:r>
          </a:p>
        </p:txBody>
      </p:sp>
      <p:pic>
        <p:nvPicPr>
          <p:cNvPr id="11268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5000625"/>
            <a:ext cx="12715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Прямоугольник 7"/>
          <p:cNvSpPr>
            <a:spLocks noChangeArrowheads="1"/>
          </p:cNvSpPr>
          <p:nvPr/>
        </p:nvSpPr>
        <p:spPr bwMode="auto">
          <a:xfrm>
            <a:off x="2214563" y="4786313"/>
            <a:ext cx="65008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ru-RU" b="1" i="1">
                <a:solidFill>
                  <a:srgbClr val="663300"/>
                </a:solidFill>
                <a:latin typeface="Calibri" pitchFamily="34" charset="0"/>
              </a:rPr>
              <a:t>Нос по ветру я держу,  делу новому служу.</a:t>
            </a:r>
          </a:p>
          <a:p>
            <a:pPr algn="r"/>
            <a:r>
              <a:rPr lang="ru-RU" b="1" i="1">
                <a:solidFill>
                  <a:srgbClr val="663300"/>
                </a:solidFill>
                <a:latin typeface="Calibri" pitchFamily="34" charset="0"/>
              </a:rPr>
              <a:t>Море знаний безгранично, </a:t>
            </a:r>
          </a:p>
          <a:p>
            <a:pPr algn="r" eaLnBrk="0" hangingPunct="0"/>
            <a:r>
              <a:rPr lang="ru-RU" b="1" i="1">
                <a:solidFill>
                  <a:srgbClr val="663300"/>
                </a:solidFill>
                <a:latin typeface="Calibri" pitchFamily="34" charset="0"/>
              </a:rPr>
              <a:t>Учусь владеть науками </a:t>
            </a:r>
          </a:p>
          <a:p>
            <a:pPr algn="r" eaLnBrk="0" hangingPunct="0"/>
            <a:r>
              <a:rPr lang="ru-RU" b="1" i="1">
                <a:solidFill>
                  <a:srgbClr val="663300"/>
                </a:solidFill>
                <a:latin typeface="Calibri" pitchFamily="34" charset="0"/>
              </a:rPr>
              <a:t>лишь на «отлично»!</a:t>
            </a:r>
          </a:p>
        </p:txBody>
      </p:sp>
      <p:pic>
        <p:nvPicPr>
          <p:cNvPr id="11270" name="Рисунок 6" descr="уд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313" y="2786063"/>
            <a:ext cx="2865437" cy="17145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BBB59"/>
            </a:solidFill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C737C-AA44-47A8-9438-FC09F7C22D7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11272" name="Прямоугольник 7"/>
          <p:cNvSpPr>
            <a:spLocks noChangeArrowheads="1"/>
          </p:cNvSpPr>
          <p:nvPr/>
        </p:nvSpPr>
        <p:spPr bwMode="auto">
          <a:xfrm>
            <a:off x="785813" y="1527175"/>
            <a:ext cx="8072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Прошла обучение по шахматному всеобучу на курсах </a:t>
            </a:r>
          </a:p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в 2013-2014 учебном году</a:t>
            </a:r>
            <a:endParaRPr lang="ru-RU" sz="2400" i="1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Рисунок 5" descr="P101061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3" y="2286000"/>
            <a:ext cx="3344862" cy="26400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01122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Визитная карточка участника</a:t>
            </a:r>
          </a:p>
        </p:txBody>
      </p:sp>
      <p:pic>
        <p:nvPicPr>
          <p:cNvPr id="12293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50" y="1000125"/>
            <a:ext cx="12715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3105B-BC5C-4B5A-A11A-B62AD4FF492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2" name="Прямоугольник 7"/>
          <p:cNvSpPr>
            <a:spLocks noChangeArrowheads="1"/>
          </p:cNvSpPr>
          <p:nvPr/>
        </p:nvSpPr>
        <p:spPr bwMode="auto">
          <a:xfrm>
            <a:off x="1214438" y="1527175"/>
            <a:ext cx="65722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Моя домашняя библиотека</a:t>
            </a:r>
          </a:p>
        </p:txBody>
      </p:sp>
      <p:pic>
        <p:nvPicPr>
          <p:cNvPr id="9" name="Рисунок 8" descr="P101064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786563" y="4286250"/>
            <a:ext cx="1785937" cy="21256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10" name="Рисунок 9" descr="P101064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57188" y="2428875"/>
            <a:ext cx="2286000" cy="24288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12296" name="Picture 6" descr="F:\2014-2015 уч год\ШАХМАТЫ 3 КЛАСС\учебник Шахматы 2 год\учебник обложка.jpe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428875" y="3857625"/>
            <a:ext cx="2000250" cy="26431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01122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Визитная карточка участника</a:t>
            </a:r>
          </a:p>
        </p:txBody>
      </p:sp>
      <p:pic>
        <p:nvPicPr>
          <p:cNvPr id="13316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1000125"/>
            <a:ext cx="12715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20220-ABB6-476E-8803-956C722ABA6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13318" name="Прямоугольник 7"/>
          <p:cNvSpPr>
            <a:spLocks noChangeArrowheads="1"/>
          </p:cNvSpPr>
          <p:nvPr/>
        </p:nvSpPr>
        <p:spPr bwMode="auto">
          <a:xfrm>
            <a:off x="785813" y="1527175"/>
            <a:ext cx="80724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Рабочая программа</a:t>
            </a:r>
          </a:p>
        </p:txBody>
      </p:sp>
      <p:sp>
        <p:nvSpPr>
          <p:cNvPr id="13319" name="Прямоугольник 11"/>
          <p:cNvSpPr>
            <a:spLocks noChangeArrowheads="1"/>
          </p:cNvSpPr>
          <p:nvPr/>
        </p:nvSpPr>
        <p:spPr bwMode="auto">
          <a:xfrm>
            <a:off x="428625" y="6143625"/>
            <a:ext cx="1482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663300"/>
                </a:solidFill>
                <a:latin typeface="+mn-lt"/>
              </a:rPr>
              <a:t>См. приложение</a:t>
            </a:r>
          </a:p>
        </p:txBody>
      </p:sp>
      <p:pic>
        <p:nvPicPr>
          <p:cNvPr id="13320" name="Рисунок 7" descr="P101063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00250" y="2286000"/>
            <a:ext cx="5238750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 </a:t>
            </a:r>
            <a:r>
              <a:rPr lang="ru-RU" sz="32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Визитная карточка участника</a:t>
            </a:r>
            <a:endParaRPr lang="ru-RU" sz="28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40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857250"/>
            <a:ext cx="12715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786563" y="6286500"/>
            <a:ext cx="2133600" cy="365125"/>
          </a:xfrm>
        </p:spPr>
        <p:txBody>
          <a:bodyPr/>
          <a:lstStyle/>
          <a:p>
            <a:pPr>
              <a:defRPr/>
            </a:pPr>
            <a:fld id="{18954C8E-62B5-445A-A141-4F3CCCFC9951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214438" y="2346325"/>
          <a:ext cx="7072362" cy="22250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715040"/>
                <a:gridCol w="13573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663300"/>
                          </a:solidFill>
                        </a:rPr>
                        <a:t>Средств материально-технического обеспечения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Количество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663300"/>
                          </a:solidFill>
                        </a:rPr>
                        <a:t>Шахматные доски</a:t>
                      </a:r>
                      <a:endParaRPr lang="ru-RU" sz="1800" kern="1200" dirty="0" smtClean="0">
                        <a:solidFill>
                          <a:srgbClr val="66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14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Демонстрационная</a:t>
                      </a:r>
                      <a:r>
                        <a:rPr lang="ru-RU" baseline="0" dirty="0" smtClean="0">
                          <a:solidFill>
                            <a:srgbClr val="663300"/>
                          </a:solidFill>
                        </a:rPr>
                        <a:t> шахматная доска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Набор шахматных фигур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rgbClr val="663300"/>
                          </a:solidFill>
                        </a:rPr>
                        <a:t>Интерактивная доска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rgbClr val="663300"/>
                          </a:solidFill>
                        </a:rPr>
                        <a:t>Мультимедийный</a:t>
                      </a:r>
                      <a:r>
                        <a:rPr lang="ru-RU" sz="1800" kern="1200" dirty="0" smtClean="0">
                          <a:solidFill>
                            <a:srgbClr val="663300"/>
                          </a:solidFill>
                        </a:rPr>
                        <a:t> проектор</a:t>
                      </a:r>
                      <a:endParaRPr lang="ru-RU" sz="1800" kern="1200" dirty="0" smtClean="0">
                        <a:solidFill>
                          <a:srgbClr val="66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64" name="Прямоугольник 13"/>
          <p:cNvSpPr>
            <a:spLocks noChangeArrowheads="1"/>
          </p:cNvSpPr>
          <p:nvPr/>
        </p:nvSpPr>
        <p:spPr bwMode="auto">
          <a:xfrm>
            <a:off x="3038475" y="1571625"/>
            <a:ext cx="3157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Оснащение кабинета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72560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</a:t>
            </a:r>
          </a:p>
          <a:p>
            <a:pPr algn="ctr">
              <a:defRPr/>
            </a:pPr>
            <a:r>
              <a:rPr lang="ru-RU" sz="24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План работы на 2014-2015 учебный года</a:t>
            </a:r>
          </a:p>
        </p:txBody>
      </p:sp>
      <p:pic>
        <p:nvPicPr>
          <p:cNvPr id="15364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85813"/>
            <a:ext cx="127158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63" y="1857375"/>
          <a:ext cx="8072495" cy="448545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67601"/>
                <a:gridCol w="3468646"/>
                <a:gridCol w="2018124"/>
                <a:gridCol w="2018124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№ </a:t>
                      </a:r>
                      <a:r>
                        <a:rPr lang="ru-RU" dirty="0" err="1" smtClean="0">
                          <a:solidFill>
                            <a:srgbClr val="663300"/>
                          </a:solidFill>
                        </a:rPr>
                        <a:t>п</a:t>
                      </a:r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/</a:t>
                      </a:r>
                      <a:r>
                        <a:rPr lang="ru-RU" dirty="0" err="1" smtClean="0">
                          <a:solidFill>
                            <a:srgbClr val="663300"/>
                          </a:solidFill>
                        </a:rPr>
                        <a:t>п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Форма работы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Периодичность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Сроки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</a:tr>
              <a:tr h="5645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1.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Шахматные уроки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2 раза в месяц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rgbClr val="663300"/>
                          </a:solidFill>
                        </a:rPr>
                        <a:t>согласно по утверждённой</a:t>
                      </a:r>
                      <a:r>
                        <a:rPr lang="ru-RU" sz="1700" baseline="0" dirty="0" smtClean="0">
                          <a:solidFill>
                            <a:srgbClr val="663300"/>
                          </a:solidFill>
                        </a:rPr>
                        <a:t> программы</a:t>
                      </a:r>
                      <a:endParaRPr lang="ru-RU" sz="1700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</a:tr>
              <a:tr h="5645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2.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Линейка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1 раз в пол года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октябрь, апрель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</a:tr>
              <a:tr h="5645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3.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Сообщения 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1 раз в четверть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октябрь, декабрь, февраль,</a:t>
                      </a:r>
                      <a:r>
                        <a:rPr lang="ru-RU" baseline="0" dirty="0" smtClean="0">
                          <a:solidFill>
                            <a:srgbClr val="663300"/>
                          </a:solidFill>
                        </a:rPr>
                        <a:t> апрель.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</a:tr>
              <a:tr h="5645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4.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Праздник 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1 раз в год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май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</a:tr>
              <a:tr h="5645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5.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Шахматный турнир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1 раз в год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апрель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</a:tr>
              <a:tr h="5645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6.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Участие в общественных праздниках, фестивалях и т.п.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</a:rPr>
                        <a:t>в течение</a:t>
                      </a:r>
                      <a:r>
                        <a:rPr lang="ru-RU" baseline="0" dirty="0" smtClean="0">
                          <a:solidFill>
                            <a:srgbClr val="663300"/>
                          </a:solidFill>
                        </a:rPr>
                        <a:t> года</a:t>
                      </a:r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FA4ED-8F01-4D71-8C46-5E3C9D25180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 </a:t>
            </a:r>
            <a:r>
              <a:rPr lang="ru-RU" sz="32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Визитная карточка участника</a:t>
            </a:r>
            <a:endParaRPr lang="ru-RU" sz="28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8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714375"/>
            <a:ext cx="12715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16389" name="Прямоугольник 7"/>
          <p:cNvSpPr>
            <a:spLocks noChangeArrowheads="1"/>
          </p:cNvSpPr>
          <p:nvPr/>
        </p:nvSpPr>
        <p:spPr bwMode="auto">
          <a:xfrm>
            <a:off x="2071688" y="1857375"/>
            <a:ext cx="5786437" cy="5238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>
              <a:latin typeface="Calibri" pitchFamily="34" charset="0"/>
            </a:endParaRPr>
          </a:p>
        </p:txBody>
      </p:sp>
      <p:pic>
        <p:nvPicPr>
          <p:cNvPr id="12294" name="Рисунок 14" descr="DSCN167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50" y="3143250"/>
            <a:ext cx="5143500" cy="2652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16391" name="Прямоугольник 11"/>
          <p:cNvSpPr>
            <a:spLocks noChangeArrowheads="1"/>
          </p:cNvSpPr>
          <p:nvPr/>
        </p:nvSpPr>
        <p:spPr bwMode="auto">
          <a:xfrm>
            <a:off x="3929063" y="5857875"/>
            <a:ext cx="4929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>
                <a:solidFill>
                  <a:srgbClr val="663300"/>
                </a:solidFill>
                <a:latin typeface="Calibri" pitchFamily="34" charset="0"/>
              </a:rPr>
              <a:t>Чтоб в шахматы нам хорошо играть,</a:t>
            </a:r>
            <a:br>
              <a:rPr lang="ru-RU" b="1">
                <a:solidFill>
                  <a:srgbClr val="663300"/>
                </a:solidFill>
                <a:latin typeface="Calibri" pitchFamily="34" charset="0"/>
              </a:rPr>
            </a:br>
            <a:r>
              <a:rPr lang="ru-RU" b="1">
                <a:solidFill>
                  <a:srgbClr val="663300"/>
                </a:solidFill>
                <a:latin typeface="Calibri" pitchFamily="34" charset="0"/>
              </a:rPr>
              <a:t>О них нам нужно много знать</a:t>
            </a:r>
            <a:r>
              <a:rPr lang="ru-RU" i="1">
                <a:solidFill>
                  <a:srgbClr val="6633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6392" name="Прямоугольник 7"/>
          <p:cNvSpPr>
            <a:spLocks noChangeArrowheads="1"/>
          </p:cNvSpPr>
          <p:nvPr/>
        </p:nvSpPr>
        <p:spPr bwMode="auto">
          <a:xfrm>
            <a:off x="2357438" y="1714500"/>
            <a:ext cx="2928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Открытый урок </a:t>
            </a:r>
          </a:p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во 2 а классе </a:t>
            </a:r>
          </a:p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2013-2014 уч.год. </a:t>
            </a:r>
            <a:endParaRPr lang="ru-RU" sz="2400"/>
          </a:p>
        </p:txBody>
      </p:sp>
      <p:pic>
        <p:nvPicPr>
          <p:cNvPr id="12" name="Рисунок 11" descr="Копия DSCN167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15000" y="2714625"/>
            <a:ext cx="3054350" cy="30718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05050" cy="365125"/>
          </a:xfrm>
        </p:spPr>
        <p:txBody>
          <a:bodyPr/>
          <a:lstStyle/>
          <a:p>
            <a:pPr>
              <a:defRPr/>
            </a:pPr>
            <a:fld id="{7941DBE3-7660-44FD-BD7C-61663432B520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01122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Визитная карточка участника</a:t>
            </a:r>
          </a:p>
        </p:txBody>
      </p:sp>
      <p:pic>
        <p:nvPicPr>
          <p:cNvPr id="17412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85813"/>
            <a:ext cx="127158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Прямоугольник 5"/>
          <p:cNvSpPr>
            <a:spLocks noChangeArrowheads="1"/>
          </p:cNvSpPr>
          <p:nvPr/>
        </p:nvSpPr>
        <p:spPr bwMode="auto">
          <a:xfrm>
            <a:off x="571500" y="1571625"/>
            <a:ext cx="8286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Линейка по теме </a:t>
            </a:r>
          </a:p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«Новости шахматного королевства» </a:t>
            </a:r>
          </a:p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2014-2015 уч.год</a:t>
            </a:r>
            <a:endParaRPr lang="ru-RU" sz="240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3E848-E6F8-4F6A-9BB5-BBFD13674AE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17415" name="Рисунок 6" descr="P101062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2857500"/>
            <a:ext cx="37147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Рисунок 8" descr="P101062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3" y="2857500"/>
            <a:ext cx="37147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 </a:t>
            </a:r>
            <a:r>
              <a:rPr lang="ru-RU" sz="32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Визитная карточка участника</a:t>
            </a:r>
            <a:endParaRPr lang="ru-RU" sz="28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6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857250"/>
            <a:ext cx="12715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2071688" y="1857375"/>
            <a:ext cx="5786437" cy="5238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>
              <a:latin typeface="Calibri" pitchFamily="34" charset="0"/>
            </a:endParaRPr>
          </a:p>
        </p:txBody>
      </p:sp>
      <p:sp>
        <p:nvSpPr>
          <p:cNvPr id="18438" name="Rectangle 2"/>
          <p:cNvSpPr>
            <a:spLocks noChangeArrowheads="1"/>
          </p:cNvSpPr>
          <p:nvPr/>
        </p:nvSpPr>
        <p:spPr bwMode="auto">
          <a:xfrm>
            <a:off x="4286250" y="57864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b="1">
                <a:solidFill>
                  <a:srgbClr val="663300"/>
                </a:solidFill>
                <a:latin typeface="Calibri" pitchFamily="34" charset="0"/>
              </a:rPr>
              <a:t>Уроки строю так с учениками,</a:t>
            </a:r>
          </a:p>
          <a:p>
            <a:pPr algn="ctr" eaLnBrk="0" hangingPunct="0"/>
            <a:r>
              <a:rPr lang="ru-RU" b="1">
                <a:solidFill>
                  <a:srgbClr val="663300"/>
                </a:solidFill>
                <a:latin typeface="Calibri" pitchFamily="34" charset="0"/>
              </a:rPr>
              <a:t>Чтоб знания добывали сами.</a:t>
            </a:r>
          </a:p>
        </p:txBody>
      </p:sp>
      <p:pic>
        <p:nvPicPr>
          <p:cNvPr id="7" name="Рисунок 6" descr="3.jpeg"/>
          <p:cNvPicPr>
            <a:picLocks noChangeAspect="1"/>
          </p:cNvPicPr>
          <p:nvPr/>
        </p:nvPicPr>
        <p:blipFill>
          <a:blip r:embed="rId3" cstate="email"/>
          <a:srcRect b="-1925"/>
          <a:stretch>
            <a:fillRect/>
          </a:stretch>
        </p:blipFill>
        <p:spPr>
          <a:xfrm>
            <a:off x="428625" y="2428875"/>
            <a:ext cx="1857375" cy="16891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9" name="Рисунок 8" descr="Валерия.jpe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00313" y="3929063"/>
            <a:ext cx="1849437" cy="254476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12" name="Рисунок 11" descr="2.jpe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000875" y="2286000"/>
            <a:ext cx="1790700" cy="2463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18442" name="Рисунок 12" descr="модин.jpe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63" y="4500563"/>
            <a:ext cx="1446212" cy="1990725"/>
          </a:xfrm>
          <a:prstGeom prst="rect">
            <a:avLst/>
          </a:prstGeom>
          <a:solidFill>
            <a:srgbClr val="F79646"/>
          </a:solidFill>
          <a:ln w="25400" algn="ctr">
            <a:solidFill>
              <a:srgbClr val="B66D31"/>
            </a:solidFill>
            <a:miter lim="800000"/>
            <a:headEnd/>
            <a:tailEnd/>
          </a:ln>
        </p:spPr>
      </p:pic>
      <p:pic>
        <p:nvPicPr>
          <p:cNvPr id="14" name="Рисунок 13" descr="Радмир.jpe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714875" y="3000375"/>
            <a:ext cx="1857375" cy="25574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18444" name="Прямоугольник 14"/>
          <p:cNvSpPr>
            <a:spLocks noChangeArrowheads="1"/>
          </p:cNvSpPr>
          <p:nvPr/>
        </p:nvSpPr>
        <p:spPr bwMode="auto">
          <a:xfrm>
            <a:off x="1643063" y="1428750"/>
            <a:ext cx="58578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Сообщения детей 3 а класс </a:t>
            </a:r>
          </a:p>
          <a:p>
            <a:pPr algn="ctr">
              <a:lnSpc>
                <a:spcPct val="75000"/>
              </a:lnSpc>
            </a:pPr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к занятиям по курсу </a:t>
            </a:r>
          </a:p>
          <a:p>
            <a:pPr algn="ctr">
              <a:lnSpc>
                <a:spcPct val="75000"/>
              </a:lnSpc>
            </a:pPr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«Основы шахматной игры» (2 год)</a:t>
            </a:r>
            <a:endParaRPr lang="ru-RU" sz="240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F0E11-8F96-4FBE-BEDE-8F4530072FE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 </a:t>
            </a:r>
            <a:r>
              <a:rPr lang="ru-RU" sz="32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Визитная карточка участника</a:t>
            </a:r>
            <a:endParaRPr lang="ru-RU" sz="28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60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857250"/>
            <a:ext cx="12715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19461" name="Прямоугольник 7"/>
          <p:cNvSpPr>
            <a:spLocks noChangeArrowheads="1"/>
          </p:cNvSpPr>
          <p:nvPr/>
        </p:nvSpPr>
        <p:spPr bwMode="auto">
          <a:xfrm>
            <a:off x="4572000" y="5429250"/>
            <a:ext cx="4143375" cy="120015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 i="1">
                <a:solidFill>
                  <a:srgbClr val="663300"/>
                </a:solidFill>
                <a:latin typeface="Calibri" pitchFamily="34" charset="0"/>
              </a:rPr>
              <a:t>У кого же мне узнать,</a:t>
            </a:r>
          </a:p>
          <a:p>
            <a:pPr algn="r"/>
            <a:r>
              <a:rPr lang="ru-RU" b="1" i="1">
                <a:solidFill>
                  <a:srgbClr val="663300"/>
                </a:solidFill>
                <a:latin typeface="Calibri" pitchFamily="34" charset="0"/>
              </a:rPr>
              <a:t>Кто нам может подсказать,</a:t>
            </a:r>
          </a:p>
          <a:p>
            <a:pPr algn="r"/>
            <a:r>
              <a:rPr lang="ru-RU" b="1" i="1">
                <a:solidFill>
                  <a:srgbClr val="663300"/>
                </a:solidFill>
                <a:latin typeface="Calibri" pitchFamily="34" charset="0"/>
              </a:rPr>
              <a:t>Где могу я научиться</a:t>
            </a:r>
          </a:p>
          <a:p>
            <a:pPr algn="r"/>
            <a:r>
              <a:rPr lang="ru-RU" b="1" i="1">
                <a:solidFill>
                  <a:srgbClr val="663300"/>
                </a:solidFill>
                <a:latin typeface="Calibri" pitchFamily="34" charset="0"/>
              </a:rPr>
              <a:t>Сильно в шахматы играть?</a:t>
            </a:r>
          </a:p>
        </p:txBody>
      </p:sp>
      <p:pic>
        <p:nvPicPr>
          <p:cNvPr id="11270" name="Рисунок 7" descr="DSC0192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500313"/>
            <a:ext cx="3906838" cy="27146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11271" name="Рисунок 8" descr="DSCN0309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2571750"/>
            <a:ext cx="3929063" cy="2679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19464" name="Прямоугольник 8"/>
          <p:cNvSpPr>
            <a:spLocks noChangeArrowheads="1"/>
          </p:cNvSpPr>
          <p:nvPr/>
        </p:nvSpPr>
        <p:spPr bwMode="auto">
          <a:xfrm>
            <a:off x="928688" y="1571625"/>
            <a:ext cx="7786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Праздник «Приключения в Шахматном королевстве».  </a:t>
            </a:r>
            <a:endParaRPr lang="ru-RU" sz="2400" i="1"/>
          </a:p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среди учащихся 2-х классов  2013-2014 учебный год </a:t>
            </a:r>
          </a:p>
        </p:txBody>
      </p:sp>
      <p:pic>
        <p:nvPicPr>
          <p:cNvPr id="12" name="Рисунок 11" descr="DSC0192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0" y="4643438"/>
            <a:ext cx="2930525" cy="19288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786563" y="6286500"/>
            <a:ext cx="2133600" cy="365125"/>
          </a:xfrm>
        </p:spPr>
        <p:txBody>
          <a:bodyPr/>
          <a:lstStyle/>
          <a:p>
            <a:pPr>
              <a:defRPr/>
            </a:pPr>
            <a:fld id="{60E8B35D-0999-4C44-AD92-3313B5EA1F72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01122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Визитная карточка участника</a:t>
            </a:r>
          </a:p>
        </p:txBody>
      </p:sp>
      <p:pic>
        <p:nvPicPr>
          <p:cNvPr id="20484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57250"/>
            <a:ext cx="12715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Прямоугольник 6"/>
          <p:cNvSpPr>
            <a:spLocks noChangeArrowheads="1"/>
          </p:cNvSpPr>
          <p:nvPr/>
        </p:nvSpPr>
        <p:spPr bwMode="auto">
          <a:xfrm>
            <a:off x="1928813" y="5443538"/>
            <a:ext cx="5286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663300"/>
                </a:solidFill>
                <a:latin typeface="Calibri" pitchFamily="34" charset="0"/>
              </a:rPr>
              <a:t>Настаёт момент сраженья.</a:t>
            </a:r>
            <a:br>
              <a:rPr lang="ru-RU" b="1" i="1">
                <a:solidFill>
                  <a:srgbClr val="663300"/>
                </a:solidFill>
                <a:latin typeface="Calibri" pitchFamily="34" charset="0"/>
              </a:rPr>
            </a:br>
            <a:r>
              <a:rPr lang="ru-RU" b="1" i="1">
                <a:solidFill>
                  <a:srgbClr val="663300"/>
                </a:solidFill>
                <a:latin typeface="Calibri" pitchFamily="34" charset="0"/>
              </a:rPr>
              <a:t>Здесь нужно показать уменье,</a:t>
            </a:r>
            <a:br>
              <a:rPr lang="ru-RU" b="1" i="1">
                <a:solidFill>
                  <a:srgbClr val="663300"/>
                </a:solidFill>
                <a:latin typeface="Calibri" pitchFamily="34" charset="0"/>
              </a:rPr>
            </a:br>
            <a:r>
              <a:rPr lang="ru-RU" b="1" i="1">
                <a:solidFill>
                  <a:srgbClr val="663300"/>
                </a:solidFill>
                <a:latin typeface="Calibri" pitchFamily="34" charset="0"/>
              </a:rPr>
              <a:t>Уменье с каждой стороны</a:t>
            </a:r>
            <a:br>
              <a:rPr lang="ru-RU" b="1" i="1">
                <a:solidFill>
                  <a:srgbClr val="663300"/>
                </a:solidFill>
                <a:latin typeface="Calibri" pitchFamily="34" charset="0"/>
              </a:rPr>
            </a:br>
            <a:r>
              <a:rPr lang="ru-RU" b="1" i="1">
                <a:solidFill>
                  <a:srgbClr val="663300"/>
                </a:solidFill>
                <a:latin typeface="Calibri" pitchFamily="34" charset="0"/>
              </a:rPr>
              <a:t>И будет радость от игры.</a:t>
            </a:r>
          </a:p>
        </p:txBody>
      </p:sp>
      <p:pic>
        <p:nvPicPr>
          <p:cNvPr id="15366" name="Рисунок 5" descr="Фото032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143250"/>
            <a:ext cx="2143125" cy="2857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15367" name="Рисунок 7" descr="Фото032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00438" y="2571750"/>
            <a:ext cx="2198687" cy="27860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15368" name="Рисунок 8" descr="Фото0330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375" y="3000375"/>
            <a:ext cx="2179638" cy="3000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20489" name="Прямоугольник 8"/>
          <p:cNvSpPr>
            <a:spLocks noChangeArrowheads="1"/>
          </p:cNvSpPr>
          <p:nvPr/>
        </p:nvSpPr>
        <p:spPr bwMode="auto">
          <a:xfrm>
            <a:off x="714375" y="1423988"/>
            <a:ext cx="8001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Дружественная встреча учащихся 3 а класса </a:t>
            </a:r>
          </a:p>
          <a:p>
            <a:pPr algn="ctr">
              <a:lnSpc>
                <a:spcPct val="75000"/>
              </a:lnSpc>
            </a:pPr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с жителями микрорайона, посвящённая </a:t>
            </a:r>
          </a:p>
          <a:p>
            <a:pPr algn="ctr">
              <a:lnSpc>
                <a:spcPct val="75000"/>
              </a:lnSpc>
            </a:pPr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«Дню пожилого человека» (01.10.2014 г.)</a:t>
            </a:r>
            <a:endParaRPr lang="ru-RU" sz="240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69F1C-0D89-46C8-B7BD-B1043376E88B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1000132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 </a:t>
            </a:r>
            <a:r>
              <a:rPr lang="ru-RU" sz="32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</a:t>
            </a:r>
            <a:endParaRPr lang="ru-RU" sz="28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6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71500"/>
            <a:ext cx="12715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14375" y="1535113"/>
            <a:ext cx="80010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defTabSz="1001713">
              <a:tabLst>
                <a:tab pos="6181725" algn="l"/>
              </a:tabLst>
              <a:defRPr/>
            </a:pPr>
            <a:r>
              <a:rPr lang="ru-RU" sz="2400" b="1" i="1" dirty="0">
                <a:solidFill>
                  <a:srgbClr val="663300"/>
                </a:solidFill>
                <a:latin typeface="Calibri" pitchFamily="34" charset="0"/>
              </a:rPr>
              <a:t>1.	Титульный лист	</a:t>
            </a:r>
          </a:p>
          <a:p>
            <a:pPr marL="450850" indent="-450850" defTabSz="1001713">
              <a:tabLst>
                <a:tab pos="6632575" algn="l"/>
              </a:tabLst>
              <a:defRPr/>
            </a:pPr>
            <a:r>
              <a:rPr lang="ru-RU" sz="2400" b="1" i="1" dirty="0">
                <a:solidFill>
                  <a:srgbClr val="663300"/>
                </a:solidFill>
                <a:latin typeface="Calibri" pitchFamily="34" charset="0"/>
              </a:rPr>
              <a:t>2.	Фотопортрет 	3 стр.</a:t>
            </a:r>
          </a:p>
          <a:p>
            <a:pPr marL="450850" indent="-450850" defTabSz="1001713">
              <a:tabLst>
                <a:tab pos="6632575" algn="l"/>
              </a:tabLst>
              <a:defRPr/>
            </a:pPr>
            <a:r>
              <a:rPr lang="ru-RU" sz="2400" b="1" i="1" dirty="0">
                <a:solidFill>
                  <a:srgbClr val="663300"/>
                </a:solidFill>
                <a:latin typeface="Calibri" pitchFamily="34" charset="0"/>
              </a:rPr>
              <a:t>3.	Анкета	4 стр.</a:t>
            </a:r>
          </a:p>
          <a:p>
            <a:pPr marL="450850" indent="-450850" defTabSz="1001713">
              <a:tabLst>
                <a:tab pos="6632575" algn="l"/>
              </a:tabLst>
              <a:defRPr/>
            </a:pPr>
            <a:r>
              <a:rPr lang="ru-RU" sz="2400" b="1" i="1" dirty="0">
                <a:solidFill>
                  <a:srgbClr val="663300"/>
                </a:solidFill>
                <a:latin typeface="Calibri" pitchFamily="34" charset="0"/>
              </a:rPr>
              <a:t>4. 	Визитная карточка	5 стр.</a:t>
            </a:r>
          </a:p>
          <a:p>
            <a:pPr marL="914400" lvl="1" indent="-457200" defTabSz="1001713">
              <a:buFont typeface="Wingdings" pitchFamily="2" charset="2"/>
              <a:buChar char="Ø"/>
              <a:tabLst>
                <a:tab pos="6632575" algn="l"/>
              </a:tabLst>
              <a:defRPr/>
            </a:pPr>
            <a:r>
              <a:rPr lang="ru-RU" sz="2400" b="1" i="1" dirty="0">
                <a:solidFill>
                  <a:srgbClr val="663300"/>
                </a:solidFill>
                <a:latin typeface="Calibri" pitchFamily="34" charset="0"/>
              </a:rPr>
              <a:t>Шахматный всеобуч	10 стр.</a:t>
            </a:r>
          </a:p>
          <a:p>
            <a:pPr marL="914400" lvl="1" indent="-457200" defTabSz="1001713">
              <a:buFont typeface="Wingdings" pitchFamily="2" charset="2"/>
              <a:buChar char="Ø"/>
              <a:tabLst>
                <a:tab pos="6632575" algn="l"/>
              </a:tabLst>
              <a:defRPr/>
            </a:pPr>
            <a:r>
              <a:rPr lang="ru-RU" sz="2400" b="1" i="1" dirty="0">
                <a:solidFill>
                  <a:srgbClr val="663300"/>
                </a:solidFill>
                <a:latin typeface="Calibri" pitchFamily="34" charset="0"/>
              </a:rPr>
              <a:t>Моя домашняя библиотека 	11 стр.</a:t>
            </a:r>
          </a:p>
          <a:p>
            <a:pPr marL="914400" lvl="1" indent="-457200" defTabSz="1001713">
              <a:buFont typeface="Wingdings" pitchFamily="2" charset="2"/>
              <a:buChar char="Ø"/>
              <a:tabLst>
                <a:tab pos="6632575" algn="l"/>
              </a:tabLst>
              <a:defRPr/>
            </a:pPr>
            <a:r>
              <a:rPr lang="ru-RU" sz="2400" b="1" i="1" dirty="0">
                <a:solidFill>
                  <a:srgbClr val="663300"/>
                </a:solidFill>
                <a:latin typeface="Calibri" pitchFamily="34" charset="0"/>
              </a:rPr>
              <a:t>Рабочие программы (1 и 2 год обучения) 	12 стр.</a:t>
            </a:r>
          </a:p>
          <a:p>
            <a:pPr marL="914400" lvl="1" indent="-457200" defTabSz="1001713">
              <a:buFont typeface="Wingdings" pitchFamily="2" charset="2"/>
              <a:buChar char="Ø"/>
              <a:tabLst>
                <a:tab pos="6632575" algn="l"/>
              </a:tabLst>
              <a:defRPr/>
            </a:pPr>
            <a:r>
              <a:rPr lang="ru-RU" sz="2400" b="1" i="1" dirty="0">
                <a:solidFill>
                  <a:srgbClr val="663300"/>
                </a:solidFill>
                <a:latin typeface="Calibri" pitchFamily="34" charset="0"/>
              </a:rPr>
              <a:t>Оснащение кабинета	13 стр.</a:t>
            </a:r>
          </a:p>
          <a:p>
            <a:pPr marL="914400" lvl="1" indent="-457200" defTabSz="1001713">
              <a:buFont typeface="Wingdings" pitchFamily="2" charset="2"/>
              <a:buChar char="Ø"/>
              <a:tabLst>
                <a:tab pos="6632575" algn="l"/>
              </a:tabLst>
              <a:defRPr/>
            </a:pPr>
            <a:r>
              <a:rPr lang="ru-RU" sz="2400" b="1" i="1" dirty="0">
                <a:solidFill>
                  <a:srgbClr val="663300"/>
                </a:solidFill>
                <a:latin typeface="Calibri" pitchFamily="34" charset="0"/>
              </a:rPr>
              <a:t>План работы на 2014-2015 учебный года	14 стр.</a:t>
            </a:r>
          </a:p>
          <a:p>
            <a:pPr marL="914400" lvl="1" indent="-457200" defTabSz="1001713">
              <a:buFont typeface="Wingdings" pitchFamily="2" charset="2"/>
              <a:buChar char="Ø"/>
              <a:tabLst>
                <a:tab pos="6632575" algn="l"/>
              </a:tabLst>
              <a:defRPr/>
            </a:pPr>
            <a:r>
              <a:rPr lang="ru-RU" sz="2400" b="1" i="1" dirty="0" err="1">
                <a:solidFill>
                  <a:srgbClr val="663300"/>
                </a:solidFill>
                <a:latin typeface="Calibri" pitchFamily="34" charset="0"/>
              </a:rPr>
              <a:t>Фотоколлаж</a:t>
            </a:r>
            <a:r>
              <a:rPr lang="ru-RU" sz="2400" b="1" i="1" dirty="0">
                <a:solidFill>
                  <a:srgbClr val="663300"/>
                </a:solidFill>
                <a:latin typeface="Calibri" pitchFamily="34" charset="0"/>
              </a:rPr>
              <a:t> 	15 стр.</a:t>
            </a:r>
          </a:p>
          <a:p>
            <a:pPr marL="457200" indent="-457200" defTabSz="1001713">
              <a:tabLst>
                <a:tab pos="6632575" algn="l"/>
              </a:tabLst>
              <a:defRPr/>
            </a:pPr>
            <a:r>
              <a:rPr lang="ru-RU" sz="2400" b="1" i="1" dirty="0">
                <a:solidFill>
                  <a:srgbClr val="663300"/>
                </a:solidFill>
                <a:latin typeface="Calibri" pitchFamily="34" charset="0"/>
              </a:rPr>
              <a:t>5.	Разработка урока 	22 стр.</a:t>
            </a:r>
          </a:p>
          <a:p>
            <a:pPr marL="457200" indent="-457200" defTabSz="1001713">
              <a:tabLst>
                <a:tab pos="6632575" algn="l"/>
              </a:tabLst>
              <a:defRPr/>
            </a:pPr>
            <a:r>
              <a:rPr lang="ru-RU" sz="2400" b="1" i="1" dirty="0">
                <a:solidFill>
                  <a:srgbClr val="663300"/>
                </a:solidFill>
                <a:latin typeface="Calibri" pitchFamily="34" charset="0"/>
              </a:rPr>
              <a:t>6.	Использованные ресурсы	38 стр.</a:t>
            </a:r>
          </a:p>
          <a:p>
            <a:pPr marL="457200" indent="-457200" defTabSz="1001713">
              <a:defRPr/>
            </a:pPr>
            <a:r>
              <a:rPr lang="ru-RU" sz="2400" b="1" i="1" dirty="0">
                <a:solidFill>
                  <a:srgbClr val="663300"/>
                </a:solidFill>
                <a:latin typeface="Calibri" pitchFamily="34" charset="0"/>
              </a:rPr>
              <a:t>    Приложение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01122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Визитная карточка участника</a:t>
            </a:r>
          </a:p>
        </p:txBody>
      </p:sp>
      <p:pic>
        <p:nvPicPr>
          <p:cNvPr id="21508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85813"/>
            <a:ext cx="127158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Прямоугольник 5"/>
          <p:cNvSpPr>
            <a:spLocks noChangeArrowheads="1"/>
          </p:cNvSpPr>
          <p:nvPr/>
        </p:nvSpPr>
        <p:spPr bwMode="auto">
          <a:xfrm>
            <a:off x="571500" y="1571625"/>
            <a:ext cx="8286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Конкурс поделок и рисунков по теме </a:t>
            </a:r>
          </a:p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«Умельцы шахматного королевства</a:t>
            </a:r>
            <a:r>
              <a:rPr lang="ru-RU" sz="2000" b="1" i="1">
                <a:solidFill>
                  <a:srgbClr val="663300"/>
                </a:solidFill>
                <a:latin typeface="Calibri" pitchFamily="34" charset="0"/>
              </a:rPr>
              <a:t>» </a:t>
            </a:r>
          </a:p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2014-2015 уч.год</a:t>
            </a:r>
            <a:endParaRPr lang="ru-RU" sz="2400"/>
          </a:p>
        </p:txBody>
      </p:sp>
      <p:pic>
        <p:nvPicPr>
          <p:cNvPr id="16390" name="Рисунок 6" descr="фото Кати.jpe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50" y="3643313"/>
            <a:ext cx="1071563" cy="2933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21511" name="Прямоугольник 7"/>
          <p:cNvSpPr>
            <a:spLocks noChangeArrowheads="1"/>
          </p:cNvSpPr>
          <p:nvPr/>
        </p:nvSpPr>
        <p:spPr bwMode="auto">
          <a:xfrm>
            <a:off x="266700" y="55721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662CB-63BA-493E-BB38-DCB410F2CB94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pic>
        <p:nvPicPr>
          <p:cNvPr id="21513" name="Рисунок 9" descr="P1010629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2857500"/>
            <a:ext cx="4376738" cy="319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Рисунок 8" descr="P101063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3714750"/>
            <a:ext cx="36195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85720" y="285728"/>
            <a:ext cx="8572560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 </a:t>
            </a:r>
            <a:r>
              <a:rPr lang="ru-RU" sz="32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Визитная карточка участника</a:t>
            </a:r>
            <a:endParaRPr lang="ru-RU" sz="24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22532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14375"/>
            <a:ext cx="12715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357313" y="1428750"/>
            <a:ext cx="6572250" cy="10001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663300"/>
                </a:solidFill>
                <a:ea typeface="+mn-ea"/>
                <a:cs typeface="+mn-cs"/>
              </a:rPr>
              <a:t>И без знания секретов </a:t>
            </a:r>
            <a:br>
              <a:rPr lang="ru-RU" sz="2400" b="1" i="1" dirty="0" smtClean="0">
                <a:solidFill>
                  <a:srgbClr val="663300"/>
                </a:solidFill>
                <a:ea typeface="+mn-ea"/>
                <a:cs typeface="+mn-cs"/>
              </a:rPr>
            </a:br>
            <a:r>
              <a:rPr lang="ru-RU" sz="2400" b="1" i="1" dirty="0" smtClean="0">
                <a:solidFill>
                  <a:srgbClr val="663300"/>
                </a:solidFill>
                <a:ea typeface="+mn-ea"/>
                <a:cs typeface="+mn-cs"/>
              </a:rPr>
              <a:t>не  придёт побед пора.</a:t>
            </a:r>
            <a:endParaRPr lang="ru-RU" sz="2400" b="1" i="1" dirty="0">
              <a:solidFill>
                <a:srgbClr val="663300"/>
              </a:solidFill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375" y="2000250"/>
            <a:ext cx="2500313" cy="13239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3300"/>
                </a:solidFill>
              </a:rPr>
              <a:t>Мифическая покровительница шахматной игры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3300"/>
                </a:solidFill>
              </a:rPr>
              <a:t>богиня </a:t>
            </a:r>
            <a:r>
              <a:rPr lang="ru-RU" sz="2000" b="1" dirty="0" err="1">
                <a:solidFill>
                  <a:srgbClr val="663300"/>
                </a:solidFill>
              </a:rPr>
              <a:t>Каи́сса</a:t>
            </a:r>
            <a:r>
              <a:rPr lang="ru-RU" sz="2000" b="1" dirty="0">
                <a:solidFill>
                  <a:srgbClr val="663300"/>
                </a:solidFill>
              </a:rPr>
              <a:t>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5750" y="2000250"/>
            <a:ext cx="2571750" cy="16319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3300"/>
                </a:solidFill>
              </a:rPr>
              <a:t>Шахматы в древности назывались чатуранга и </a:t>
            </a:r>
            <a:r>
              <a:rPr lang="ru-RU" sz="2000" b="1" dirty="0" err="1">
                <a:solidFill>
                  <a:srgbClr val="663300"/>
                </a:solidFill>
              </a:rPr>
              <a:t>шатрандж</a:t>
            </a:r>
            <a:r>
              <a:rPr lang="ru-RU" sz="2000" b="1" dirty="0">
                <a:solidFill>
                  <a:srgbClr val="663300"/>
                </a:solidFill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715125" y="4214813"/>
            <a:ext cx="1928813" cy="19383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663300"/>
                </a:solidFill>
              </a:rPr>
              <a:t>Запомни одну из примет: Ферзь выбирает свой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663300"/>
                </a:solidFill>
              </a:rPr>
              <a:t>собственный цвет 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88" y="3929063"/>
            <a:ext cx="2643187" cy="10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663300"/>
                </a:solidFill>
              </a:rPr>
              <a:t>У каждой клетки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663300"/>
                </a:solidFill>
              </a:rPr>
              <a:t>на шахматной доске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663300"/>
                </a:solidFill>
              </a:rPr>
              <a:t>есть свой адрес.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14688" y="2571750"/>
            <a:ext cx="2919412" cy="13239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663300"/>
                </a:solidFill>
              </a:rPr>
              <a:t>Доску правильно клади,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663300"/>
                </a:solidFill>
              </a:rPr>
              <a:t>На углы всегда гляди,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663300"/>
                </a:solidFill>
              </a:rPr>
              <a:t>Чтоб у левого угла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663300"/>
                </a:solidFill>
              </a:rPr>
              <a:t>Клетка чёрная была!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429000" y="4071938"/>
            <a:ext cx="2928938" cy="10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663300"/>
                </a:solidFill>
              </a:rPr>
              <a:t>Никогда не встанут рядом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663300"/>
                </a:solidFill>
              </a:rPr>
              <a:t>Белый, черный короли!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0063" y="5286375"/>
            <a:ext cx="4572000" cy="13239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663300"/>
                </a:solidFill>
              </a:rPr>
              <a:t>На доске можно выделить горизонтали, вертикали, диагонали, центр, королевский и ферзевый фланги. 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6FC1B-7584-4D49-A79B-2CE561C8C9C7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85728"/>
            <a:ext cx="8501122" cy="1000131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Использованные ресурсы</a:t>
            </a:r>
          </a:p>
        </p:txBody>
      </p:sp>
      <p:pic>
        <p:nvPicPr>
          <p:cNvPr id="23556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85750"/>
            <a:ext cx="12715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Прямоугольник 6"/>
          <p:cNvSpPr>
            <a:spLocks noChangeArrowheads="1"/>
          </p:cNvSpPr>
          <p:nvPr/>
        </p:nvSpPr>
        <p:spPr bwMode="auto">
          <a:xfrm>
            <a:off x="214313" y="1536700"/>
            <a:ext cx="87153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Arial" charset="0"/>
              <a:buChar char="•"/>
            </a:pPr>
            <a:r>
              <a:rPr lang="ru-RU" sz="1400" b="1" i="1" u="sng">
                <a:solidFill>
                  <a:srgbClr val="663300"/>
                </a:solidFill>
                <a:ea typeface="Calibri" pitchFamily="34" charset="0"/>
                <a:cs typeface="Arial" charset="0"/>
              </a:rPr>
              <a:t>Литература: </a:t>
            </a:r>
            <a:endParaRPr lang="ru-RU" sz="1400" b="1" i="1" u="sng">
              <a:solidFill>
                <a:srgbClr val="663300"/>
              </a:solidFill>
              <a:latin typeface="Calibri" pitchFamily="34" charset="0"/>
              <a:ea typeface="Calibri" pitchFamily="34" charset="0"/>
              <a:cs typeface="Arial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1400">
                <a:solidFill>
                  <a:srgbClr val="663300"/>
                </a:solidFill>
                <a:latin typeface="Calibri" pitchFamily="34" charset="0"/>
                <a:ea typeface="Calibri" pitchFamily="34" charset="0"/>
                <a:cs typeface="Arial" charset="0"/>
              </a:rPr>
              <a:t>Учебно-методическое пособие «Шахматы в школе»; Нижнекамский учебно-методический центр, 2008.</a:t>
            </a:r>
          </a:p>
          <a:p>
            <a:pPr eaLnBrk="0" hangingPunct="0">
              <a:buFontTx/>
              <a:buChar char="•"/>
            </a:pPr>
            <a:r>
              <a:rPr lang="ru-RU" sz="1400">
                <a:solidFill>
                  <a:srgbClr val="663300"/>
                </a:solidFill>
                <a:latin typeface="Calibri" pitchFamily="34" charset="0"/>
                <a:ea typeface="Calibri" pitchFamily="34" charset="0"/>
                <a:cs typeface="Arial" charset="0"/>
              </a:rPr>
              <a:t>Книга "Шахматный учебник  для детей", авторы: Н.М. Петрушина. - Изд. 13-е – Ростовн/Д: Феникс, 2013. – 221, </a:t>
            </a:r>
            <a:r>
              <a:rPr lang="en-US" sz="1400">
                <a:solidFill>
                  <a:srgbClr val="663300"/>
                </a:solidFill>
                <a:latin typeface="Calibri" pitchFamily="34" charset="0"/>
                <a:ea typeface="Calibri" pitchFamily="34" charset="0"/>
                <a:cs typeface="Arial" charset="0"/>
              </a:rPr>
              <a:t>[</a:t>
            </a:r>
            <a:r>
              <a:rPr lang="ru-RU" sz="1400">
                <a:solidFill>
                  <a:srgbClr val="663300"/>
                </a:solidFill>
                <a:latin typeface="Calibri" pitchFamily="34" charset="0"/>
                <a:ea typeface="Calibri" pitchFamily="34" charset="0"/>
                <a:cs typeface="Arial" charset="0"/>
              </a:rPr>
              <a:t>1</a:t>
            </a:r>
            <a:r>
              <a:rPr lang="en-US" sz="1400">
                <a:solidFill>
                  <a:srgbClr val="663300"/>
                </a:solidFill>
                <a:latin typeface="Calibri" pitchFamily="34" charset="0"/>
                <a:ea typeface="Calibri" pitchFamily="34" charset="0"/>
                <a:cs typeface="Arial" charset="0"/>
              </a:rPr>
              <a:t>]</a:t>
            </a:r>
            <a:r>
              <a:rPr lang="ru-RU" sz="1400">
                <a:solidFill>
                  <a:srgbClr val="663300"/>
                </a:solidFill>
                <a:latin typeface="Calibri" pitchFamily="34" charset="0"/>
                <a:ea typeface="Calibri" pitchFamily="34" charset="0"/>
                <a:cs typeface="Arial" charset="0"/>
              </a:rPr>
              <a:t> с.: ил. – (Шахматы).</a:t>
            </a:r>
          </a:p>
          <a:p>
            <a:pPr eaLnBrk="0" hangingPunct="0">
              <a:buFontTx/>
              <a:buChar char="•"/>
            </a:pPr>
            <a:r>
              <a:rPr lang="ru-RU" sz="1400">
                <a:solidFill>
                  <a:srgbClr val="663300"/>
                </a:solidFill>
                <a:latin typeface="Calibri" pitchFamily="34" charset="0"/>
                <a:ea typeface="Calibri" pitchFamily="34" charset="0"/>
                <a:cs typeface="Arial" charset="0"/>
              </a:rPr>
              <a:t>Сухин И. Г. Шахматы, первый год, или Учусь и учу: Учебник  для 1 класса четырёхлетней и трёхлетней начальной школы– Обнинск: Духовное возрождение, 1998.</a:t>
            </a:r>
          </a:p>
          <a:p>
            <a:pPr eaLnBrk="0" hangingPunct="0">
              <a:buFontTx/>
              <a:buChar char="•"/>
            </a:pPr>
            <a:r>
              <a:rPr lang="ru-RU" sz="1400">
                <a:solidFill>
                  <a:srgbClr val="663300"/>
                </a:solidFill>
                <a:latin typeface="Calibri" pitchFamily="34" charset="0"/>
                <a:ea typeface="Calibri" pitchFamily="34" charset="0"/>
                <a:cs typeface="Arial" charset="0"/>
              </a:rPr>
              <a:t>Сухин И. Г. Шахматы, второй год, или Играем и выигрываем: Учебник для, второй год обучения– Обнинск: Духовное возрождение, 2002.</a:t>
            </a:r>
          </a:p>
          <a:p>
            <a:pPr>
              <a:buFont typeface="Arial" charset="0"/>
              <a:buChar char="•"/>
            </a:pPr>
            <a:r>
              <a:rPr lang="ru-RU" sz="1400">
                <a:solidFill>
                  <a:srgbClr val="663300"/>
                </a:solidFill>
                <a:latin typeface="Calibri" pitchFamily="34" charset="0"/>
                <a:ea typeface="Calibri" pitchFamily="34" charset="0"/>
                <a:cs typeface="Arial" charset="0"/>
              </a:rPr>
              <a:t>Сабанов А.М. У каждой фигуры своя натура – г. Нижнекамск. – Управление образования ИК НМР РТ – 2013.</a:t>
            </a:r>
          </a:p>
          <a:p>
            <a:pPr>
              <a:buFont typeface="Arial" charset="0"/>
              <a:buChar char="•"/>
            </a:pPr>
            <a:r>
              <a:rPr lang="ru-RU" sz="1400">
                <a:solidFill>
                  <a:srgbClr val="663300"/>
                </a:solidFill>
                <a:latin typeface="Calibri" pitchFamily="34" charset="0"/>
                <a:ea typeface="Calibri" pitchFamily="34" charset="0"/>
                <a:cs typeface="Arial" charset="0"/>
              </a:rPr>
              <a:t>Сабанов А.М. Шахматная мозаика – г. Нижнекамск. – Управление образования ИК НМР РТ – 2012.</a:t>
            </a:r>
          </a:p>
          <a:p>
            <a:pPr>
              <a:buFont typeface="Arial" charset="0"/>
              <a:buChar char="•"/>
            </a:pPr>
            <a:r>
              <a:rPr lang="ru-RU" sz="1400">
                <a:solidFill>
                  <a:srgbClr val="663300"/>
                </a:solidFill>
                <a:latin typeface="Calibri" pitchFamily="34" charset="0"/>
                <a:ea typeface="Calibri" pitchFamily="34" charset="0"/>
                <a:cs typeface="Arial" charset="0"/>
              </a:rPr>
              <a:t>Сабанов А.М. Шахматная нотация – г. Нижнекамск. – Управление образования ИК НМР РТ – 2014.</a:t>
            </a:r>
          </a:p>
          <a:p>
            <a:pPr eaLnBrk="0" hangingPunct="0">
              <a:buFontTx/>
              <a:buChar char="•"/>
            </a:pPr>
            <a:endParaRPr lang="ru-RU" sz="1400">
              <a:solidFill>
                <a:srgbClr val="66330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23558" name="Прямоугольник 8"/>
          <p:cNvSpPr>
            <a:spLocks noChangeArrowheads="1"/>
          </p:cNvSpPr>
          <p:nvPr/>
        </p:nvSpPr>
        <p:spPr bwMode="auto">
          <a:xfrm>
            <a:off x="214313" y="4000500"/>
            <a:ext cx="8286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400" b="1" i="1" u="sng">
                <a:solidFill>
                  <a:srgbClr val="663300"/>
                </a:solidFill>
                <a:ea typeface="Calibri" pitchFamily="34" charset="0"/>
                <a:cs typeface="Arial" charset="0"/>
              </a:rPr>
              <a:t>Интернет-ресурсы:</a:t>
            </a:r>
          </a:p>
          <a:p>
            <a:pPr eaLnBrk="0" hangingPunct="0">
              <a:buFont typeface="Arial" charset="0"/>
              <a:buChar char="•"/>
            </a:pPr>
            <a:r>
              <a:rPr lang="ru-RU" sz="1400">
                <a:solidFill>
                  <a:srgbClr val="663300"/>
                </a:solidFill>
                <a:ea typeface="Calibri" pitchFamily="34" charset="0"/>
                <a:cs typeface="Arial" charset="0"/>
              </a:rPr>
              <a:t>Картинки «Учим ребенка правилам игры в шахматы»   </a:t>
            </a:r>
            <a:r>
              <a:rPr lang="en-US" sz="1400" u="sng">
                <a:solidFill>
                  <a:srgbClr val="663300"/>
                </a:solidFill>
                <a:ea typeface="Calibri" pitchFamily="34" charset="0"/>
                <a:cs typeface="Arial" charset="0"/>
                <a:hlinkClick r:id="rId3"/>
              </a:rPr>
              <a:t>http://isoveti.ru/raznoe/uchim-rebenka-pravilam-igry-v-shaxmaty.html</a:t>
            </a:r>
            <a:endParaRPr lang="en-US" sz="1400" u="sng">
              <a:solidFill>
                <a:srgbClr val="663300"/>
              </a:solidFill>
              <a:ea typeface="Calibri" pitchFamily="34" charset="0"/>
              <a:cs typeface="Arial" charset="0"/>
            </a:endParaRPr>
          </a:p>
          <a:p>
            <a:pPr eaLnBrk="0" hangingPunct="0">
              <a:buFont typeface="Arial" charset="0"/>
              <a:buChar char="•"/>
            </a:pPr>
            <a:endParaRPr lang="ru-RU" sz="1400" u="sng">
              <a:solidFill>
                <a:srgbClr val="66330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395D8-8164-41AA-95CA-93E4FCDD4C47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pic>
        <p:nvPicPr>
          <p:cNvPr id="10" name="Рисунок 9" descr="Копия depositphotos_11450031-Calligraphic-design-elements-and-page-decoration.jpg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86050" y="5429264"/>
            <a:ext cx="3924300" cy="850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572560" cy="1285884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</a:t>
            </a:r>
            <a:br>
              <a:rPr lang="ru-RU" sz="36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Фотопортрет</a:t>
            </a:r>
            <a:endParaRPr lang="ru-RU" sz="28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100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57250"/>
            <a:ext cx="12715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Прямоугольник 13"/>
          <p:cNvSpPr>
            <a:spLocks noChangeArrowheads="1"/>
          </p:cNvSpPr>
          <p:nvPr/>
        </p:nvSpPr>
        <p:spPr bwMode="auto">
          <a:xfrm>
            <a:off x="2000250" y="4143375"/>
            <a:ext cx="485775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01713">
              <a:defRPr/>
            </a:pPr>
            <a:r>
              <a:rPr lang="ru-RU" sz="2800" b="1" dirty="0">
                <a:solidFill>
                  <a:srgbClr val="663300"/>
                </a:solidFill>
                <a:latin typeface="+mj-lt"/>
              </a:rPr>
              <a:t>Сазонова</a:t>
            </a:r>
          </a:p>
          <a:p>
            <a:pPr algn="ctr" defTabSz="1001713">
              <a:defRPr/>
            </a:pPr>
            <a:r>
              <a:rPr lang="ru-RU" sz="2800" b="1" dirty="0">
                <a:solidFill>
                  <a:srgbClr val="663300"/>
                </a:solidFill>
                <a:latin typeface="+mj-lt"/>
              </a:rPr>
              <a:t>Руфина Мунировна</a:t>
            </a:r>
          </a:p>
          <a:p>
            <a:pPr algn="ctr" defTabSz="1001713">
              <a:defRPr/>
            </a:pPr>
            <a:r>
              <a:rPr lang="ru-RU" sz="2400" dirty="0">
                <a:solidFill>
                  <a:srgbClr val="663300"/>
                </a:solidFill>
                <a:latin typeface="+mj-lt"/>
              </a:rPr>
              <a:t>учитель начальных классов</a:t>
            </a:r>
          </a:p>
          <a:p>
            <a:pPr algn="ctr" defTabSz="1001713">
              <a:defRPr/>
            </a:pPr>
            <a:r>
              <a:rPr lang="ru-RU" sz="2400" dirty="0">
                <a:solidFill>
                  <a:srgbClr val="663300"/>
                </a:solidFill>
                <a:latin typeface="+mj-lt"/>
              </a:rPr>
              <a:t>МБОУ «Гимназия </a:t>
            </a:r>
            <a:r>
              <a:rPr lang="ru-RU" sz="2400" dirty="0">
                <a:solidFill>
                  <a:srgbClr val="663300"/>
                </a:solidFill>
                <a:latin typeface="Calibri" pitchFamily="34" charset="0"/>
              </a:rPr>
              <a:t>№32»</a:t>
            </a:r>
          </a:p>
          <a:p>
            <a:pPr algn="ctr" defTabSz="1001713">
              <a:defRPr/>
            </a:pPr>
            <a:r>
              <a:rPr lang="ru-RU" sz="2400" dirty="0">
                <a:solidFill>
                  <a:srgbClr val="663300"/>
                </a:solidFill>
                <a:latin typeface="Calibri" pitchFamily="34" charset="0"/>
              </a:rPr>
              <a:t>города Нижнекамска</a:t>
            </a:r>
          </a:p>
          <a:p>
            <a:pPr algn="ctr" defTabSz="1001713">
              <a:defRPr/>
            </a:pPr>
            <a:r>
              <a:rPr lang="ru-RU" sz="2400" dirty="0">
                <a:solidFill>
                  <a:srgbClr val="663300"/>
                </a:solidFill>
                <a:latin typeface="Calibri" pitchFamily="34" charset="0"/>
              </a:rPr>
              <a:t>Республики Татарстан</a:t>
            </a:r>
          </a:p>
        </p:txBody>
      </p:sp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313" y="1643063"/>
            <a:ext cx="3687762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5F266-CD46-43F9-BBB3-EDA2021545B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72560" cy="928694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</a:t>
            </a:r>
            <a:br>
              <a:rPr lang="ru-RU" sz="2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Анкета участника</a:t>
            </a:r>
            <a:endParaRPr lang="ru-RU" sz="32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4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214313"/>
            <a:ext cx="127158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Прямоугольник 13"/>
          <p:cNvSpPr>
            <a:spLocks noChangeArrowheads="1"/>
          </p:cNvSpPr>
          <p:nvPr/>
        </p:nvSpPr>
        <p:spPr bwMode="auto">
          <a:xfrm>
            <a:off x="428625" y="1214438"/>
            <a:ext cx="8286750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1001713">
              <a:buFont typeface="Arial" pitchFamily="34" charset="0"/>
              <a:buChar char="•"/>
              <a:defRPr/>
            </a:pPr>
            <a:r>
              <a:rPr lang="ru-RU" sz="1600" b="1" i="1" dirty="0">
                <a:solidFill>
                  <a:srgbClr val="663300"/>
                </a:solidFill>
                <a:latin typeface="Calibri" pitchFamily="34" charset="0"/>
              </a:rPr>
              <a:t>Дата рождения</a:t>
            </a:r>
            <a:r>
              <a:rPr lang="ru-RU" sz="1600" b="1" i="1" u="sng" dirty="0">
                <a:solidFill>
                  <a:srgbClr val="663300"/>
                </a:solidFill>
                <a:latin typeface="Calibri" pitchFamily="34" charset="0"/>
              </a:rPr>
              <a:t>:  </a:t>
            </a:r>
            <a:r>
              <a:rPr lang="ru-RU" b="1" u="sng" dirty="0">
                <a:solidFill>
                  <a:srgbClr val="663300"/>
                </a:solidFill>
                <a:latin typeface="Calibri" pitchFamily="34" charset="0"/>
              </a:rPr>
              <a:t>«26»  октября 1969 г.</a:t>
            </a:r>
          </a:p>
          <a:p>
            <a:pPr algn="just" defTabSz="1001713">
              <a:buFont typeface="Arial" pitchFamily="34" charset="0"/>
              <a:buChar char="•"/>
              <a:defRPr/>
            </a:pPr>
            <a:r>
              <a:rPr lang="ru-RU" sz="1600" b="1" i="1" dirty="0">
                <a:solidFill>
                  <a:srgbClr val="663300"/>
                </a:solidFill>
                <a:latin typeface="Calibri" pitchFamily="34" charset="0"/>
              </a:rPr>
              <a:t>Место рождения</a:t>
            </a:r>
            <a:r>
              <a:rPr lang="ru-RU" b="1" dirty="0">
                <a:solidFill>
                  <a:srgbClr val="663300"/>
                </a:solidFill>
                <a:latin typeface="Calibri" pitchFamily="34" charset="0"/>
              </a:rPr>
              <a:t>:  </a:t>
            </a:r>
            <a:r>
              <a:rPr lang="ru-RU" b="1" u="sng" dirty="0">
                <a:solidFill>
                  <a:srgbClr val="663300"/>
                </a:solidFill>
                <a:latin typeface="Calibri" pitchFamily="34" charset="0"/>
              </a:rPr>
              <a:t>Республика Татарстан, г. Нижнекамск</a:t>
            </a:r>
          </a:p>
          <a:p>
            <a:pPr>
              <a:buFont typeface="Arial" charset="0"/>
              <a:buChar char="•"/>
              <a:defRPr/>
            </a:pPr>
            <a:r>
              <a:rPr lang="ru-RU" sz="1600" b="1" i="1" dirty="0">
                <a:solidFill>
                  <a:srgbClr val="663300"/>
                </a:solidFill>
                <a:latin typeface="Calibri" pitchFamily="34" charset="0"/>
              </a:rPr>
              <a:t>Класс: </a:t>
            </a:r>
            <a:r>
              <a:rPr lang="ru-RU" b="1" u="sng" dirty="0">
                <a:solidFill>
                  <a:srgbClr val="663300"/>
                </a:solidFill>
                <a:latin typeface="Calibri" pitchFamily="34" charset="0"/>
              </a:rPr>
              <a:t>3 а</a:t>
            </a:r>
          </a:p>
          <a:p>
            <a:pPr>
              <a:buFont typeface="Arial" charset="0"/>
              <a:buChar char="•"/>
              <a:defRPr/>
            </a:pPr>
            <a:r>
              <a:rPr lang="ru-RU" sz="1600" b="1" i="1" dirty="0">
                <a:solidFill>
                  <a:srgbClr val="663300"/>
                </a:solidFill>
                <a:latin typeface="Calibri" pitchFamily="34" charset="0"/>
              </a:rPr>
              <a:t>Педагогический стаж работы: </a:t>
            </a:r>
            <a:r>
              <a:rPr lang="ru-RU" b="1" u="sng" dirty="0">
                <a:solidFill>
                  <a:srgbClr val="663300"/>
                </a:solidFill>
                <a:latin typeface="Calibri" pitchFamily="34" charset="0"/>
              </a:rPr>
              <a:t>16 лет . </a:t>
            </a:r>
          </a:p>
          <a:p>
            <a:pPr>
              <a:buFont typeface="Arial" charset="0"/>
              <a:buChar char="•"/>
              <a:defRPr/>
            </a:pPr>
            <a:r>
              <a:rPr lang="ru-RU" sz="1600" b="1" i="1" dirty="0">
                <a:solidFill>
                  <a:srgbClr val="663300"/>
                </a:solidFill>
                <a:latin typeface="Calibri" pitchFamily="34" charset="0"/>
              </a:rPr>
              <a:t>Предмет</a:t>
            </a:r>
            <a:r>
              <a:rPr lang="ru-RU" sz="1600" b="1" i="1" u="sng" dirty="0">
                <a:solidFill>
                  <a:srgbClr val="663300"/>
                </a:solidFill>
                <a:latin typeface="Calibri" pitchFamily="34" charset="0"/>
              </a:rPr>
              <a:t>:  </a:t>
            </a:r>
            <a:r>
              <a:rPr lang="ru-RU" b="1" u="sng" dirty="0">
                <a:solidFill>
                  <a:srgbClr val="663300"/>
                </a:solidFill>
                <a:latin typeface="Calibri" pitchFamily="34" charset="0"/>
              </a:rPr>
              <a:t>специальный курс по шахматам.</a:t>
            </a:r>
          </a:p>
          <a:p>
            <a:pPr>
              <a:buFont typeface="Arial" charset="0"/>
              <a:buChar char="•"/>
              <a:defRPr/>
            </a:pPr>
            <a:r>
              <a:rPr lang="ru-RU" sz="1600" b="1" i="1" dirty="0">
                <a:solidFill>
                  <a:srgbClr val="663300"/>
                </a:solidFill>
                <a:latin typeface="+mn-lt"/>
              </a:rPr>
              <a:t> Кумиры в  шахматном мире</a:t>
            </a:r>
            <a:r>
              <a:rPr lang="ru-RU" sz="1600" b="1" i="1" u="sng" dirty="0">
                <a:solidFill>
                  <a:srgbClr val="663300"/>
                </a:solidFill>
                <a:latin typeface="+mn-lt"/>
              </a:rPr>
              <a:t>:  </a:t>
            </a:r>
            <a:r>
              <a:rPr lang="ru-RU" b="1" u="sng" dirty="0">
                <a:solidFill>
                  <a:srgbClr val="663300"/>
                </a:solidFill>
                <a:latin typeface="+mn-lt"/>
              </a:rPr>
              <a:t>Гари Каспаров, Анатолий Карпов.</a:t>
            </a:r>
          </a:p>
          <a:p>
            <a:pPr>
              <a:buFont typeface="Arial" charset="0"/>
              <a:buChar char="•"/>
              <a:defRPr/>
            </a:pPr>
            <a:r>
              <a:rPr lang="ru-RU" sz="1600" b="1" i="1" dirty="0">
                <a:solidFill>
                  <a:srgbClr val="663300"/>
                </a:solidFill>
                <a:latin typeface="+mn-lt"/>
              </a:rPr>
              <a:t>Отличительная черта как педагога</a:t>
            </a:r>
            <a:r>
              <a:rPr lang="ru-RU" sz="1600" b="1" i="1" u="sng" dirty="0">
                <a:solidFill>
                  <a:srgbClr val="663300"/>
                </a:solidFill>
                <a:latin typeface="+mn-lt"/>
              </a:rPr>
              <a:t>: </a:t>
            </a:r>
            <a:r>
              <a:rPr lang="ru-RU" sz="1700" b="1" u="sng" dirty="0">
                <a:solidFill>
                  <a:srgbClr val="663300"/>
                </a:solidFill>
                <a:latin typeface="+mn-lt"/>
              </a:rPr>
              <a:t>умение понять и принять, поселить веру в себя.</a:t>
            </a:r>
          </a:p>
          <a:p>
            <a:pPr>
              <a:buFont typeface="Arial" pitchFamily="34" charset="0"/>
              <a:buChar char="•"/>
              <a:tabLst>
                <a:tab pos="176213" algn="l"/>
              </a:tabLst>
              <a:defRPr/>
            </a:pPr>
            <a:r>
              <a:rPr lang="ru-RU" sz="1600" b="1" i="1" dirty="0">
                <a:solidFill>
                  <a:srgbClr val="663300"/>
                </a:solidFill>
                <a:latin typeface="+mn-lt"/>
              </a:rPr>
              <a:t>Самое важное качество, которое вы хотели бы воспитать у своих учеников</a:t>
            </a:r>
            <a:r>
              <a:rPr lang="ru-RU" b="1" i="1" dirty="0">
                <a:solidFill>
                  <a:srgbClr val="663300"/>
                </a:solidFill>
                <a:latin typeface="+mn-lt"/>
              </a:rPr>
              <a:t>:  </a:t>
            </a:r>
            <a:r>
              <a:rPr lang="ru-RU" b="1" u="sng" dirty="0">
                <a:solidFill>
                  <a:srgbClr val="663300"/>
                </a:solidFill>
                <a:latin typeface="+mn-lt"/>
              </a:rPr>
              <a:t>любовь к ближнему; радоваться  не только своим победам, но и победам  своих партёров, не бояться трудностей, всегда верить в себя.</a:t>
            </a:r>
          </a:p>
          <a:p>
            <a:pPr>
              <a:buFont typeface="Arial" pitchFamily="34" charset="0"/>
              <a:buChar char="•"/>
              <a:tabLst>
                <a:tab pos="176213" algn="l"/>
              </a:tabLst>
              <a:defRPr/>
            </a:pPr>
            <a:r>
              <a:rPr lang="ru-RU" sz="1600" b="1" i="1" dirty="0">
                <a:solidFill>
                  <a:srgbClr val="663300"/>
                </a:solidFill>
                <a:latin typeface="+mn-lt"/>
              </a:rPr>
              <a:t>Девиз</a:t>
            </a:r>
            <a:r>
              <a:rPr lang="ru-RU" sz="1600" b="1" i="1" u="sng" dirty="0">
                <a:solidFill>
                  <a:srgbClr val="663300"/>
                </a:solidFill>
                <a:latin typeface="+mn-lt"/>
              </a:rPr>
              <a:t>: </a:t>
            </a:r>
            <a:r>
              <a:rPr lang="ru-RU" b="1" u="sng" dirty="0">
                <a:solidFill>
                  <a:srgbClr val="663300"/>
                </a:solidFill>
                <a:latin typeface="+mn-lt"/>
              </a:rPr>
              <a:t>Главное — борьба, воспитание своего характера, а успехи обязательно придут, если постоянно работать над шахматами и по-настоящему их любить (Карпов А.Е.).</a:t>
            </a:r>
          </a:p>
          <a:p>
            <a:pPr>
              <a:buFont typeface="Arial" pitchFamily="34" charset="0"/>
              <a:buChar char="•"/>
              <a:tabLst>
                <a:tab pos="176213" algn="l"/>
              </a:tabLst>
              <a:defRPr/>
            </a:pPr>
            <a:r>
              <a:rPr lang="ru-RU" sz="1600" b="1" i="1" dirty="0">
                <a:solidFill>
                  <a:srgbClr val="663300"/>
                </a:solidFill>
                <a:latin typeface="+mn-lt"/>
              </a:rPr>
              <a:t> Три желания «Белой Королеве»: </a:t>
            </a:r>
            <a:endParaRPr lang="ru-RU" b="1" dirty="0">
              <a:solidFill>
                <a:srgbClr val="663300"/>
              </a:solidFill>
              <a:latin typeface="+mn-lt"/>
            </a:endParaRPr>
          </a:p>
          <a:p>
            <a:pPr>
              <a:tabLst>
                <a:tab pos="176213" algn="l"/>
              </a:tabLst>
              <a:defRPr/>
            </a:pPr>
            <a:r>
              <a:rPr lang="ru-RU" sz="1600" b="1" i="1" dirty="0">
                <a:solidFill>
                  <a:srgbClr val="663300"/>
                </a:solidFill>
                <a:latin typeface="+mn-lt"/>
              </a:rPr>
              <a:t>для себя: </a:t>
            </a:r>
            <a:r>
              <a:rPr lang="ru-RU" b="1" u="sng" dirty="0">
                <a:solidFill>
                  <a:srgbClr val="663300"/>
                </a:solidFill>
                <a:latin typeface="+mn-lt"/>
              </a:rPr>
              <a:t>успехов в профессиональной деятельности и семейного благополучия;</a:t>
            </a:r>
          </a:p>
          <a:p>
            <a:pPr>
              <a:tabLst>
                <a:tab pos="176213" algn="l"/>
              </a:tabLst>
              <a:defRPr/>
            </a:pPr>
            <a:r>
              <a:rPr lang="ru-RU" sz="1600" b="1" i="1" dirty="0">
                <a:solidFill>
                  <a:srgbClr val="663300"/>
                </a:solidFill>
                <a:latin typeface="+mn-lt"/>
              </a:rPr>
              <a:t>для учеников: </a:t>
            </a:r>
            <a:r>
              <a:rPr lang="ru-RU" b="1" u="sng" dirty="0">
                <a:solidFill>
                  <a:srgbClr val="663300"/>
                </a:solidFill>
                <a:latin typeface="+mn-lt"/>
              </a:rPr>
              <a:t>успехов и верных друзей;</a:t>
            </a:r>
          </a:p>
          <a:p>
            <a:pPr>
              <a:tabLst>
                <a:tab pos="176213" algn="l"/>
              </a:tabLst>
              <a:defRPr/>
            </a:pPr>
            <a:r>
              <a:rPr lang="ru-RU" sz="1600" b="1" i="1" dirty="0">
                <a:solidFill>
                  <a:srgbClr val="663300"/>
                </a:solidFill>
                <a:latin typeface="+mn-lt"/>
              </a:rPr>
              <a:t>для школы: </a:t>
            </a:r>
            <a:r>
              <a:rPr lang="ru-RU" b="1" u="sng" dirty="0">
                <a:solidFill>
                  <a:srgbClr val="663300"/>
                </a:solidFill>
                <a:latin typeface="+mn-lt"/>
              </a:rPr>
              <a:t>стать «школой радости».</a:t>
            </a:r>
          </a:p>
          <a:p>
            <a:pPr algn="just">
              <a:buFont typeface="Arial" pitchFamily="34" charset="0"/>
              <a:buChar char="•"/>
              <a:tabLst>
                <a:tab pos="176213" algn="l"/>
              </a:tabLst>
              <a:defRPr/>
            </a:pPr>
            <a:r>
              <a:rPr lang="en-US" sz="1600" b="1" i="1" dirty="0">
                <a:solidFill>
                  <a:srgbClr val="663300"/>
                </a:solidFill>
                <a:latin typeface="+mn-lt"/>
              </a:rPr>
              <a:t> </a:t>
            </a:r>
            <a:r>
              <a:rPr lang="ru-RU" sz="1600" b="1" i="1" dirty="0">
                <a:solidFill>
                  <a:srgbClr val="663300"/>
                </a:solidFill>
                <a:latin typeface="+mn-lt"/>
              </a:rPr>
              <a:t>Шахматные турниры</a:t>
            </a:r>
            <a:r>
              <a:rPr lang="ru-RU" b="1" u="sng" dirty="0">
                <a:solidFill>
                  <a:srgbClr val="663300"/>
                </a:solidFill>
                <a:latin typeface="+mn-lt"/>
              </a:rPr>
              <a:t>: вхожу в состав команды учителей гимназии, участвующих в спартакиаде (2013-2014  </a:t>
            </a:r>
            <a:r>
              <a:rPr lang="ru-RU" b="1" u="sng" dirty="0" err="1">
                <a:solidFill>
                  <a:srgbClr val="663300"/>
                </a:solidFill>
                <a:latin typeface="+mn-lt"/>
              </a:rPr>
              <a:t>уч.год</a:t>
            </a:r>
            <a:r>
              <a:rPr lang="ru-RU" b="1" u="sng" dirty="0">
                <a:solidFill>
                  <a:srgbClr val="663300"/>
                </a:solidFill>
                <a:latin typeface="+mn-lt"/>
              </a:rPr>
              <a:t>).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86563" y="6286500"/>
            <a:ext cx="2133600" cy="365125"/>
          </a:xfrm>
        </p:spPr>
        <p:txBody>
          <a:bodyPr/>
          <a:lstStyle/>
          <a:p>
            <a:pPr>
              <a:defRPr/>
            </a:pPr>
            <a:fld id="{298B8BAA-CD33-43AA-8580-35A23FF17B4F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</a:t>
            </a:r>
            <a:br>
              <a:rPr lang="ru-RU" sz="2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Визитная карточка участника</a:t>
            </a:r>
            <a:endParaRPr lang="ru-RU" sz="32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8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714375"/>
            <a:ext cx="12715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6149" name="Прямоугольник 7"/>
          <p:cNvSpPr>
            <a:spLocks noChangeArrowheads="1"/>
          </p:cNvSpPr>
          <p:nvPr/>
        </p:nvSpPr>
        <p:spPr bwMode="auto">
          <a:xfrm>
            <a:off x="2071688" y="1857375"/>
            <a:ext cx="5786437" cy="5238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>
              <a:latin typeface="Calibri" pitchFamily="34" charset="0"/>
            </a:endParaRPr>
          </a:p>
        </p:txBody>
      </p:sp>
      <p:sp>
        <p:nvSpPr>
          <p:cNvPr id="6150" name="Прямоугольник 8"/>
          <p:cNvSpPr>
            <a:spLocks noChangeArrowheads="1"/>
          </p:cNvSpPr>
          <p:nvPr/>
        </p:nvSpPr>
        <p:spPr bwMode="auto">
          <a:xfrm>
            <a:off x="1857375" y="2000250"/>
            <a:ext cx="592931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663300"/>
                </a:solidFill>
                <a:latin typeface="Calibri" pitchFamily="34" charset="0"/>
              </a:rPr>
              <a:t>Не мысля, чтобы позабавить,</a:t>
            </a:r>
          </a:p>
          <a:p>
            <a:pPr algn="ctr"/>
            <a:r>
              <a:rPr lang="ru-RU" sz="3200" b="1">
                <a:solidFill>
                  <a:srgbClr val="663300"/>
                </a:solidFill>
                <a:latin typeface="Calibri" pitchFamily="34" charset="0"/>
              </a:rPr>
              <a:t>Вниманье ваше заслужив,</a:t>
            </a:r>
          </a:p>
          <a:p>
            <a:pPr algn="ctr"/>
            <a:r>
              <a:rPr lang="ru-RU" sz="3200" b="1">
                <a:solidFill>
                  <a:srgbClr val="663300"/>
                </a:solidFill>
                <a:latin typeface="Calibri" pitchFamily="34" charset="0"/>
              </a:rPr>
              <a:t>Хотела б я себя представить,</a:t>
            </a:r>
          </a:p>
          <a:p>
            <a:pPr algn="ctr"/>
            <a:r>
              <a:rPr lang="ru-RU" sz="3200" b="1">
                <a:solidFill>
                  <a:srgbClr val="663300"/>
                </a:solidFill>
                <a:latin typeface="Calibri" pitchFamily="34" charset="0"/>
              </a:rPr>
              <a:t>Сказкой сердце отворив.</a:t>
            </a:r>
          </a:p>
          <a:p>
            <a:pPr algn="ctr"/>
            <a:r>
              <a:rPr lang="ru-RU" sz="3200" b="1">
                <a:solidFill>
                  <a:srgbClr val="663300"/>
                </a:solidFill>
                <a:latin typeface="Calibri" pitchFamily="34" charset="0"/>
              </a:rPr>
              <a:t> Примите же мое творенье,</a:t>
            </a:r>
          </a:p>
          <a:p>
            <a:pPr algn="ctr"/>
            <a:r>
              <a:rPr lang="ru-RU" sz="3200" b="1">
                <a:solidFill>
                  <a:srgbClr val="663300"/>
                </a:solidFill>
                <a:latin typeface="Calibri" pitchFamily="34" charset="0"/>
              </a:rPr>
              <a:t>Приятный плод моих идей!</a:t>
            </a:r>
          </a:p>
        </p:txBody>
      </p:sp>
      <p:pic>
        <p:nvPicPr>
          <p:cNvPr id="7" name="Рисунок 6" descr="Копия depositphotos_11450031-Calligraphic-design-elements-and-page-decoration.jp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86050" y="5429264"/>
            <a:ext cx="3924300" cy="850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5F02E-46DA-4428-8BE1-85198364436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 useBgFill="1">
        <p:nvSpPr>
          <p:cNvPr id="8" name="Прямоугольник 7"/>
          <p:cNvSpPr/>
          <p:nvPr/>
        </p:nvSpPr>
        <p:spPr>
          <a:xfrm>
            <a:off x="428625" y="1428750"/>
            <a:ext cx="8429625" cy="2492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663300"/>
                </a:solidFill>
                <a:latin typeface="+mn-lt"/>
              </a:rPr>
              <a:t>Сказка начинается…</a:t>
            </a:r>
          </a:p>
          <a:p>
            <a:pPr indent="63341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663300"/>
                </a:solidFill>
                <a:latin typeface="+mn-lt"/>
              </a:rPr>
              <a:t>Переехала на новое местожительство в волшебный шахматный лес 32 шахматистка Руфина Мунировна.</a:t>
            </a:r>
          </a:p>
          <a:p>
            <a:pPr indent="63341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663300"/>
                </a:solidFill>
                <a:latin typeface="+mn-lt"/>
              </a:rPr>
              <a:t>И обнаружила, что передвигать фигуры по доске все дети умеют. А вот секретов шахматных никто не знает. И решила Руфина Мунировна открыть в лесу шахматный класс 3а.</a:t>
            </a:r>
          </a:p>
        </p:txBody>
      </p:sp>
      <p:pic>
        <p:nvPicPr>
          <p:cNvPr id="7172" name="Рисунок 6" descr="Копия DSCN166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22500" y="4429125"/>
            <a:ext cx="442912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85720" y="285728"/>
            <a:ext cx="8572560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</a:t>
            </a:r>
            <a:br>
              <a:rPr lang="ru-RU" sz="2800" b="1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Визитная карточка участника</a:t>
            </a:r>
            <a:endParaRPr lang="ru-RU" sz="32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4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642938"/>
            <a:ext cx="127158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81B2E-319A-4059-95BB-9F08A46684F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7" name="Picture 2" descr=" (700x536, 117Kb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4000504"/>
            <a:ext cx="4634963" cy="2714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6" name="Прямоугольник 7"/>
          <p:cNvSpPr>
            <a:spLocks noChangeArrowheads="1"/>
          </p:cNvSpPr>
          <p:nvPr/>
        </p:nvSpPr>
        <p:spPr bwMode="auto">
          <a:xfrm>
            <a:off x="4071938" y="1357313"/>
            <a:ext cx="478631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Игру открыли мудрецы,</a:t>
            </a:r>
            <a:br>
              <a:rPr lang="ru-RU" sz="2400" b="1" i="1">
                <a:solidFill>
                  <a:srgbClr val="663300"/>
                </a:solidFill>
                <a:latin typeface="Calibri" pitchFamily="34" charset="0"/>
              </a:rPr>
            </a:br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Короны шахматной отцы,</a:t>
            </a:r>
            <a:br>
              <a:rPr lang="ru-RU" sz="2400" b="1" i="1">
                <a:solidFill>
                  <a:srgbClr val="663300"/>
                </a:solidFill>
                <a:latin typeface="Calibri" pitchFamily="34" charset="0"/>
              </a:rPr>
            </a:br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Сто вариантов перебрали </a:t>
            </a:r>
            <a:br>
              <a:rPr lang="ru-RU" sz="2400" b="1" i="1">
                <a:solidFill>
                  <a:srgbClr val="663300"/>
                </a:solidFill>
                <a:latin typeface="Calibri" pitchFamily="34" charset="0"/>
              </a:rPr>
            </a:br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И, наконец, шедевр создали.</a:t>
            </a:r>
            <a:br>
              <a:rPr lang="ru-RU" sz="2400" b="1" i="1">
                <a:solidFill>
                  <a:srgbClr val="663300"/>
                </a:solidFill>
                <a:latin typeface="Calibri" pitchFamily="34" charset="0"/>
              </a:rPr>
            </a:br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/>
            </a:r>
            <a:br>
              <a:rPr lang="ru-RU" sz="2400" b="1" i="1">
                <a:solidFill>
                  <a:srgbClr val="663300"/>
                </a:solidFill>
                <a:latin typeface="Calibri" pitchFamily="34" charset="0"/>
              </a:rPr>
            </a:br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Доску на клетки расчертили,</a:t>
            </a:r>
            <a:br>
              <a:rPr lang="ru-RU" sz="2400" b="1" i="1">
                <a:solidFill>
                  <a:srgbClr val="663300"/>
                </a:solidFill>
                <a:latin typeface="Calibri" pitchFamily="34" charset="0"/>
              </a:rPr>
            </a:br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На половины разделили,</a:t>
            </a:r>
            <a:br>
              <a:rPr lang="ru-RU" sz="2400" b="1" i="1">
                <a:solidFill>
                  <a:srgbClr val="663300"/>
                </a:solidFill>
                <a:latin typeface="Calibri" pitchFamily="34" charset="0"/>
              </a:rPr>
            </a:br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Поставили фигуры в два ряда,</a:t>
            </a:r>
            <a:br>
              <a:rPr lang="ru-RU" sz="2400" b="1" i="1">
                <a:solidFill>
                  <a:srgbClr val="663300"/>
                </a:solidFill>
                <a:latin typeface="Calibri" pitchFamily="34" charset="0"/>
              </a:rPr>
            </a:br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И вот Вам – шахматы, игра.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14282" y="285728"/>
            <a:ext cx="8572560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 </a:t>
            </a:r>
            <a:r>
              <a:rPr lang="ru-RU" sz="32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Визитная карточка участника</a:t>
            </a:r>
          </a:p>
        </p:txBody>
      </p:sp>
      <p:pic>
        <p:nvPicPr>
          <p:cNvPr id="8198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42938"/>
            <a:ext cx="127158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F133E-13D0-44AE-97F0-59F629A4A46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85720" y="285728"/>
            <a:ext cx="8572560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Визитная карточка участника</a:t>
            </a:r>
          </a:p>
        </p:txBody>
      </p: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9220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42938"/>
            <a:ext cx="127158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10" descr="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1928813"/>
            <a:ext cx="4643437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Прямоугольник 13"/>
          <p:cNvSpPr>
            <a:spLocks noChangeArrowheads="1"/>
          </p:cNvSpPr>
          <p:nvPr/>
        </p:nvSpPr>
        <p:spPr bwMode="auto">
          <a:xfrm>
            <a:off x="500063" y="1503363"/>
            <a:ext cx="4929187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В каждом отряде — ты сам погляди —</a:t>
            </a:r>
          </a:p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оба угла занимают ладьи.</a:t>
            </a:r>
          </a:p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Рядом с ладьями кони видны,</a:t>
            </a:r>
          </a:p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рядом с конями встали слоны.</a:t>
            </a:r>
          </a:p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Кто ж посредине? Ферзь с королём —</a:t>
            </a:r>
          </a:p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самые главные в войске своём.</a:t>
            </a:r>
          </a:p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Чтобы не путать, какие поля</a:t>
            </a:r>
          </a:p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тут для ферзя и для короля,</a:t>
            </a:r>
          </a:p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нужно запомнить одну из примет:</a:t>
            </a:r>
          </a:p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ферзь выбирает свой собственный цвет —</a:t>
            </a:r>
          </a:p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белый на белом квадрате стоит,</a:t>
            </a:r>
          </a:p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чёрному чёрный удачу сулит.</a:t>
            </a:r>
          </a:p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Есть свой квадрат у любого ферзя,</a:t>
            </a:r>
          </a:p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путать ферзей с королями нельзя!</a:t>
            </a:r>
          </a:p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А перед всеми — ладьёй и конём,</a:t>
            </a:r>
          </a:p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перед слоном, королём и ферзём —</a:t>
            </a:r>
          </a:p>
          <a:p>
            <a:r>
              <a:rPr lang="ru-RU">
                <a:solidFill>
                  <a:srgbClr val="663300"/>
                </a:solidFill>
                <a:latin typeface="Calibri" pitchFamily="34" charset="0"/>
              </a:rPr>
              <a:t>пешки-малышки стали стеной, им начинать этот сказочный бой.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8C143-8FC8-4FDB-B7A3-6CD84537A3C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1071570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</a:t>
            </a:r>
            <a:r>
              <a:rPr lang="ru-RU" sz="32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Визитная карточка участника</a:t>
            </a:r>
            <a:br>
              <a:rPr lang="ru-RU" sz="32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4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785813"/>
            <a:ext cx="127158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10245" name="Прямоугольник 7"/>
          <p:cNvSpPr>
            <a:spLocks noChangeArrowheads="1"/>
          </p:cNvSpPr>
          <p:nvPr/>
        </p:nvSpPr>
        <p:spPr bwMode="auto">
          <a:xfrm>
            <a:off x="2071688" y="1857375"/>
            <a:ext cx="5786437" cy="5238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>
              <a:latin typeface="Calibri" pitchFamily="34" charset="0"/>
            </a:endParaRPr>
          </a:p>
        </p:txBody>
      </p:sp>
      <p:sp>
        <p:nvSpPr>
          <p:cNvPr id="10246" name="Прямоугольник 8"/>
          <p:cNvSpPr>
            <a:spLocks noChangeArrowheads="1"/>
          </p:cNvSpPr>
          <p:nvPr/>
        </p:nvSpPr>
        <p:spPr bwMode="auto">
          <a:xfrm>
            <a:off x="1071563" y="1571625"/>
            <a:ext cx="71437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Как стать учителем хорошим?</a:t>
            </a:r>
          </a:p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Чтобы тебя на всё хватало,</a:t>
            </a:r>
          </a:p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Надо быть универсалом.</a:t>
            </a:r>
          </a:p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Учусь всему, везде, всегда,</a:t>
            </a:r>
          </a:p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Ценю коллег, живу без лести,</a:t>
            </a:r>
          </a:p>
          <a:p>
            <a:pPr algn="ctr"/>
            <a:r>
              <a:rPr lang="ru-RU" sz="2400" b="1" i="1">
                <a:solidFill>
                  <a:srgbClr val="663300"/>
                </a:solidFill>
                <a:latin typeface="Calibri" pitchFamily="34" charset="0"/>
              </a:rPr>
              <a:t>Ведь есть успех, когда мы вместе.</a:t>
            </a:r>
          </a:p>
        </p:txBody>
      </p:sp>
      <p:pic>
        <p:nvPicPr>
          <p:cNvPr id="9223" name="Рисунок 6" descr="P101061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3929063"/>
            <a:ext cx="6143625" cy="2554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10248" name="Рисунок 7" descr="Ляля Р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15125" y="4286250"/>
            <a:ext cx="839788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Рисунок 8" descr="Марина В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29188" y="5429250"/>
            <a:ext cx="785812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Рисунок 11" descr="Раиса М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43313" y="5500688"/>
            <a:ext cx="7143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Рисунок 12" descr="Эльвира Р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286000" y="5429250"/>
            <a:ext cx="7493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Рисунок 13" descr="Руфина М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643063" y="4357688"/>
            <a:ext cx="785812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141F-3081-49F7-9937-E0EA1423FFA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1509</TotalTime>
  <Words>1171</Words>
  <Application>Microsoft Office PowerPoint</Application>
  <PresentationFormat>Экран (4:3)</PresentationFormat>
  <Paragraphs>225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Тема1</vt:lpstr>
      <vt:lpstr>«Шахматный педагог – 2015»</vt:lpstr>
      <vt:lpstr>«Шахматный педагог – 2015» Содержание</vt:lpstr>
      <vt:lpstr>«Шахматный педагог – 2015» Фотопортрет</vt:lpstr>
      <vt:lpstr>«Шахматный педагог – 2015»  Анкета участника</vt:lpstr>
      <vt:lpstr>«Шахматный педагог – 2015»  Визитная карточка участника</vt:lpstr>
      <vt:lpstr>Слайд 6</vt:lpstr>
      <vt:lpstr>Слайд 7</vt:lpstr>
      <vt:lpstr>Слайд 8</vt:lpstr>
      <vt:lpstr>  «Шахматный педагог – 2015» Визитная карточка участника </vt:lpstr>
      <vt:lpstr>Слайд 10</vt:lpstr>
      <vt:lpstr>Слайд 11</vt:lpstr>
      <vt:lpstr>Слайд 12</vt:lpstr>
      <vt:lpstr>«Шахматный педагог – 2015» Визитная карточка участника</vt:lpstr>
      <vt:lpstr>Слайд 14</vt:lpstr>
      <vt:lpstr>«Шахматный педагог – 2015»  Визитная карточка участника</vt:lpstr>
      <vt:lpstr>Слайд 16</vt:lpstr>
      <vt:lpstr>«Шахматный педагог – 2015» Визитная карточка участника</vt:lpstr>
      <vt:lpstr>«Шахматный педагог – 2015» Визитная карточка участника</vt:lpstr>
      <vt:lpstr>Слайд 19</vt:lpstr>
      <vt:lpstr>Слайд 20</vt:lpstr>
      <vt:lpstr>И без знания секретов  не  придёт побед пора.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Шахматная школа</dc:title>
  <dc:subject>Пат</dc:subject>
  <dc:creator>Плотникова О.В.</dc:creator>
  <cp:keywords>шахматы, презентация</cp:keywords>
  <cp:lastModifiedBy>Пользователь</cp:lastModifiedBy>
  <cp:revision>218</cp:revision>
  <dcterms:created xsi:type="dcterms:W3CDTF">2012-09-25T18:37:20Z</dcterms:created>
  <dcterms:modified xsi:type="dcterms:W3CDTF">2015-11-08T17:08:19Z</dcterms:modified>
  <cp:category>шахматы, презентация</cp:category>
</cp:coreProperties>
</file>