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66" r:id="rId5"/>
    <p:sldId id="267" r:id="rId6"/>
    <p:sldId id="259" r:id="rId7"/>
    <p:sldId id="268" r:id="rId8"/>
    <p:sldId id="270" r:id="rId9"/>
    <p:sldId id="269" r:id="rId10"/>
    <p:sldId id="25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3300"/>
    <a:srgbClr val="96F29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A0A60-D8FD-42C6-A219-5B19D7C7364F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0ACF4-3A0B-4BA3-8045-3FF92EAC6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BA8D5-05E4-4804-AD89-8D512C2DAD27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8DF2A-D91E-4180-96F2-25124862A5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8B4E3-2B2D-4C7B-8173-403E947D2F04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58A39-B530-461B-BCC9-C1AACD52B6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B80D1-4196-48A6-AE6A-CBEF7E875AEA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EF6BC-C260-47A0-A509-2EA1D94BE8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38193-0431-423C-A362-A3EB70FD61D6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5ABA7-D40F-4ABE-B950-518824538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42E6A-D760-4B34-9B94-6DD4F28D07F2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6AD4A-B4F6-4EC9-874F-F514333FAD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44EF8-2011-47ED-84DA-300402EE6AE6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0B6E7-6CB7-4F50-B941-9A65173680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77D15-1939-445B-901B-FD43CDB55680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894B6-1B72-4287-B5E7-59DE1F04CE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0A371-8C98-4153-B10B-8654562C8B60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5CC7B-2471-4A1A-8B7E-AEA68E113E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6884B-F737-4B58-BC48-EA5D55391D26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B2DE5-4875-40DE-A100-09C1AF5143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824C9-4B92-4537-B0D9-83976299415D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8CE57-D0D2-407A-B8B8-AC6991D94F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1E19E5-CD84-458B-9021-A5BD4A029614}" type="datetimeFigureOut">
              <a:rPr lang="ru-RU"/>
              <a:pPr>
                <a:defRPr/>
              </a:pPr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B30DEBD-1543-4640-AC92-95FD616A01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pixelbrush.ru/2013/01/25/christmas-tree-branches-and-leaves-of-holly-2-elochnye-vetki-i-listya-ostrolista-v-novyy-god-i-rozhdestvo-2.html" TargetMode="External"/><Relationship Id="rId3" Type="http://schemas.openxmlformats.org/officeDocument/2006/relationships/hyperlink" Target="http://pgall.com/displayimage.php?album=16&amp;pid=7470" TargetMode="External"/><Relationship Id="rId7" Type="http://schemas.openxmlformats.org/officeDocument/2006/relationships/hyperlink" Target="http://art-gorodok.ru/forum/16-125-2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10274647.vkrugudruzei.ru/x/blog/all/" TargetMode="External"/><Relationship Id="rId5" Type="http://schemas.openxmlformats.org/officeDocument/2006/relationships/hyperlink" Target="http://imgtrix.ru/img/wallpaper/full/304985-img-full" TargetMode="External"/><Relationship Id="rId4" Type="http://schemas.openxmlformats.org/officeDocument/2006/relationships/hyperlink" Target="http://www.instapics.ru/tags/%CE%D1%C5%CD%DC/page/104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vikaver4enko.ucoz.ru/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vikaver4enko.ucoz.ru/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D:\3%20&#1082;&#1083;&#1072;&#1089;&#1089;\&#1088;&#1091;&#1089;&#1089;&#1082;&#1080;&#1081;%20&#1103;&#1079;&#1099;&#1082;\&#1054;&#1073;&#1091;&#1095;&#1072;&#1102;&#1097;&#1077;&#1077;%20&#1080;&#1079;&#1083;&#1086;&#1078;&#1077;&#1085;&#1080;&#1077;.%20%20&#1025;&#1083;&#1086;&#1095;&#1082;&#1072;\&#1060;&#1080;&#1079;&#1084;&#1080;&#1085;&#1091;&#1090;&#1082;&#1072;%20&#1025;&#1083;&#1086;&#1095;&#1082;&#1072;.mp4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Группа 5"/>
          <p:cNvGrpSpPr>
            <a:grpSpLocks/>
          </p:cNvGrpSpPr>
          <p:nvPr/>
        </p:nvGrpSpPr>
        <p:grpSpPr bwMode="auto">
          <a:xfrm>
            <a:off x="0" y="0"/>
            <a:ext cx="9144000" cy="6888163"/>
            <a:chOff x="0" y="0"/>
            <a:chExt cx="9144000" cy="6888062"/>
          </a:xfrm>
        </p:grpSpPr>
        <p:pic>
          <p:nvPicPr>
            <p:cNvPr id="13318" name="Picture 4" descr="E:\Конспекты уроков 3 класс\Русский язык\21 урок. Обучающее изложение\0_98042_1fc09d4d_XL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8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Скругленный прямоугольник 5"/>
            <p:cNvSpPr/>
            <p:nvPr/>
          </p:nvSpPr>
          <p:spPr>
            <a:xfrm>
              <a:off x="428625" y="357183"/>
              <a:ext cx="8286750" cy="6072098"/>
            </a:xfrm>
            <a:prstGeom prst="roundRect">
              <a:avLst/>
            </a:prstGeom>
            <a:solidFill>
              <a:srgbClr val="96F29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25" y="1928813"/>
            <a:ext cx="8143875" cy="15716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Обучающее изложение</a:t>
            </a:r>
            <a:b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«ЁЛОЧКА»</a:t>
            </a:r>
            <a:b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 класс</a:t>
            </a: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4653136"/>
            <a:ext cx="6400800" cy="1752600"/>
          </a:xfrm>
        </p:spPr>
        <p:txBody>
          <a:bodyPr/>
          <a:lstStyle/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Презентацию подготовила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учитель начальных классов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</a:rPr>
              <a:t>Садчикова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 Н.В.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МБОУ СОШ № 18</a:t>
            </a:r>
          </a:p>
        </p:txBody>
      </p:sp>
      <p:pic>
        <p:nvPicPr>
          <p:cNvPr id="13316" name="Picture 4" descr="E:\Конспекты уроков 3 класс\Русский язык\21 урок. Обучающее изложение\elky158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3000375"/>
            <a:ext cx="24288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Группа 5"/>
          <p:cNvGrpSpPr>
            <a:grpSpLocks/>
          </p:cNvGrpSpPr>
          <p:nvPr/>
        </p:nvGrpSpPr>
        <p:grpSpPr bwMode="auto">
          <a:xfrm>
            <a:off x="0" y="0"/>
            <a:ext cx="9144000" cy="6888163"/>
            <a:chOff x="0" y="0"/>
            <a:chExt cx="9144000" cy="6888062"/>
          </a:xfrm>
        </p:grpSpPr>
        <p:pic>
          <p:nvPicPr>
            <p:cNvPr id="22542" name="Picture 4" descr="E:\Конспекты уроков 3 класс\Русский язык\21 урок. Обучающее изложение\0_98042_1fc09d4d_XL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8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Скругленный прямоугольник 14"/>
            <p:cNvSpPr/>
            <p:nvPr/>
          </p:nvSpPr>
          <p:spPr>
            <a:xfrm>
              <a:off x="428625" y="357183"/>
              <a:ext cx="8286750" cy="6072098"/>
            </a:xfrm>
            <a:prstGeom prst="roundRect">
              <a:avLst/>
            </a:prstGeom>
            <a:solidFill>
              <a:srgbClr val="96F29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22530" name="Прямоугольник 3"/>
          <p:cNvSpPr>
            <a:spLocks noChangeArrowheads="1"/>
          </p:cNvSpPr>
          <p:nvPr/>
        </p:nvSpPr>
        <p:spPr bwMode="auto">
          <a:xfrm>
            <a:off x="785813" y="785813"/>
            <a:ext cx="66436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hlinkClick r:id="rId3"/>
              </a:rPr>
              <a:t>http://pgall.com/displayimage.php?album=16&amp;pid=7470</a:t>
            </a:r>
            <a:endParaRPr lang="ru-RU"/>
          </a:p>
          <a:p>
            <a:endParaRPr lang="ru-RU"/>
          </a:p>
        </p:txBody>
      </p:sp>
      <p:sp>
        <p:nvSpPr>
          <p:cNvPr id="22531" name="Прямоугольник 4"/>
          <p:cNvSpPr>
            <a:spLocks noChangeArrowheads="1"/>
          </p:cNvSpPr>
          <p:nvPr/>
        </p:nvSpPr>
        <p:spPr bwMode="auto">
          <a:xfrm>
            <a:off x="714375" y="500063"/>
            <a:ext cx="3000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фото ёлочки:</a:t>
            </a:r>
          </a:p>
        </p:txBody>
      </p:sp>
      <p:sp>
        <p:nvSpPr>
          <p:cNvPr id="22532" name="Прямоугольник 5"/>
          <p:cNvSpPr>
            <a:spLocks noChangeArrowheads="1"/>
          </p:cNvSpPr>
          <p:nvPr/>
        </p:nvSpPr>
        <p:spPr bwMode="auto">
          <a:xfrm>
            <a:off x="714375" y="1785938"/>
            <a:ext cx="6858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hlinkClick r:id="rId4"/>
              </a:rPr>
              <a:t>http://www.instapics.ru/tags/%CE%D1%C5%CD%DC/page/104/</a:t>
            </a:r>
            <a:endParaRPr lang="ru-RU"/>
          </a:p>
          <a:p>
            <a:endParaRPr lang="ru-RU"/>
          </a:p>
        </p:txBody>
      </p:sp>
      <p:sp>
        <p:nvSpPr>
          <p:cNvPr id="22533" name="Прямоугольник 6"/>
          <p:cNvSpPr>
            <a:spLocks noChangeArrowheads="1"/>
          </p:cNvSpPr>
          <p:nvPr/>
        </p:nvSpPr>
        <p:spPr bwMode="auto">
          <a:xfrm>
            <a:off x="785813" y="1428750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осень:</a:t>
            </a:r>
          </a:p>
        </p:txBody>
      </p:sp>
      <p:sp>
        <p:nvSpPr>
          <p:cNvPr id="22534" name="Прямоугольник 7"/>
          <p:cNvSpPr>
            <a:spLocks noChangeArrowheads="1"/>
          </p:cNvSpPr>
          <p:nvPr/>
        </p:nvSpPr>
        <p:spPr bwMode="auto">
          <a:xfrm>
            <a:off x="857250" y="2714625"/>
            <a:ext cx="6000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hlinkClick r:id="rId5"/>
              </a:rPr>
              <a:t>http://imgtrix.ru/img/wallpaper/full/304985-img-full</a:t>
            </a:r>
            <a:endParaRPr lang="ru-RU"/>
          </a:p>
          <a:p>
            <a:endParaRPr lang="ru-RU"/>
          </a:p>
        </p:txBody>
      </p:sp>
      <p:sp>
        <p:nvSpPr>
          <p:cNvPr id="22535" name="Прямоугольник 8"/>
          <p:cNvSpPr>
            <a:spLocks noChangeArrowheads="1"/>
          </p:cNvSpPr>
          <p:nvPr/>
        </p:nvSpPr>
        <p:spPr bwMode="auto">
          <a:xfrm>
            <a:off x="785813" y="2357438"/>
            <a:ext cx="857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фоны:</a:t>
            </a:r>
          </a:p>
        </p:txBody>
      </p:sp>
      <p:sp>
        <p:nvSpPr>
          <p:cNvPr id="22536" name="Прямоугольник 9"/>
          <p:cNvSpPr>
            <a:spLocks noChangeArrowheads="1"/>
          </p:cNvSpPr>
          <p:nvPr/>
        </p:nvSpPr>
        <p:spPr bwMode="auto">
          <a:xfrm>
            <a:off x="857250" y="3000375"/>
            <a:ext cx="44799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6"/>
              </a:rPr>
              <a:t>http://10274647.vkrugudruzei.ru/x/blog/all/</a:t>
            </a:r>
            <a:endParaRPr lang="ru-RU"/>
          </a:p>
          <a:p>
            <a:endParaRPr lang="ru-RU"/>
          </a:p>
        </p:txBody>
      </p:sp>
      <p:sp>
        <p:nvSpPr>
          <p:cNvPr id="22537" name="Прямоугольник 10"/>
          <p:cNvSpPr>
            <a:spLocks noChangeArrowheads="1"/>
          </p:cNvSpPr>
          <p:nvPr/>
        </p:nvSpPr>
        <p:spPr bwMode="auto">
          <a:xfrm>
            <a:off x="714375" y="3929063"/>
            <a:ext cx="38528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7"/>
              </a:rPr>
              <a:t>http://art-gorodok.ru/forum/16-125-2</a:t>
            </a:r>
            <a:endParaRPr lang="ru-RU"/>
          </a:p>
          <a:p>
            <a:endParaRPr lang="ru-RU"/>
          </a:p>
        </p:txBody>
      </p:sp>
      <p:sp>
        <p:nvSpPr>
          <p:cNvPr id="22538" name="Прямоугольник 11"/>
          <p:cNvSpPr>
            <a:spLocks noChangeArrowheads="1"/>
          </p:cNvSpPr>
          <p:nvPr/>
        </p:nvSpPr>
        <p:spPr bwMode="auto">
          <a:xfrm>
            <a:off x="785813" y="3500438"/>
            <a:ext cx="3000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картинка  ёлочки:</a:t>
            </a:r>
          </a:p>
        </p:txBody>
      </p:sp>
      <p:sp>
        <p:nvSpPr>
          <p:cNvPr id="22539" name="Прямоугольник 12"/>
          <p:cNvSpPr>
            <a:spLocks noChangeArrowheads="1"/>
          </p:cNvSpPr>
          <p:nvPr/>
        </p:nvSpPr>
        <p:spPr bwMode="auto">
          <a:xfrm>
            <a:off x="714375" y="4929188"/>
            <a:ext cx="6858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hlinkClick r:id="rId8"/>
              </a:rPr>
              <a:t>http://pixelbrush.ru/2013/01/25/christmas-tree-branches-and-leaves-of-holly-2-elochnye-vetki-i-listya-ostrolista-v-novyy-god-i-rozhdestvo-2.html</a:t>
            </a:r>
            <a:endParaRPr lang="ru-RU"/>
          </a:p>
          <a:p>
            <a:endParaRPr lang="ru-RU"/>
          </a:p>
        </p:txBody>
      </p:sp>
      <p:sp>
        <p:nvSpPr>
          <p:cNvPr id="22540" name="Прямоугольник 13"/>
          <p:cNvSpPr>
            <a:spLocks noChangeArrowheads="1"/>
          </p:cNvSpPr>
          <p:nvPr/>
        </p:nvSpPr>
        <p:spPr bwMode="auto">
          <a:xfrm>
            <a:off x="785813" y="4500563"/>
            <a:ext cx="3000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еловые ветки: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6F2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571500" y="571500"/>
            <a:ext cx="7215188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Гостья к нам пришла с опушки -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Зелена, хоть не  лягушка.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И не Мишка косолапый,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Хоть её мохнаты лапы.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И понять не можем мы: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Иглы для чего нужны?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Не швея она, не ёжик,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Хоть на ёжика похожа.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Догадаться очень просто,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228600" eaLnBrk="0" hangingPunct="0"/>
            <a:r>
              <a:rPr lang="ru-RU" sz="3200" b="1">
                <a:solidFill>
                  <a:srgbClr val="0033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Кто пришел к нам нынче в гости?</a:t>
            </a:r>
            <a:endParaRPr lang="ru-RU" sz="3200">
              <a:solidFill>
                <a:srgbClr val="0033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8" name="Picture 4" descr="E:\Конспекты уроков 3 класс\Русский язык\21 урок. Обучающее изложение\elky158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0" y="1357313"/>
            <a:ext cx="3357563" cy="355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2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8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2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4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2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2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2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40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2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2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27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840"/>
                            </p:stCondLst>
                            <p:childTnLst>
                              <p:par>
                                <p:cTn id="4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27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60"/>
                            </p:stCondLst>
                            <p:childTnLst>
                              <p:par>
                                <p:cTn id="4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27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27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27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320"/>
                            </p:stCondLst>
                            <p:childTnLst>
                              <p:par>
                                <p:cTn id="5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27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27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27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240"/>
                            </p:stCondLst>
                            <p:childTnLst>
                              <p:par>
                                <p:cTn id="5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27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27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27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Группа 5"/>
          <p:cNvGrpSpPr>
            <a:grpSpLocks/>
          </p:cNvGrpSpPr>
          <p:nvPr/>
        </p:nvGrpSpPr>
        <p:grpSpPr bwMode="auto">
          <a:xfrm>
            <a:off x="0" y="0"/>
            <a:ext cx="9144000" cy="6888163"/>
            <a:chOff x="0" y="0"/>
            <a:chExt cx="9144000" cy="6888062"/>
          </a:xfrm>
        </p:grpSpPr>
        <p:pic>
          <p:nvPicPr>
            <p:cNvPr id="15366" name="Picture 4" descr="E:\Конспекты уроков 3 класс\Русский язык\21 урок. Обучающее изложение\0_98042_1fc09d4d_XL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8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Скругленный прямоугольник 4"/>
            <p:cNvSpPr/>
            <p:nvPr/>
          </p:nvSpPr>
          <p:spPr>
            <a:xfrm>
              <a:off x="428625" y="357183"/>
              <a:ext cx="8286750" cy="6072098"/>
            </a:xfrm>
            <a:prstGeom prst="roundRect">
              <a:avLst/>
            </a:prstGeom>
            <a:solidFill>
              <a:srgbClr val="96F29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15362" name="Прямоугольник 6"/>
          <p:cNvSpPr>
            <a:spLocks noChangeArrowheads="1"/>
          </p:cNvSpPr>
          <p:nvPr/>
        </p:nvSpPr>
        <p:spPr bwMode="auto">
          <a:xfrm>
            <a:off x="3357563" y="5929313"/>
            <a:ext cx="2373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1400">
                <a:solidFill>
                  <a:srgbClr val="006600"/>
                </a:solidFill>
                <a:ea typeface="Calibri" pitchFamily="34" charset="0"/>
                <a:cs typeface="Times New Roman" pitchFamily="18" charset="0"/>
                <a:hlinkClick r:id="rId3"/>
              </a:rPr>
              <a:t>http://vikaver4enko.ucoz.ru/</a:t>
            </a:r>
            <a:endParaRPr lang="ru-RU" sz="1400">
              <a:solidFill>
                <a:srgbClr val="0066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Объект 5"/>
          <p:cNvSpPr>
            <a:spLocks noGrp="1"/>
          </p:cNvSpPr>
          <p:nvPr>
            <p:ph idx="1"/>
          </p:nvPr>
        </p:nvSpPr>
        <p:spPr>
          <a:xfrm>
            <a:off x="571500" y="1000125"/>
            <a:ext cx="822960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2800" smtClean="0">
                <a:solidFill>
                  <a:srgbClr val="003300"/>
                </a:solidFill>
              </a:rPr>
              <a:t>   Ёлочка появилась на свет осенью. Она раздвинула листья, травинки, высунулась из земли и удивлённо осмотрелась. Деревья роняли свои листья.</a:t>
            </a:r>
          </a:p>
          <a:p>
            <a:pPr marL="0" indent="0">
              <a:buFontTx/>
              <a:buNone/>
            </a:pPr>
            <a:r>
              <a:rPr lang="ru-RU" sz="2800" smtClean="0">
                <a:solidFill>
                  <a:srgbClr val="003300"/>
                </a:solidFill>
              </a:rPr>
              <a:t>   Прошло много лет. На каждую осень, в день ёлочкиного рождения, деревья дарят ей подарки. Осина дарит красные фонарики, клён роняет оранжевые звёзды, а ива засыпает ёлочку тонкими золотыми рыбками.</a:t>
            </a:r>
          </a:p>
          <a:p>
            <a:pPr marL="0" indent="0">
              <a:buFontTx/>
              <a:buNone/>
            </a:pPr>
            <a:r>
              <a:rPr lang="ru-RU" sz="2800" smtClean="0">
                <a:solidFill>
                  <a:srgbClr val="003300"/>
                </a:solidFill>
              </a:rPr>
              <a:t>    И стоит ёлочка счастливая. Вся нарядная и разноцветная.  </a:t>
            </a:r>
          </a:p>
          <a:p>
            <a:pPr marL="0" indent="0">
              <a:buFontTx/>
              <a:buNone/>
            </a:pPr>
            <a:r>
              <a:rPr lang="ru-RU" sz="2800" smtClean="0"/>
              <a:t>                                    </a:t>
            </a:r>
          </a:p>
          <a:p>
            <a:pPr marL="0" indent="0">
              <a:buFontTx/>
              <a:buNone/>
            </a:pPr>
            <a:r>
              <a:rPr lang="ru-RU" sz="2800" smtClean="0"/>
              <a:t>                                                                                              </a:t>
            </a:r>
          </a:p>
        </p:txBody>
      </p:sp>
      <p:sp>
        <p:nvSpPr>
          <p:cNvPr id="9" name="Заголовок 4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714375"/>
          </a:xfrm>
        </p:spPr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Текст  по Н. Сладкову</a:t>
            </a:r>
          </a:p>
        </p:txBody>
      </p:sp>
      <p:pic>
        <p:nvPicPr>
          <p:cNvPr id="3077" name="Picture 5" descr="E:\Конспекты уроков 3 класс\Русский язык\21 урок. Обучающее изложение\Young Fir Tree and Ferns in Autumn, Mount Rainier National Park, Washington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00760" y="5000636"/>
            <a:ext cx="1857388" cy="14859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Группа 5"/>
          <p:cNvGrpSpPr>
            <a:grpSpLocks/>
          </p:cNvGrpSpPr>
          <p:nvPr/>
        </p:nvGrpSpPr>
        <p:grpSpPr bwMode="auto">
          <a:xfrm>
            <a:off x="0" y="0"/>
            <a:ext cx="9144000" cy="6888163"/>
            <a:chOff x="0" y="0"/>
            <a:chExt cx="9144000" cy="6888062"/>
          </a:xfrm>
        </p:grpSpPr>
        <p:pic>
          <p:nvPicPr>
            <p:cNvPr id="16389" name="Picture 4" descr="E:\Конспекты уроков 3 класс\Русский язык\21 урок. Обучающее изложение\0_98042_1fc09d4d_XL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8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Скругленный прямоугольник 6"/>
            <p:cNvSpPr/>
            <p:nvPr/>
          </p:nvSpPr>
          <p:spPr>
            <a:xfrm>
              <a:off x="428625" y="357183"/>
              <a:ext cx="8286750" cy="6072098"/>
            </a:xfrm>
            <a:prstGeom prst="roundRect">
              <a:avLst/>
            </a:prstGeom>
            <a:solidFill>
              <a:srgbClr val="96F29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Цель урока: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	</a:t>
            </a:r>
            <a:r>
              <a:rPr lang="ru-RU" smtClean="0">
                <a:solidFill>
                  <a:srgbClr val="006600"/>
                </a:solidFill>
              </a:rPr>
              <a:t>1)вдумчиво читать текст;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rgbClr val="006600"/>
                </a:solidFill>
              </a:rPr>
              <a:t>	2)анализировать художественный текст, открывая  секреты писательского мастерства;  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rgbClr val="006600"/>
                </a:solidFill>
              </a:rPr>
              <a:t>	3)написать подробное изложение, употребляя интересные слова и выражения авторского текста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Группа 5"/>
          <p:cNvGrpSpPr>
            <a:grpSpLocks/>
          </p:cNvGrpSpPr>
          <p:nvPr/>
        </p:nvGrpSpPr>
        <p:grpSpPr bwMode="auto">
          <a:xfrm>
            <a:off x="0" y="0"/>
            <a:ext cx="9144000" cy="6888163"/>
            <a:chOff x="0" y="0"/>
            <a:chExt cx="9144000" cy="6888062"/>
          </a:xfrm>
        </p:grpSpPr>
        <p:pic>
          <p:nvPicPr>
            <p:cNvPr id="17413" name="Picture 4" descr="E:\Конспекты уроков 3 класс\Русский язык\21 урок. Обучающее изложение\0_98042_1fc09d4d_XL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8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Скругленный прямоугольник 6"/>
            <p:cNvSpPr/>
            <p:nvPr/>
          </p:nvSpPr>
          <p:spPr>
            <a:xfrm>
              <a:off x="428625" y="357183"/>
              <a:ext cx="8286750" cy="6072098"/>
            </a:xfrm>
            <a:prstGeom prst="roundRect">
              <a:avLst/>
            </a:prstGeom>
            <a:solidFill>
              <a:srgbClr val="96F29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План текста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571500" y="1000125"/>
            <a:ext cx="8229600" cy="50006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3600" b="1" smtClean="0">
                <a:solidFill>
                  <a:srgbClr val="003300"/>
                </a:solidFill>
              </a:rPr>
              <a:t>1.Рождение ёлочки.</a:t>
            </a:r>
          </a:p>
          <a:p>
            <a:pPr marL="0" indent="0">
              <a:buFont typeface="Arial" charset="0"/>
              <a:buNone/>
            </a:pPr>
            <a:r>
              <a:rPr lang="ru-RU" sz="2800" u="sng" smtClean="0">
                <a:solidFill>
                  <a:srgbClr val="003300"/>
                </a:solidFill>
              </a:rPr>
              <a:t>Опорные слова</a:t>
            </a:r>
            <a:r>
              <a:rPr lang="ru-RU" sz="2800" smtClean="0">
                <a:solidFill>
                  <a:srgbClr val="003300"/>
                </a:solidFill>
              </a:rPr>
              <a:t>: п</a:t>
            </a:r>
            <a:r>
              <a:rPr lang="ru-RU" sz="2800" smtClean="0">
                <a:solidFill>
                  <a:srgbClr val="FF0000"/>
                </a:solidFill>
              </a:rPr>
              <a:t>оя</a:t>
            </a:r>
            <a:r>
              <a:rPr lang="ru-RU" sz="2800" smtClean="0">
                <a:solidFill>
                  <a:srgbClr val="003300"/>
                </a:solidFill>
              </a:rPr>
              <a:t>вилась, р</a:t>
            </a:r>
            <a:r>
              <a:rPr lang="ru-RU" sz="2800" smtClean="0">
                <a:solidFill>
                  <a:srgbClr val="FF0000"/>
                </a:solidFill>
              </a:rPr>
              <a:t>аз</a:t>
            </a:r>
            <a:r>
              <a:rPr lang="ru-RU" sz="2800" smtClean="0">
                <a:solidFill>
                  <a:srgbClr val="003300"/>
                </a:solidFill>
              </a:rPr>
              <a:t>двинула, выс</a:t>
            </a:r>
            <a:r>
              <a:rPr lang="ru-RU" sz="2800" smtClean="0">
                <a:solidFill>
                  <a:srgbClr val="FF0000"/>
                </a:solidFill>
              </a:rPr>
              <a:t>у</a:t>
            </a:r>
            <a:r>
              <a:rPr lang="ru-RU" sz="2800" smtClean="0">
                <a:solidFill>
                  <a:srgbClr val="003300"/>
                </a:solidFill>
              </a:rPr>
              <a:t>н</a:t>
            </a:r>
            <a:r>
              <a:rPr lang="ru-RU" sz="2800" smtClean="0">
                <a:solidFill>
                  <a:srgbClr val="FF0000"/>
                </a:solidFill>
              </a:rPr>
              <a:t>у</a:t>
            </a:r>
            <a:r>
              <a:rPr lang="ru-RU" sz="2800" smtClean="0">
                <a:solidFill>
                  <a:srgbClr val="003300"/>
                </a:solidFill>
              </a:rPr>
              <a:t>лась, </a:t>
            </a:r>
            <a:r>
              <a:rPr lang="ru-RU" sz="2800" smtClean="0">
                <a:solidFill>
                  <a:srgbClr val="FF0000"/>
                </a:solidFill>
              </a:rPr>
              <a:t>о</a:t>
            </a:r>
            <a:r>
              <a:rPr lang="ru-RU" sz="2800" smtClean="0">
                <a:solidFill>
                  <a:srgbClr val="003300"/>
                </a:solidFill>
              </a:rPr>
              <a:t>смотрелась. </a:t>
            </a:r>
          </a:p>
          <a:p>
            <a:pPr marL="0" indent="0">
              <a:buFontTx/>
              <a:buNone/>
            </a:pPr>
            <a:r>
              <a:rPr lang="ru-RU" sz="3600" b="1" smtClean="0">
                <a:solidFill>
                  <a:srgbClr val="003300"/>
                </a:solidFill>
              </a:rPr>
              <a:t>2.Деревья дарят подарки. </a:t>
            </a:r>
          </a:p>
          <a:p>
            <a:pPr marL="0" indent="0">
              <a:buFont typeface="Arial" charset="0"/>
              <a:buNone/>
            </a:pPr>
            <a:r>
              <a:rPr lang="ru-RU" sz="2400" smtClean="0">
                <a:solidFill>
                  <a:srgbClr val="003300"/>
                </a:solidFill>
              </a:rPr>
              <a:t> </a:t>
            </a:r>
            <a:r>
              <a:rPr lang="ru-RU" sz="2800" u="sng" smtClean="0">
                <a:solidFill>
                  <a:srgbClr val="003300"/>
                </a:solidFill>
              </a:rPr>
              <a:t>Опорные слова</a:t>
            </a:r>
            <a:r>
              <a:rPr lang="ru-RU" sz="2800" smtClean="0">
                <a:solidFill>
                  <a:srgbClr val="003300"/>
                </a:solidFill>
              </a:rPr>
              <a:t>: </a:t>
            </a:r>
            <a:r>
              <a:rPr lang="ru-RU" sz="2800" u="sng" smtClean="0">
                <a:solidFill>
                  <a:srgbClr val="003300"/>
                </a:solidFill>
              </a:rPr>
              <a:t>дарит</a:t>
            </a:r>
            <a:r>
              <a:rPr lang="ru-RU" sz="2800" smtClean="0">
                <a:solidFill>
                  <a:srgbClr val="003300"/>
                </a:solidFill>
              </a:rPr>
              <a:t> ф</a:t>
            </a:r>
            <a:r>
              <a:rPr lang="ru-RU" sz="2800" smtClean="0">
                <a:solidFill>
                  <a:srgbClr val="FF0000"/>
                </a:solidFill>
              </a:rPr>
              <a:t>о</a:t>
            </a:r>
            <a:r>
              <a:rPr lang="ru-RU" sz="2800" smtClean="0">
                <a:solidFill>
                  <a:srgbClr val="003300"/>
                </a:solidFill>
              </a:rPr>
              <a:t>нарики, </a:t>
            </a:r>
            <a:r>
              <a:rPr lang="ru-RU" sz="2800" u="sng" smtClean="0">
                <a:solidFill>
                  <a:srgbClr val="003300"/>
                </a:solidFill>
              </a:rPr>
              <a:t>р</a:t>
            </a:r>
            <a:r>
              <a:rPr lang="ru-RU" sz="2800" u="sng" smtClean="0">
                <a:solidFill>
                  <a:srgbClr val="FF0000"/>
                </a:solidFill>
              </a:rPr>
              <a:t>о</a:t>
            </a:r>
            <a:r>
              <a:rPr lang="ru-RU" sz="2800" u="sng" smtClean="0">
                <a:solidFill>
                  <a:srgbClr val="003300"/>
                </a:solidFill>
              </a:rPr>
              <a:t>няет</a:t>
            </a:r>
            <a:r>
              <a:rPr lang="ru-RU" sz="2800" smtClean="0">
                <a:solidFill>
                  <a:srgbClr val="003300"/>
                </a:solidFill>
              </a:rPr>
              <a:t> звёзды, </a:t>
            </a:r>
            <a:r>
              <a:rPr lang="ru-RU" sz="2800" u="sng" smtClean="0">
                <a:solidFill>
                  <a:srgbClr val="003300"/>
                </a:solidFill>
              </a:rPr>
              <a:t>з</a:t>
            </a:r>
            <a:r>
              <a:rPr lang="ru-RU" sz="2800" u="sng" smtClean="0">
                <a:solidFill>
                  <a:srgbClr val="FF0000"/>
                </a:solidFill>
              </a:rPr>
              <a:t>а</a:t>
            </a:r>
            <a:r>
              <a:rPr lang="ru-RU" sz="2800" u="sng" smtClean="0">
                <a:solidFill>
                  <a:srgbClr val="003300"/>
                </a:solidFill>
              </a:rPr>
              <a:t>сыпает</a:t>
            </a:r>
            <a:r>
              <a:rPr lang="ru-RU" sz="2800" smtClean="0">
                <a:solidFill>
                  <a:srgbClr val="003300"/>
                </a:solidFill>
              </a:rPr>
              <a:t> рыбками.</a:t>
            </a:r>
            <a:r>
              <a:rPr lang="ru-RU" sz="2800" b="1" u="sng" smtClean="0">
                <a:solidFill>
                  <a:srgbClr val="003300"/>
                </a:solidFill>
              </a:rPr>
              <a:t> </a:t>
            </a:r>
          </a:p>
          <a:p>
            <a:pPr marL="0" indent="0">
              <a:buFontTx/>
              <a:buNone/>
            </a:pPr>
            <a:r>
              <a:rPr lang="ru-RU" sz="3600" b="1" smtClean="0">
                <a:solidFill>
                  <a:srgbClr val="003300"/>
                </a:solidFill>
              </a:rPr>
              <a:t>3.Счастливая и нарядная ёлочка.</a:t>
            </a:r>
            <a:r>
              <a:rPr lang="ru-RU" sz="3600" b="1" u="sng" smtClean="0">
                <a:solidFill>
                  <a:srgbClr val="003300"/>
                </a:solidFill>
              </a:rPr>
              <a:t> </a:t>
            </a:r>
          </a:p>
          <a:p>
            <a:pPr marL="0" indent="0">
              <a:buFontTx/>
              <a:buNone/>
            </a:pPr>
            <a:r>
              <a:rPr lang="ru-RU" sz="2800" u="sng" smtClean="0">
                <a:solidFill>
                  <a:srgbClr val="003300"/>
                </a:solidFill>
              </a:rPr>
              <a:t>Опорные слова</a:t>
            </a:r>
            <a:r>
              <a:rPr lang="ru-RU" sz="2800" smtClean="0">
                <a:solidFill>
                  <a:srgbClr val="003300"/>
                </a:solidFill>
              </a:rPr>
              <a:t>: </a:t>
            </a:r>
            <a:r>
              <a:rPr lang="ru-RU" sz="2800" smtClean="0">
                <a:solidFill>
                  <a:srgbClr val="FF0000"/>
                </a:solidFill>
              </a:rPr>
              <a:t>сч</a:t>
            </a:r>
            <a:r>
              <a:rPr lang="ru-RU" sz="2800" smtClean="0">
                <a:solidFill>
                  <a:srgbClr val="003300"/>
                </a:solidFill>
              </a:rPr>
              <a:t>а</a:t>
            </a:r>
            <a:r>
              <a:rPr lang="ru-RU" sz="2800" smtClean="0">
                <a:solidFill>
                  <a:srgbClr val="FF0000"/>
                </a:solidFill>
              </a:rPr>
              <a:t>ст</a:t>
            </a:r>
            <a:r>
              <a:rPr lang="ru-RU" sz="2800" smtClean="0">
                <a:solidFill>
                  <a:srgbClr val="003300"/>
                </a:solidFill>
              </a:rPr>
              <a:t>ливая, н</a:t>
            </a:r>
            <a:r>
              <a:rPr lang="ru-RU" sz="2800" smtClean="0">
                <a:solidFill>
                  <a:srgbClr val="FF0000"/>
                </a:solidFill>
              </a:rPr>
              <a:t>а</a:t>
            </a:r>
            <a:r>
              <a:rPr lang="ru-RU" sz="2800" smtClean="0">
                <a:solidFill>
                  <a:srgbClr val="003300"/>
                </a:solidFill>
              </a:rPr>
              <a:t>рядная, р</a:t>
            </a:r>
            <a:r>
              <a:rPr lang="ru-RU" sz="2800" smtClean="0">
                <a:solidFill>
                  <a:srgbClr val="FF0000"/>
                </a:solidFill>
              </a:rPr>
              <a:t>а</a:t>
            </a:r>
            <a:r>
              <a:rPr lang="ru-RU" sz="2800" smtClean="0">
                <a:solidFill>
                  <a:srgbClr val="003300"/>
                </a:solidFill>
              </a:rPr>
              <a:t>зн</a:t>
            </a:r>
            <a:r>
              <a:rPr lang="ru-RU" sz="2800" smtClean="0">
                <a:solidFill>
                  <a:srgbClr val="FF0000"/>
                </a:solidFill>
              </a:rPr>
              <a:t>о</a:t>
            </a:r>
            <a:r>
              <a:rPr lang="ru-RU" sz="2800" smtClean="0">
                <a:solidFill>
                  <a:srgbClr val="003300"/>
                </a:solidFill>
              </a:rPr>
              <a:t>цветная.</a:t>
            </a:r>
          </a:p>
          <a:p>
            <a:pPr marL="0" indent="0">
              <a:buFont typeface="Arial" charset="0"/>
              <a:buNone/>
            </a:pPr>
            <a:endParaRPr lang="ru-RU" smtClean="0"/>
          </a:p>
        </p:txBody>
      </p:sp>
      <p:sp>
        <p:nvSpPr>
          <p:cNvPr id="17412" name="Прямоугольник 7"/>
          <p:cNvSpPr>
            <a:spLocks noChangeArrowheads="1"/>
          </p:cNvSpPr>
          <p:nvPr/>
        </p:nvSpPr>
        <p:spPr bwMode="auto">
          <a:xfrm>
            <a:off x="3429000" y="6072188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1400">
                <a:solidFill>
                  <a:srgbClr val="006600"/>
                </a:solidFill>
                <a:ea typeface="Calibri" pitchFamily="34" charset="0"/>
                <a:cs typeface="Times New Roman" pitchFamily="18" charset="0"/>
                <a:hlinkClick r:id="rId3"/>
              </a:rPr>
              <a:t>/</a:t>
            </a:r>
            <a:endParaRPr lang="ru-RU" sz="1400">
              <a:solidFill>
                <a:srgbClr val="00660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Группа 5"/>
          <p:cNvGrpSpPr>
            <a:grpSpLocks/>
          </p:cNvGrpSpPr>
          <p:nvPr/>
        </p:nvGrpSpPr>
        <p:grpSpPr bwMode="auto">
          <a:xfrm>
            <a:off x="0" y="0"/>
            <a:ext cx="9144000" cy="6888163"/>
            <a:chOff x="0" y="0"/>
            <a:chExt cx="9144000" cy="6888062"/>
          </a:xfrm>
        </p:grpSpPr>
        <p:pic>
          <p:nvPicPr>
            <p:cNvPr id="18437" name="Picture 4" descr="E:\Конспекты уроков 3 класс\Русский язык\21 урок. Обучающее изложение\0_98042_1fc09d4d_XL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8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Скругленный прямоугольник 4"/>
            <p:cNvSpPr/>
            <p:nvPr/>
          </p:nvSpPr>
          <p:spPr>
            <a:xfrm>
              <a:off x="428625" y="357183"/>
              <a:ext cx="8286750" cy="6072098"/>
            </a:xfrm>
            <a:prstGeom prst="roundRect">
              <a:avLst/>
            </a:prstGeom>
            <a:solidFill>
              <a:srgbClr val="96F29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18434" name="Прямоугольник 6"/>
          <p:cNvSpPr>
            <a:spLocks noChangeArrowheads="1"/>
          </p:cNvSpPr>
          <p:nvPr/>
        </p:nvSpPr>
        <p:spPr bwMode="auto">
          <a:xfrm>
            <a:off x="3357563" y="5929313"/>
            <a:ext cx="233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1400">
                <a:solidFill>
                  <a:srgbClr val="006600"/>
                </a:solidFill>
                <a:ea typeface="Calibri" pitchFamily="34" charset="0"/>
                <a:cs typeface="Times New Roman" pitchFamily="18" charset="0"/>
              </a:rPr>
              <a:t>/</a:t>
            </a:r>
          </a:p>
        </p:txBody>
      </p:sp>
      <p:pic>
        <p:nvPicPr>
          <p:cNvPr id="18435" name="Picture 1" descr="E:\Конспекты уроков 3 класс\Русский язык\21 урок. Обучающее изложение\elky158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38" y="1143000"/>
            <a:ext cx="4500562" cy="47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500063" y="500063"/>
            <a:ext cx="8229600" cy="714375"/>
          </a:xfrm>
        </p:spPr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Физминутка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Группа 5"/>
          <p:cNvGrpSpPr>
            <a:grpSpLocks/>
          </p:cNvGrpSpPr>
          <p:nvPr/>
        </p:nvGrpSpPr>
        <p:grpSpPr bwMode="auto">
          <a:xfrm>
            <a:off x="0" y="0"/>
            <a:ext cx="9144000" cy="6888163"/>
            <a:chOff x="0" y="0"/>
            <a:chExt cx="9144000" cy="6888062"/>
          </a:xfrm>
        </p:grpSpPr>
        <p:pic>
          <p:nvPicPr>
            <p:cNvPr id="19473" name="Picture 4" descr="E:\Конспекты уроков 3 класс\Русский язык\21 урок. Обучающее изложение\0_98042_1fc09d4d_XL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8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Скругленный прямоугольник 6"/>
            <p:cNvSpPr/>
            <p:nvPr/>
          </p:nvSpPr>
          <p:spPr>
            <a:xfrm>
              <a:off x="428625" y="357183"/>
              <a:ext cx="8286750" cy="6072098"/>
            </a:xfrm>
            <a:prstGeom prst="roundRect">
              <a:avLst/>
            </a:prstGeom>
            <a:solidFill>
              <a:srgbClr val="96F29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37"/>
          </a:xfrm>
        </p:spPr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Орфографическая подготовка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000125" y="1143000"/>
            <a:ext cx="4038600" cy="5143500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003300"/>
                </a:solidFill>
              </a:rPr>
              <a:t>д…</a:t>
            </a:r>
            <a:r>
              <a:rPr lang="ru-RU" sz="4000" dirty="0" err="1" smtClean="0">
                <a:solidFill>
                  <a:srgbClr val="003300"/>
                </a:solidFill>
              </a:rPr>
              <a:t>ревья</a:t>
            </a:r>
            <a:endParaRPr lang="ru-RU" sz="4000" dirty="0" smtClean="0">
              <a:solidFill>
                <a:srgbClr val="003300"/>
              </a:solidFill>
            </a:endParaRPr>
          </a:p>
          <a:p>
            <a:pPr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003300"/>
                </a:solidFill>
              </a:rPr>
              <a:t>ос…</a:t>
            </a:r>
            <a:r>
              <a:rPr lang="ru-RU" sz="4000" dirty="0" err="1" smtClean="0">
                <a:solidFill>
                  <a:srgbClr val="003300"/>
                </a:solidFill>
              </a:rPr>
              <a:t>нь</a:t>
            </a:r>
            <a:endParaRPr lang="ru-RU" sz="4000" dirty="0" smtClean="0">
              <a:solidFill>
                <a:srgbClr val="003300"/>
              </a:solidFill>
            </a:endParaRPr>
          </a:p>
          <a:p>
            <a:pPr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003300"/>
                </a:solidFill>
              </a:rPr>
              <a:t>тр…</a:t>
            </a:r>
            <a:r>
              <a:rPr lang="ru-RU" sz="4000" dirty="0" err="1" smtClean="0">
                <a:solidFill>
                  <a:srgbClr val="003300"/>
                </a:solidFill>
              </a:rPr>
              <a:t>винки</a:t>
            </a:r>
            <a:endParaRPr lang="ru-RU" sz="4000" dirty="0" smtClean="0">
              <a:solidFill>
                <a:srgbClr val="003300"/>
              </a:solidFill>
            </a:endParaRPr>
          </a:p>
          <a:p>
            <a:pPr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003300"/>
                </a:solidFill>
              </a:rPr>
              <a:t>з</a:t>
            </a:r>
            <a:r>
              <a:rPr lang="ru-RU" sz="4000" dirty="0" smtClean="0">
                <a:solidFill>
                  <a:srgbClr val="003300"/>
                </a:solidFill>
              </a:rPr>
              <a:t>…</a:t>
            </a:r>
            <a:r>
              <a:rPr lang="ru-RU" sz="4000" dirty="0" err="1" smtClean="0">
                <a:solidFill>
                  <a:srgbClr val="003300"/>
                </a:solidFill>
              </a:rPr>
              <a:t>мля</a:t>
            </a:r>
            <a:r>
              <a:rPr lang="ru-RU" sz="4000" dirty="0" smtClean="0">
                <a:solidFill>
                  <a:srgbClr val="003300"/>
                </a:solidFill>
              </a:rPr>
              <a:t> </a:t>
            </a:r>
          </a:p>
          <a:p>
            <a:pPr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rgbClr val="003300"/>
                </a:solidFill>
              </a:rPr>
              <a:t>р…</a:t>
            </a:r>
            <a:r>
              <a:rPr lang="ru-RU" sz="4000" dirty="0" err="1" smtClean="0">
                <a:solidFill>
                  <a:srgbClr val="003300"/>
                </a:solidFill>
              </a:rPr>
              <a:t>ждение</a:t>
            </a:r>
            <a:endParaRPr lang="ru-RU" sz="4000" dirty="0" smtClean="0">
              <a:solidFill>
                <a:srgbClr val="003300"/>
              </a:solidFill>
            </a:endParaRPr>
          </a:p>
          <a:p>
            <a:pPr>
              <a:buFont typeface="Arial" pitchFamily="34" charset="0"/>
              <a:buNone/>
              <a:defRPr/>
            </a:pPr>
            <a:r>
              <a:rPr lang="ru-RU" sz="4000" dirty="0" err="1" smtClean="0">
                <a:solidFill>
                  <a:srgbClr val="003300"/>
                </a:solidFill>
              </a:rPr>
              <a:t>ёлоч</a:t>
            </a:r>
            <a:r>
              <a:rPr lang="ru-RU" sz="4000" dirty="0" smtClean="0">
                <a:solidFill>
                  <a:srgbClr val="003300"/>
                </a:solidFill>
              </a:rPr>
              <a:t>…</a:t>
            </a:r>
            <a:r>
              <a:rPr lang="ru-RU" sz="4000" dirty="0" err="1" smtClean="0">
                <a:solidFill>
                  <a:srgbClr val="003300"/>
                </a:solidFill>
              </a:rPr>
              <a:t>ка</a:t>
            </a:r>
            <a:endParaRPr lang="ru-RU" sz="4000" dirty="0" smtClean="0">
              <a:solidFill>
                <a:srgbClr val="0033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ru-RU" sz="4000" dirty="0" err="1" smtClean="0">
                <a:solidFill>
                  <a:srgbClr val="003300"/>
                </a:solidFill>
              </a:rPr>
              <a:t>ры</a:t>
            </a:r>
            <a:r>
              <a:rPr lang="ru-RU" sz="4000" dirty="0" smtClean="0">
                <a:solidFill>
                  <a:srgbClr val="003300"/>
                </a:solidFill>
              </a:rPr>
              <a:t>…</a:t>
            </a:r>
            <a:r>
              <a:rPr lang="ru-RU" sz="4000" dirty="0" err="1" smtClean="0">
                <a:solidFill>
                  <a:srgbClr val="003300"/>
                </a:solidFill>
              </a:rPr>
              <a:t>ки</a:t>
            </a:r>
            <a:endParaRPr lang="ru-RU" sz="4000" dirty="0">
              <a:solidFill>
                <a:srgbClr val="003300"/>
              </a:solidFill>
            </a:endParaRPr>
          </a:p>
          <a:p>
            <a:pPr>
              <a:buFont typeface="Arial" pitchFamily="34" charset="0"/>
              <a:buNone/>
              <a:defRPr/>
            </a:pPr>
            <a:endParaRPr lang="ru-RU" sz="2000" dirty="0" smtClean="0"/>
          </a:p>
        </p:txBody>
      </p:sp>
      <p:sp>
        <p:nvSpPr>
          <p:cNvPr id="10244" name="Объект 4"/>
          <p:cNvSpPr>
            <a:spLocks noGrp="1"/>
          </p:cNvSpPr>
          <p:nvPr>
            <p:ph sz="half" idx="2"/>
          </p:nvPr>
        </p:nvSpPr>
        <p:spPr>
          <a:xfrm>
            <a:off x="5500688" y="1357313"/>
            <a:ext cx="4038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3600" smtClean="0">
                <a:solidFill>
                  <a:srgbClr val="003300"/>
                </a:solidFill>
              </a:rPr>
              <a:t>(на) свет</a:t>
            </a:r>
          </a:p>
          <a:p>
            <a:pPr>
              <a:buFont typeface="Arial" charset="0"/>
              <a:buNone/>
            </a:pPr>
            <a:r>
              <a:rPr lang="ru-RU" sz="3600" smtClean="0">
                <a:solidFill>
                  <a:srgbClr val="003300"/>
                </a:solidFill>
              </a:rPr>
              <a:t>(по)явилась</a:t>
            </a:r>
          </a:p>
          <a:p>
            <a:pPr>
              <a:buFont typeface="Arial" charset="0"/>
              <a:buNone/>
            </a:pPr>
            <a:r>
              <a:rPr lang="ru-RU" sz="3600" smtClean="0">
                <a:solidFill>
                  <a:srgbClr val="003300"/>
                </a:solidFill>
              </a:rPr>
              <a:t>(раз)двинула</a:t>
            </a:r>
          </a:p>
          <a:p>
            <a:pPr>
              <a:buFont typeface="Arial" charset="0"/>
              <a:buNone/>
            </a:pPr>
            <a:r>
              <a:rPr lang="ru-RU" sz="3600" smtClean="0">
                <a:solidFill>
                  <a:srgbClr val="003300"/>
                </a:solidFill>
              </a:rPr>
              <a:t>( вы)сунулась    </a:t>
            </a:r>
          </a:p>
          <a:p>
            <a:pPr>
              <a:buFont typeface="Arial" charset="0"/>
              <a:buNone/>
            </a:pPr>
            <a:r>
              <a:rPr lang="ru-RU" sz="3600" smtClean="0">
                <a:solidFill>
                  <a:srgbClr val="003300"/>
                </a:solidFill>
              </a:rPr>
              <a:t>(о)смотрелась </a:t>
            </a:r>
          </a:p>
          <a:p>
            <a:pPr>
              <a:buFont typeface="Arial" charset="0"/>
              <a:buNone/>
            </a:pPr>
            <a:r>
              <a:rPr lang="ru-RU" sz="3600" smtClean="0">
                <a:solidFill>
                  <a:srgbClr val="003300"/>
                </a:solidFill>
              </a:rPr>
              <a:t>(из)земли     </a:t>
            </a:r>
          </a:p>
          <a:p>
            <a:pPr>
              <a:buFont typeface="Arial" charset="0"/>
              <a:buNone/>
            </a:pPr>
            <a:r>
              <a:rPr lang="ru-RU" sz="3600" smtClean="0">
                <a:solidFill>
                  <a:srgbClr val="003300"/>
                </a:solidFill>
              </a:rPr>
              <a:t>(в)день</a:t>
            </a:r>
          </a:p>
        </p:txBody>
      </p:sp>
      <p:sp>
        <p:nvSpPr>
          <p:cNvPr id="19461" name="Прямоугольник 6"/>
          <p:cNvSpPr>
            <a:spLocks noChangeArrowheads="1"/>
          </p:cNvSpPr>
          <p:nvPr/>
        </p:nvSpPr>
        <p:spPr bwMode="auto">
          <a:xfrm>
            <a:off x="3357563" y="6072188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ru-RU" sz="1400">
              <a:solidFill>
                <a:srgbClr val="0066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357313" y="1143000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00188" y="1857375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00188" y="2571750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214438" y="3286125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285875" y="4071938"/>
            <a:ext cx="4699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FF0000"/>
                </a:solidFill>
              </a:rPr>
              <a:t>о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2071688" y="5143500"/>
            <a:ext cx="357187" cy="1428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1643063" y="5500688"/>
            <a:ext cx="4778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FF0000"/>
                </a:solidFill>
              </a:rPr>
              <a:t>б</a:t>
            </a:r>
          </a:p>
        </p:txBody>
      </p:sp>
      <p:sp>
        <p:nvSpPr>
          <p:cNvPr id="17" name="Объект 4"/>
          <p:cNvSpPr txBox="1">
            <a:spLocks/>
          </p:cNvSpPr>
          <p:nvPr/>
        </p:nvSpPr>
        <p:spPr bwMode="auto">
          <a:xfrm>
            <a:off x="5643563" y="1357313"/>
            <a:ext cx="4038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3600" dirty="0">
                <a:solidFill>
                  <a:srgbClr val="003300"/>
                </a:solidFill>
                <a:latin typeface="+mn-lt"/>
              </a:rPr>
              <a:t>на  свет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3600" dirty="0">
                <a:solidFill>
                  <a:srgbClr val="003300"/>
                </a:solidFill>
                <a:latin typeface="+mn-lt"/>
              </a:rPr>
              <a:t>появилась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3600" dirty="0">
                <a:solidFill>
                  <a:srgbClr val="003300"/>
                </a:solidFill>
                <a:latin typeface="+mn-lt"/>
              </a:rPr>
              <a:t>раздвинула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3600" dirty="0">
                <a:solidFill>
                  <a:srgbClr val="003300"/>
                </a:solidFill>
                <a:latin typeface="+mn-lt"/>
              </a:rPr>
              <a:t>высунулась   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3600" dirty="0">
                <a:solidFill>
                  <a:srgbClr val="003300"/>
                </a:solidFill>
                <a:latin typeface="+mn-lt"/>
              </a:rPr>
              <a:t>осмотрелась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3600" dirty="0">
                <a:solidFill>
                  <a:srgbClr val="003300"/>
                </a:solidFill>
                <a:latin typeface="+mn-lt"/>
              </a:rPr>
              <a:t>из  земли   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3600" dirty="0">
                <a:solidFill>
                  <a:srgbClr val="003300"/>
                </a:solidFill>
                <a:latin typeface="+mn-lt"/>
              </a:rPr>
              <a:t>в  день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6143625" y="1928813"/>
            <a:ext cx="419100" cy="95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6072188" y="5214938"/>
            <a:ext cx="419100" cy="95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857875" y="5857875"/>
            <a:ext cx="419100" cy="95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with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withGroup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withGroup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withGroup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withGroup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withGroup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withGroup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000"/>
                            </p:stCondLst>
                            <p:childTnLst>
                              <p:par>
                                <p:cTn id="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1000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10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8" dur="1000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0" dur="1000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00"/>
                            </p:stCondLst>
                            <p:childTnLst>
                              <p:par>
                                <p:cTn id="24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1000"/>
                            </p:stCondLst>
                            <p:childTnLst>
                              <p:par>
                                <p:cTn id="24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500"/>
                            </p:stCondLst>
                            <p:childTnLst>
                              <p:par>
                                <p:cTn id="25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4" grpId="0" build="p"/>
      <p:bldP spid="10244" grpId="0" build="p"/>
      <p:bldP spid="10244" grpId="1" build="p"/>
      <p:bldP spid="9" grpId="0"/>
      <p:bldP spid="10" grpId="0"/>
      <p:bldP spid="11" grpId="0"/>
      <p:bldP spid="12" grpId="0"/>
      <p:bldP spid="13" grpId="0"/>
      <p:bldP spid="16" grpId="0"/>
      <p:bldP spid="1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Группа 5"/>
          <p:cNvGrpSpPr>
            <a:grpSpLocks/>
          </p:cNvGrpSpPr>
          <p:nvPr/>
        </p:nvGrpSpPr>
        <p:grpSpPr bwMode="auto">
          <a:xfrm>
            <a:off x="0" y="0"/>
            <a:ext cx="9144000" cy="6888163"/>
            <a:chOff x="0" y="0"/>
            <a:chExt cx="9144000" cy="6888062"/>
          </a:xfrm>
        </p:grpSpPr>
        <p:pic>
          <p:nvPicPr>
            <p:cNvPr id="20485" name="Picture 4" descr="E:\Конспекты уроков 3 класс\Русский язык\21 урок. Обучающее изложение\0_98042_1fc09d4d_XL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8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Скругленный прямоугольник 6"/>
            <p:cNvSpPr/>
            <p:nvPr/>
          </p:nvSpPr>
          <p:spPr>
            <a:xfrm>
              <a:off x="428625" y="357183"/>
              <a:ext cx="8286750" cy="6072098"/>
            </a:xfrm>
            <a:prstGeom prst="roundRect">
              <a:avLst/>
            </a:prstGeom>
            <a:solidFill>
              <a:srgbClr val="96F29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План текста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571500" y="1000125"/>
            <a:ext cx="8229600" cy="500062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3600" b="1" dirty="0" smtClean="0">
                <a:solidFill>
                  <a:srgbClr val="003300"/>
                </a:solidFill>
              </a:rPr>
              <a:t>1.Рождение ёлочки.</a:t>
            </a:r>
          </a:p>
          <a:p>
            <a:pPr>
              <a:buFont typeface="Arial" charset="0"/>
              <a:buNone/>
              <a:defRPr/>
            </a:pPr>
            <a:r>
              <a:rPr lang="ru-RU" sz="2800" u="sng" dirty="0" smtClean="0">
                <a:solidFill>
                  <a:srgbClr val="003300"/>
                </a:solidFill>
              </a:rPr>
              <a:t>Опорные слова</a:t>
            </a:r>
            <a:r>
              <a:rPr lang="ru-RU" sz="2800" dirty="0" smtClean="0">
                <a:solidFill>
                  <a:srgbClr val="003300"/>
                </a:solidFill>
              </a:rPr>
              <a:t>: п</a:t>
            </a:r>
            <a:r>
              <a:rPr lang="ru-RU" sz="2800" dirty="0" smtClean="0">
                <a:solidFill>
                  <a:srgbClr val="FF0000"/>
                </a:solidFill>
              </a:rPr>
              <a:t>оя</a:t>
            </a:r>
            <a:r>
              <a:rPr lang="ru-RU" sz="2800" dirty="0" smtClean="0">
                <a:solidFill>
                  <a:srgbClr val="003300"/>
                </a:solidFill>
              </a:rPr>
              <a:t>вилась, р</a:t>
            </a:r>
            <a:r>
              <a:rPr lang="ru-RU" sz="2800" dirty="0" smtClean="0">
                <a:solidFill>
                  <a:srgbClr val="FF0000"/>
                </a:solidFill>
              </a:rPr>
              <a:t>аз</a:t>
            </a:r>
            <a:r>
              <a:rPr lang="ru-RU" sz="2800" dirty="0" smtClean="0">
                <a:solidFill>
                  <a:srgbClr val="003300"/>
                </a:solidFill>
              </a:rPr>
              <a:t>двинула, выс</a:t>
            </a:r>
            <a:r>
              <a:rPr lang="ru-RU" sz="2800" dirty="0" smtClean="0">
                <a:solidFill>
                  <a:srgbClr val="FF0000"/>
                </a:solidFill>
              </a:rPr>
              <a:t>у</a:t>
            </a:r>
            <a:r>
              <a:rPr lang="ru-RU" sz="2800" dirty="0" smtClean="0">
                <a:solidFill>
                  <a:srgbClr val="003300"/>
                </a:solidFill>
              </a:rPr>
              <a:t>н</a:t>
            </a:r>
            <a:r>
              <a:rPr lang="ru-RU" sz="2800" dirty="0" smtClean="0">
                <a:solidFill>
                  <a:srgbClr val="FF0000"/>
                </a:solidFill>
              </a:rPr>
              <a:t>у</a:t>
            </a:r>
            <a:r>
              <a:rPr lang="ru-RU" sz="2800" dirty="0" smtClean="0">
                <a:solidFill>
                  <a:srgbClr val="003300"/>
                </a:solidFill>
              </a:rPr>
              <a:t>лась, </a:t>
            </a:r>
            <a:r>
              <a:rPr lang="ru-RU" sz="2800" dirty="0" smtClean="0">
                <a:solidFill>
                  <a:srgbClr val="FF0000"/>
                </a:solidFill>
              </a:rPr>
              <a:t>о</a:t>
            </a:r>
            <a:r>
              <a:rPr lang="ru-RU" sz="2800" dirty="0" smtClean="0">
                <a:solidFill>
                  <a:srgbClr val="003300"/>
                </a:solidFill>
              </a:rPr>
              <a:t>смотрелась. </a:t>
            </a:r>
          </a:p>
          <a:p>
            <a:pPr marL="0" indent="0">
              <a:buFontTx/>
              <a:buNone/>
              <a:defRPr/>
            </a:pPr>
            <a:r>
              <a:rPr lang="ru-RU" sz="3600" b="1" dirty="0" smtClean="0">
                <a:solidFill>
                  <a:srgbClr val="003300"/>
                </a:solidFill>
              </a:rPr>
              <a:t>2.Деревья дарят подарки. </a:t>
            </a:r>
          </a:p>
          <a:p>
            <a:pPr>
              <a:buFont typeface="Arial" charset="0"/>
              <a:buNone/>
              <a:defRPr/>
            </a:pPr>
            <a:r>
              <a:rPr lang="ru-RU" sz="2400" dirty="0" smtClean="0">
                <a:solidFill>
                  <a:srgbClr val="003300"/>
                </a:solidFill>
              </a:rPr>
              <a:t> </a:t>
            </a:r>
            <a:r>
              <a:rPr lang="ru-RU" sz="2800" u="sng" dirty="0" smtClean="0">
                <a:solidFill>
                  <a:srgbClr val="003300"/>
                </a:solidFill>
              </a:rPr>
              <a:t>Опорные слова</a:t>
            </a:r>
            <a:r>
              <a:rPr lang="ru-RU" sz="2800" dirty="0" smtClean="0">
                <a:solidFill>
                  <a:srgbClr val="003300"/>
                </a:solidFill>
              </a:rPr>
              <a:t>: </a:t>
            </a:r>
            <a:r>
              <a:rPr lang="ru-RU" sz="2800" u="sng" dirty="0" smtClean="0">
                <a:solidFill>
                  <a:srgbClr val="003300"/>
                </a:solidFill>
              </a:rPr>
              <a:t>дарит</a:t>
            </a:r>
            <a:r>
              <a:rPr lang="ru-RU" sz="2800" dirty="0" smtClean="0">
                <a:solidFill>
                  <a:srgbClr val="003300"/>
                </a:solidFill>
              </a:rPr>
              <a:t> ф</a:t>
            </a:r>
            <a:r>
              <a:rPr lang="ru-RU" sz="2800" dirty="0" smtClean="0">
                <a:solidFill>
                  <a:srgbClr val="FF0000"/>
                </a:solidFill>
              </a:rPr>
              <a:t>о</a:t>
            </a:r>
            <a:r>
              <a:rPr lang="ru-RU" sz="2800" dirty="0" smtClean="0">
                <a:solidFill>
                  <a:srgbClr val="003300"/>
                </a:solidFill>
              </a:rPr>
              <a:t>нарики, </a:t>
            </a:r>
            <a:r>
              <a:rPr lang="ru-RU" sz="2800" u="sng" dirty="0" smtClean="0">
                <a:solidFill>
                  <a:srgbClr val="003300"/>
                </a:solidFill>
              </a:rPr>
              <a:t>р</a:t>
            </a:r>
            <a:r>
              <a:rPr lang="ru-RU" sz="2800" u="sng" dirty="0" smtClean="0">
                <a:solidFill>
                  <a:srgbClr val="FF0000"/>
                </a:solidFill>
              </a:rPr>
              <a:t>о</a:t>
            </a:r>
            <a:r>
              <a:rPr lang="ru-RU" sz="2800" u="sng" dirty="0" smtClean="0">
                <a:solidFill>
                  <a:srgbClr val="003300"/>
                </a:solidFill>
              </a:rPr>
              <a:t>няет</a:t>
            </a:r>
            <a:r>
              <a:rPr lang="ru-RU" sz="2800" dirty="0" smtClean="0">
                <a:solidFill>
                  <a:srgbClr val="003300"/>
                </a:solidFill>
              </a:rPr>
              <a:t> звёзды, </a:t>
            </a:r>
            <a:r>
              <a:rPr lang="ru-RU" sz="2800" u="sng" dirty="0" smtClean="0">
                <a:solidFill>
                  <a:srgbClr val="003300"/>
                </a:solidFill>
              </a:rPr>
              <a:t>з</a:t>
            </a:r>
            <a:r>
              <a:rPr lang="ru-RU" sz="2800" u="sng" dirty="0" smtClean="0">
                <a:solidFill>
                  <a:srgbClr val="FF0000"/>
                </a:solidFill>
              </a:rPr>
              <a:t>а</a:t>
            </a:r>
            <a:r>
              <a:rPr lang="ru-RU" sz="2800" u="sng" dirty="0" smtClean="0">
                <a:solidFill>
                  <a:srgbClr val="003300"/>
                </a:solidFill>
              </a:rPr>
              <a:t>сыпает</a:t>
            </a:r>
            <a:r>
              <a:rPr lang="ru-RU" sz="2800" dirty="0" smtClean="0">
                <a:solidFill>
                  <a:srgbClr val="003300"/>
                </a:solidFill>
              </a:rPr>
              <a:t> рыбками.</a:t>
            </a:r>
            <a:r>
              <a:rPr lang="ru-RU" sz="2800" b="1" u="sng" dirty="0" smtClean="0">
                <a:solidFill>
                  <a:srgbClr val="003300"/>
                </a:solidFill>
              </a:rPr>
              <a:t> </a:t>
            </a:r>
          </a:p>
          <a:p>
            <a:pPr marL="0" indent="0">
              <a:buFontTx/>
              <a:buNone/>
              <a:defRPr/>
            </a:pPr>
            <a:r>
              <a:rPr lang="ru-RU" sz="3600" b="1" dirty="0" smtClean="0">
                <a:solidFill>
                  <a:srgbClr val="003300"/>
                </a:solidFill>
              </a:rPr>
              <a:t>3.Счастливая и нарядная ёлочка.</a:t>
            </a:r>
            <a:r>
              <a:rPr lang="ru-RU" sz="3600" b="1" u="sng" dirty="0" smtClean="0">
                <a:solidFill>
                  <a:srgbClr val="003300"/>
                </a:solidFill>
              </a:rPr>
              <a:t> </a:t>
            </a:r>
          </a:p>
          <a:p>
            <a:pPr marL="0" indent="0">
              <a:buFontTx/>
              <a:buNone/>
              <a:defRPr/>
            </a:pPr>
            <a:r>
              <a:rPr lang="ru-RU" sz="2800" u="sng" dirty="0" smtClean="0">
                <a:solidFill>
                  <a:srgbClr val="003300"/>
                </a:solidFill>
              </a:rPr>
              <a:t>Опорные слова</a:t>
            </a:r>
            <a:r>
              <a:rPr lang="ru-RU" sz="2800" dirty="0" smtClean="0">
                <a:solidFill>
                  <a:srgbClr val="003300"/>
                </a:solidFill>
              </a:rPr>
              <a:t>: </a:t>
            </a:r>
            <a:r>
              <a:rPr lang="ru-RU" sz="2800" dirty="0" smtClean="0">
                <a:solidFill>
                  <a:srgbClr val="FF0000"/>
                </a:solidFill>
              </a:rPr>
              <a:t>сч</a:t>
            </a:r>
            <a:r>
              <a:rPr lang="ru-RU" sz="2800" dirty="0" smtClean="0">
                <a:solidFill>
                  <a:srgbClr val="003300"/>
                </a:solidFill>
              </a:rPr>
              <a:t>а</a:t>
            </a:r>
            <a:r>
              <a:rPr lang="ru-RU" sz="2800" dirty="0" smtClean="0">
                <a:solidFill>
                  <a:srgbClr val="FF0000"/>
                </a:solidFill>
              </a:rPr>
              <a:t>ст</a:t>
            </a:r>
            <a:r>
              <a:rPr lang="ru-RU" sz="2800" dirty="0" smtClean="0">
                <a:solidFill>
                  <a:srgbClr val="003300"/>
                </a:solidFill>
              </a:rPr>
              <a:t>ливая, н</a:t>
            </a:r>
            <a:r>
              <a:rPr lang="ru-RU" sz="2800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>
                <a:solidFill>
                  <a:srgbClr val="003300"/>
                </a:solidFill>
              </a:rPr>
              <a:t>рядная, р</a:t>
            </a:r>
            <a:r>
              <a:rPr lang="ru-RU" sz="2800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>
                <a:solidFill>
                  <a:srgbClr val="003300"/>
                </a:solidFill>
              </a:rPr>
              <a:t>зн</a:t>
            </a:r>
            <a:r>
              <a:rPr lang="ru-RU" sz="2800" dirty="0" smtClean="0">
                <a:solidFill>
                  <a:srgbClr val="FF0000"/>
                </a:solidFill>
              </a:rPr>
              <a:t>о</a:t>
            </a:r>
            <a:r>
              <a:rPr lang="ru-RU" sz="2800" dirty="0" smtClean="0">
                <a:solidFill>
                  <a:srgbClr val="003300"/>
                </a:solidFill>
              </a:rPr>
              <a:t>цветная.</a:t>
            </a:r>
          </a:p>
          <a:p>
            <a:pPr>
              <a:defRPr/>
            </a:pPr>
            <a:endParaRPr lang="ru-RU" dirty="0" smtClean="0"/>
          </a:p>
        </p:txBody>
      </p:sp>
      <p:sp>
        <p:nvSpPr>
          <p:cNvPr id="20484" name="Прямоугольник 7"/>
          <p:cNvSpPr>
            <a:spLocks noChangeArrowheads="1"/>
          </p:cNvSpPr>
          <p:nvPr/>
        </p:nvSpPr>
        <p:spPr bwMode="auto">
          <a:xfrm>
            <a:off x="3429000" y="6072188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ru-RU" sz="1400">
              <a:solidFill>
                <a:srgbClr val="00660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6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Группа 5"/>
          <p:cNvGrpSpPr>
            <a:grpSpLocks/>
          </p:cNvGrpSpPr>
          <p:nvPr/>
        </p:nvGrpSpPr>
        <p:grpSpPr bwMode="auto">
          <a:xfrm>
            <a:off x="0" y="0"/>
            <a:ext cx="9144000" cy="6888163"/>
            <a:chOff x="0" y="0"/>
            <a:chExt cx="9144000" cy="6888062"/>
          </a:xfrm>
        </p:grpSpPr>
        <p:pic>
          <p:nvPicPr>
            <p:cNvPr id="21511" name="Picture 4" descr="E:\Конспекты уроков 3 класс\Русский язык\21 урок. Обучающее изложение\0_98042_1fc09d4d_XL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88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Скругленный прямоугольник 8"/>
            <p:cNvSpPr/>
            <p:nvPr/>
          </p:nvSpPr>
          <p:spPr>
            <a:xfrm>
              <a:off x="428625" y="357183"/>
              <a:ext cx="8286750" cy="6072098"/>
            </a:xfrm>
            <a:prstGeom prst="roundRect">
              <a:avLst/>
            </a:prstGeom>
            <a:solidFill>
              <a:srgbClr val="96F29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Домашнее задание</a:t>
            </a:r>
          </a:p>
        </p:txBody>
      </p:sp>
      <p:sp>
        <p:nvSpPr>
          <p:cNvPr id="12291" name="Объект 2"/>
          <p:cNvSpPr>
            <a:spLocks noGrp="1"/>
          </p:cNvSpPr>
          <p:nvPr>
            <p:ph sz="half" idx="1"/>
          </p:nvPr>
        </p:nvSpPr>
        <p:spPr>
          <a:xfrm>
            <a:off x="785813" y="1643063"/>
            <a:ext cx="8072437" cy="45259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i="1" smtClean="0">
                <a:solidFill>
                  <a:srgbClr val="006600"/>
                </a:solidFill>
              </a:rPr>
              <a:t> </a:t>
            </a:r>
            <a:r>
              <a:rPr lang="ru-RU" sz="4000" smtClean="0">
                <a:solidFill>
                  <a:srgbClr val="006600"/>
                </a:solidFill>
              </a:rPr>
              <a:t>Осенняя ёлочка делится с вами подарками – листьями, на которых  следует написать поздравление ёлочке с днём рождения.</a:t>
            </a:r>
          </a:p>
          <a:p>
            <a:pPr marL="0" indent="0">
              <a:buFontTx/>
              <a:buNone/>
            </a:pPr>
            <a:r>
              <a:rPr lang="ru-RU" smtClean="0"/>
              <a:t> </a:t>
            </a:r>
          </a:p>
        </p:txBody>
      </p:sp>
      <p:pic>
        <p:nvPicPr>
          <p:cNvPr id="11" name="Объект 6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29256" y="4000504"/>
            <a:ext cx="2852758" cy="1928826"/>
          </a:xfrm>
          <a:effectLst>
            <a:softEdge rad="112500"/>
          </a:effectLst>
        </p:spPr>
      </p:pic>
      <p:pic>
        <p:nvPicPr>
          <p:cNvPr id="12" name="Объект 3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4143380"/>
            <a:ext cx="2643206" cy="18684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355</Words>
  <Application>Microsoft Office PowerPoint</Application>
  <PresentationFormat>Экран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Обучающее изложение  «ЁЛОЧКА»  3 класс</vt:lpstr>
      <vt:lpstr>Слайд 2</vt:lpstr>
      <vt:lpstr>Текст  по Н. Сладкову</vt:lpstr>
      <vt:lpstr>Цель урока:</vt:lpstr>
      <vt:lpstr>План текста</vt:lpstr>
      <vt:lpstr>Физминутка</vt:lpstr>
      <vt:lpstr>Орфографическая подготовка</vt:lpstr>
      <vt:lpstr>План текста</vt:lpstr>
      <vt:lpstr>Домашнее задание</vt:lpstr>
      <vt:lpstr>Слайд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Viktoria</dc:creator>
  <cp:lastModifiedBy>Qwant</cp:lastModifiedBy>
  <cp:revision>25</cp:revision>
  <dcterms:created xsi:type="dcterms:W3CDTF">2013-09-29T14:12:32Z</dcterms:created>
  <dcterms:modified xsi:type="dcterms:W3CDTF">2015-11-04T17:56:22Z</dcterms:modified>
</cp:coreProperties>
</file>