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8"/>
  </p:handoutMasterIdLst>
  <p:sldIdLst>
    <p:sldId id="256" r:id="rId2"/>
    <p:sldId id="257" r:id="rId3"/>
    <p:sldId id="263" r:id="rId4"/>
    <p:sldId id="262" r:id="rId5"/>
    <p:sldId id="264" r:id="rId6"/>
    <p:sldId id="265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5" r:id="rId15"/>
    <p:sldId id="260" r:id="rId16"/>
    <p:sldId id="276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DBFAE4-132A-42A2-B291-8405E53FF2DE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B168A-4F0C-4D2D-BEF4-8469881894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329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2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38" cy="3651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26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3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4" cstate="print"/>
          <a:srcRect l="2920" t="16669" r="3650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5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pic>
        <p:nvPicPr>
          <p:cNvPr id="14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6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8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1612"/>
            <a:ext cx="8229600" cy="4554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>
              <a:lumMod val="9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n.ru/data/forum/images/2011-09/39573923-11111111111.jpg" TargetMode="External"/><Relationship Id="rId3" Type="http://schemas.openxmlformats.org/officeDocument/2006/relationships/hyperlink" Target="http://school89.tgl.ru/sp/pics/old_site_school89/Tanja/Skazka20.htm" TargetMode="External"/><Relationship Id="rId7" Type="http://schemas.openxmlformats.org/officeDocument/2006/relationships/hyperlink" Target="http://www.stihi.ru/pics/2012/07/13/3325.jpg" TargetMode="External"/><Relationship Id="rId12" Type="http://schemas.openxmlformats.org/officeDocument/2006/relationships/hyperlink" Target="http://sovetskiymultik.at.ua/_ph/191/2/460364948.jpg" TargetMode="External"/><Relationship Id="rId2" Type="http://schemas.openxmlformats.org/officeDocument/2006/relationships/hyperlink" Target="http://www.miloliza.com/marshak/znaki-prepinaniy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ssmatlacompagniedesturbulettes.midiblogs.com/media/02/02/1504456133.gif" TargetMode="External"/><Relationship Id="rId11" Type="http://schemas.openxmlformats.org/officeDocument/2006/relationships/hyperlink" Target="http://sovetskiymultik.at.ua/_ph/191/2/43259204.jpg" TargetMode="External"/><Relationship Id="rId5" Type="http://schemas.openxmlformats.org/officeDocument/2006/relationships/hyperlink" Target="http://bbsimg.ngfiles.com/5/14528000/ngbbs4733754d08459.gif" TargetMode="External"/><Relationship Id="rId10" Type="http://schemas.openxmlformats.org/officeDocument/2006/relationships/hyperlink" Target="http://im5-tub-ru.yandex.net/i?id=89700415-47-72&amp;n=21" TargetMode="External"/><Relationship Id="rId4" Type="http://schemas.openxmlformats.org/officeDocument/2006/relationships/hyperlink" Target="http://nsportal.ru/ap/literaturnoe-tvorchestvo/library/skazka-o-zapyatoi" TargetMode="External"/><Relationship Id="rId9" Type="http://schemas.openxmlformats.org/officeDocument/2006/relationships/hyperlink" Target="http://skylarta.beon.ru/39838-308-znaki-prepinanija-istorija-funkcii-znachenija-ch-1.z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420888"/>
            <a:ext cx="8460432" cy="11430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Похвальное слово знакам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/>
              <a:t>препинания!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869160"/>
            <a:ext cx="8064896" cy="165618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Monotype Corsiva" pitchFamily="66" charset="0"/>
              </a:rPr>
              <a:t>Учитель  4 «В» класса </a:t>
            </a:r>
          </a:p>
          <a:p>
            <a:r>
              <a:rPr lang="ru-RU" dirty="0" smtClean="0">
                <a:latin typeface="Monotype Corsiva" pitchFamily="66" charset="0"/>
              </a:rPr>
              <a:t>Троицкая Лариса Сергеевна</a:t>
            </a:r>
          </a:p>
          <a:p>
            <a:r>
              <a:rPr lang="ru-RU" dirty="0" smtClean="0">
                <a:latin typeface="Monotype Corsiva" pitchFamily="66" charset="0"/>
              </a:rPr>
              <a:t>Ученик </a:t>
            </a:r>
            <a:r>
              <a:rPr lang="ru-RU" dirty="0" err="1" smtClean="0">
                <a:latin typeface="Monotype Corsiva" pitchFamily="66" charset="0"/>
              </a:rPr>
              <a:t>Каличев</a:t>
            </a:r>
            <a:r>
              <a:rPr lang="ru-RU" dirty="0" smtClean="0">
                <a:latin typeface="Monotype Corsiva" pitchFamily="66" charset="0"/>
              </a:rPr>
              <a:t> </a:t>
            </a:r>
            <a:r>
              <a:rPr lang="ru-RU" dirty="0" err="1" smtClean="0">
                <a:latin typeface="Monotype Corsiva" pitchFamily="66" charset="0"/>
              </a:rPr>
              <a:t>Яорослав</a:t>
            </a:r>
            <a:endParaRPr lang="ru-RU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Восклицательный знак [!] отмечается для выражения восклицания (удивления) также в грамматиках М. </a:t>
            </a:r>
            <a:r>
              <a:rPr lang="ru-RU" dirty="0" err="1" smtClean="0"/>
              <a:t>Смотрицкого</a:t>
            </a:r>
            <a:r>
              <a:rPr lang="ru-RU" dirty="0" smtClean="0"/>
              <a:t> и В. Е. </a:t>
            </a:r>
            <a:r>
              <a:rPr lang="ru-RU" dirty="0" err="1" smtClean="0"/>
              <a:t>Адодурова</a:t>
            </a:r>
            <a:r>
              <a:rPr lang="ru-RU" dirty="0" smtClean="0"/>
              <a:t>. Правила постановки „удивительного знака“ определяются в „Российской грамматике“ М. В. Ломоносова (1755).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Вопросительный знак [?] встречается в печатных книгах с XVI века, однако для выражения вопроса он закрепляется значительно позже, лишь в XVIII веке. Первоначально в значении [?] встречалась [;] 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Как видим, названия большинства знаков препинания в русском языке являются исконно русскими, да и сам термин знаки препинания восходит к глаголу </a:t>
            </a:r>
            <a:r>
              <a:rPr lang="ru-RU" dirty="0" err="1" smtClean="0"/>
              <a:t>препинать</a:t>
            </a:r>
            <a:r>
              <a:rPr lang="ru-RU" dirty="0" smtClean="0"/>
              <a:t> -»остановить , «задержать в движении». Заимствованы были названия только двух знаков. Дефис (чёрточка) — из нем. </a:t>
            </a:r>
            <a:r>
              <a:rPr lang="ru-RU" dirty="0" err="1" smtClean="0"/>
              <a:t>Divis</a:t>
            </a:r>
            <a:r>
              <a:rPr lang="ru-RU" dirty="0" smtClean="0"/>
              <a:t> (от лат. </a:t>
            </a:r>
            <a:r>
              <a:rPr lang="ru-RU" dirty="0" err="1" smtClean="0"/>
              <a:t>divisio</a:t>
            </a:r>
            <a:r>
              <a:rPr lang="ru-RU" dirty="0" smtClean="0"/>
              <a:t> — раздельно) и тире (черта) — из французского </a:t>
            </a:r>
            <a:r>
              <a:rPr lang="ru-RU" dirty="0" err="1" smtClean="0"/>
              <a:t>tiret</a:t>
            </a:r>
            <a:r>
              <a:rPr lang="ru-RU" dirty="0" smtClean="0"/>
              <a:t>, </a:t>
            </a:r>
            <a:r>
              <a:rPr lang="ru-RU" dirty="0" err="1" smtClean="0"/>
              <a:t>tїrer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14313"/>
            <a:ext cx="9144000" cy="1143000"/>
          </a:xfrm>
        </p:spPr>
        <p:txBody>
          <a:bodyPr/>
          <a:lstStyle/>
          <a:p>
            <a:r>
              <a:rPr lang="ru-RU" dirty="0" smtClean="0"/>
              <a:t>Куда поставить запятую?</a:t>
            </a:r>
            <a:endParaRPr lang="ru-RU" dirty="0"/>
          </a:p>
        </p:txBody>
      </p:sp>
      <p:pic>
        <p:nvPicPr>
          <p:cNvPr id="25602" name="Picture 2" descr="C:\Documents and Settings\Маргарита\Рабочий стол\Знаки препинания\Картинки\дос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340767"/>
            <a:ext cx="6048672" cy="4105433"/>
          </a:xfrm>
          <a:prstGeom prst="rect">
            <a:avLst/>
          </a:prstGeom>
          <a:noFill/>
        </p:spPr>
      </p:pic>
      <p:pic>
        <p:nvPicPr>
          <p:cNvPr id="25603" name="Picture 3" descr="C:\Documents and Settings\Маргарита\Рабочий стол\Знаки препинания\Картинки\Вовка 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DBBDBB"/>
              </a:clrFrom>
              <a:clrTo>
                <a:srgbClr val="DBBDBB">
                  <a:alpha val="0"/>
                </a:srgbClr>
              </a:clrTo>
            </a:clrChange>
          </a:blip>
          <a:srcRect l="18144" t="34240" r="50105"/>
          <a:stretch>
            <a:fillRect/>
          </a:stretch>
        </p:blipFill>
        <p:spPr bwMode="auto">
          <a:xfrm>
            <a:off x="899592" y="3838011"/>
            <a:ext cx="1944216" cy="301998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2060848"/>
            <a:ext cx="41719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Казнить, </a:t>
            </a:r>
          </a:p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нельзя помиловать</a:t>
            </a:r>
            <a:r>
              <a:rPr lang="ru-RU" sz="4400" dirty="0" smtClean="0">
                <a:solidFill>
                  <a:schemeClr val="bg1"/>
                </a:solidFill>
              </a:rPr>
              <a:t>!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14313"/>
            <a:ext cx="9144000" cy="1143000"/>
          </a:xfrm>
        </p:spPr>
        <p:txBody>
          <a:bodyPr/>
          <a:lstStyle/>
          <a:p>
            <a:r>
              <a:rPr lang="ru-RU" dirty="0" smtClean="0"/>
              <a:t>Куда поставить запятую?</a:t>
            </a:r>
            <a:endParaRPr lang="ru-RU" dirty="0"/>
          </a:p>
        </p:txBody>
      </p:sp>
      <p:pic>
        <p:nvPicPr>
          <p:cNvPr id="25602" name="Picture 2" descr="C:\Documents and Settings\Маргарита\Рабочий стол\Знаки препинания\Картинки\дос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412776"/>
            <a:ext cx="6048672" cy="410543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15816" y="2348880"/>
            <a:ext cx="439152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Казнить</a:t>
            </a:r>
          </a:p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нельзя,  помиловать</a:t>
            </a:r>
            <a:r>
              <a:rPr lang="ru-RU" sz="4400" dirty="0" smtClean="0">
                <a:solidFill>
                  <a:schemeClr val="bg1"/>
                </a:solidFill>
              </a:rPr>
              <a:t>!</a:t>
            </a:r>
            <a:endParaRPr lang="ru-RU" sz="4400" dirty="0">
              <a:solidFill>
                <a:schemeClr val="bg1"/>
              </a:solidFill>
            </a:endParaRPr>
          </a:p>
        </p:txBody>
      </p:sp>
      <p:pic>
        <p:nvPicPr>
          <p:cNvPr id="26627" name="Picture 3" descr="C:\Documents and Settings\Маргарита\Рабочий стол\Знаки препинания\Картинки\Вовка 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104885"/>
              </a:clrFrom>
              <a:clrTo>
                <a:srgbClr val="104885">
                  <a:alpha val="0"/>
                </a:srgbClr>
              </a:clrTo>
            </a:clrChange>
          </a:blip>
          <a:srcRect l="50000" t="45968" r="25808" b="9681"/>
          <a:stretch>
            <a:fillRect/>
          </a:stretch>
        </p:blipFill>
        <p:spPr bwMode="auto">
          <a:xfrm flipH="1">
            <a:off x="683568" y="3887670"/>
            <a:ext cx="2160240" cy="297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>
                <a:hlinkClick r:id="rId2"/>
              </a:rPr>
              <a:t>http://www.miloliza.com/marshak/znaki-prepinaniya</a:t>
            </a:r>
            <a:r>
              <a:rPr lang="ru-RU" dirty="0" smtClean="0"/>
              <a:t> Маршак. Знаки препинания. Стихи для детей</a:t>
            </a:r>
            <a:endParaRPr lang="ru-RU" dirty="0" smtClean="0">
              <a:hlinkClick r:id="rId3"/>
            </a:endParaRPr>
          </a:p>
          <a:p>
            <a:r>
              <a:rPr lang="en-US" dirty="0" smtClean="0">
                <a:hlinkClick r:id="rId4"/>
              </a:rPr>
              <a:t>http://nsportal.ru/ap/literaturnoe-tvorchestvo/library/skazka-o-zapyatoi</a:t>
            </a:r>
            <a:r>
              <a:rPr lang="ru-RU" dirty="0" smtClean="0"/>
              <a:t> сказка о запятой</a:t>
            </a:r>
          </a:p>
          <a:p>
            <a:r>
              <a:rPr lang="en-US" dirty="0" smtClean="0">
                <a:hlinkClick r:id="rId5"/>
              </a:rPr>
              <a:t>http://bbsimg.ngfiles.com/5/14528000/ngbbs4733754d08459.gif</a:t>
            </a:r>
            <a:r>
              <a:rPr lang="ru-RU" dirty="0" smtClean="0"/>
              <a:t> восклицательный знак</a:t>
            </a:r>
          </a:p>
          <a:p>
            <a:r>
              <a:rPr lang="en-US" dirty="0" smtClean="0">
                <a:hlinkClick r:id="rId6"/>
              </a:rPr>
              <a:t>http://assmatlacompagniedesturbulettes.midiblogs.com/media/02/02/1504456133.gif</a:t>
            </a:r>
            <a:r>
              <a:rPr lang="ru-RU" dirty="0" smtClean="0"/>
              <a:t> вопросительный знак</a:t>
            </a:r>
          </a:p>
          <a:p>
            <a:r>
              <a:rPr lang="en-US" dirty="0" smtClean="0">
                <a:hlinkClick r:id="rId7"/>
              </a:rPr>
              <a:t>http://www.stihi.ru/pics/2012/07/13/3325.jpg</a:t>
            </a:r>
            <a:r>
              <a:rPr lang="ru-RU" dirty="0" smtClean="0"/>
              <a:t> точка с запятой</a:t>
            </a:r>
          </a:p>
          <a:p>
            <a:r>
              <a:rPr lang="en-US" dirty="0" smtClean="0">
                <a:hlinkClick r:id="rId8"/>
              </a:rPr>
              <a:t>http://www.nn.ru/data/forum/images/2011-09/39573923-11111111111.jpg</a:t>
            </a:r>
            <a:endParaRPr lang="ru-RU" dirty="0" smtClean="0"/>
          </a:p>
          <a:p>
            <a:r>
              <a:rPr lang="en-US" dirty="0" smtClean="0">
                <a:hlinkClick r:id="rId9"/>
              </a:rPr>
              <a:t>http://skylarta.beon.ru/39838-308-znaki-prepinanija-istorija-funkcii-znachenija-ch-1.zhtml</a:t>
            </a:r>
            <a:r>
              <a:rPr lang="ru-RU" dirty="0" smtClean="0"/>
              <a:t> Из истории русской пунктуации. Роль знаков препинания</a:t>
            </a:r>
          </a:p>
          <a:p>
            <a:r>
              <a:rPr lang="en-US" dirty="0" smtClean="0">
                <a:hlinkClick r:id="rId10"/>
              </a:rPr>
              <a:t>http://im5-tub-ru.yandex.net/i?id=89700415-47-72&amp;n=21</a:t>
            </a:r>
            <a:r>
              <a:rPr lang="ru-RU" dirty="0" smtClean="0"/>
              <a:t> доска</a:t>
            </a:r>
          </a:p>
          <a:p>
            <a:r>
              <a:rPr lang="en-US" dirty="0" smtClean="0">
                <a:hlinkClick r:id="rId11"/>
              </a:rPr>
              <a:t>http://sovetskiymultik.at.ua/_ph/191/2/43259204.jpg</a:t>
            </a:r>
            <a:r>
              <a:rPr lang="ru-RU" dirty="0" smtClean="0"/>
              <a:t> Вовка 1</a:t>
            </a:r>
          </a:p>
          <a:p>
            <a:r>
              <a:rPr lang="en-US" dirty="0" smtClean="0">
                <a:hlinkClick r:id="rId12"/>
              </a:rPr>
              <a:t>http://sovetskiymultik.at.ua/_ph/191/2/460364948.jpg</a:t>
            </a:r>
            <a:r>
              <a:rPr lang="ru-RU" dirty="0" smtClean="0"/>
              <a:t> Вовка 3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8000" dirty="0" smtClean="0"/>
              <a:t>Спасибо за внимание!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3709283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о знаках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5025739"/>
          </a:xfrm>
        </p:spPr>
        <p:txBody>
          <a:bodyPr>
            <a:normAutofit fontScale="47500" lnSpcReduction="20000"/>
          </a:bodyPr>
          <a:lstStyle/>
          <a:p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У 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последней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Точки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На 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последней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Строчке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Собралась 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компания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Знаков 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препинания.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Прибежал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Чудак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Восклицательный 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знак.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Никогда 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он не молчит,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Оглушительно 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кричит: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 - 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Ура!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Долой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Караул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          Разбой</a:t>
            </a: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Documents and Settings\Маргарита\Рабочий стол\Знаки препинания\Картинки\ngbbs4733754d0845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852936"/>
            <a:ext cx="2564875" cy="33431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о знаках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Притащился кривоносый</a:t>
            </a:r>
            <a:br>
              <a:rPr lang="ru-RU" dirty="0" smtClean="0"/>
            </a:br>
            <a:r>
              <a:rPr lang="ru-RU" dirty="0" smtClean="0"/>
              <a:t>Вопросительный знак.</a:t>
            </a:r>
            <a:br>
              <a:rPr lang="ru-RU" dirty="0" smtClean="0"/>
            </a:br>
            <a:r>
              <a:rPr lang="ru-RU" dirty="0" smtClean="0"/>
              <a:t>Задает он всем вопросы:</a:t>
            </a:r>
            <a:br>
              <a:rPr lang="ru-RU" dirty="0" smtClean="0"/>
            </a:br>
            <a:r>
              <a:rPr lang="ru-RU" dirty="0" smtClean="0"/>
              <a:t>- Кто?</a:t>
            </a:r>
            <a:br>
              <a:rPr lang="ru-RU" dirty="0" smtClean="0"/>
            </a:br>
            <a:r>
              <a:rPr lang="ru-RU" dirty="0" smtClean="0"/>
              <a:t>Кого?</a:t>
            </a:r>
            <a:br>
              <a:rPr lang="ru-RU" dirty="0" smtClean="0"/>
            </a:br>
            <a:r>
              <a:rPr lang="ru-RU" dirty="0" smtClean="0"/>
              <a:t>Откуда?</a:t>
            </a:r>
            <a:br>
              <a:rPr lang="ru-RU" dirty="0" smtClean="0"/>
            </a:br>
            <a:r>
              <a:rPr lang="ru-RU" dirty="0" smtClean="0"/>
              <a:t>Как?</a:t>
            </a:r>
            <a:br>
              <a:rPr lang="ru-RU" dirty="0" smtClean="0"/>
            </a:br>
            <a:r>
              <a:rPr lang="ru-RU" dirty="0" smtClean="0"/>
              <a:t>Явились запятые,</a:t>
            </a:r>
            <a:br>
              <a:rPr lang="ru-RU" dirty="0" smtClean="0"/>
            </a:br>
            <a:r>
              <a:rPr lang="ru-RU" dirty="0" smtClean="0"/>
              <a:t>Девицы завитые.</a:t>
            </a:r>
            <a:br>
              <a:rPr lang="ru-RU" dirty="0" smtClean="0"/>
            </a:br>
            <a:r>
              <a:rPr lang="ru-RU" dirty="0" smtClean="0"/>
              <a:t>Живут они в диктовке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        На </a:t>
            </a:r>
            <a:r>
              <a:rPr lang="ru-RU" dirty="0" smtClean="0"/>
              <a:t>каждой остановке.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Documents and Settings\Маргарита\Рабочий стол\Знаки препинания\Картинки\150445613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1484784"/>
            <a:ext cx="2323691" cy="280831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64088" y="3645024"/>
            <a:ext cx="2356735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13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, ,</a:t>
            </a:r>
            <a:endParaRPr lang="ru-RU" sz="13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о знаках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Прискакало двоеточие,</a:t>
            </a:r>
            <a:br>
              <a:rPr lang="ru-RU" dirty="0" smtClean="0"/>
            </a:br>
            <a:r>
              <a:rPr lang="ru-RU" dirty="0" smtClean="0"/>
              <a:t>Прикатило многоточие</a:t>
            </a:r>
            <a:br>
              <a:rPr lang="ru-RU" dirty="0" smtClean="0"/>
            </a:br>
            <a:r>
              <a:rPr lang="ru-RU" dirty="0" smtClean="0"/>
              <a:t>И прочие,</a:t>
            </a:r>
            <a:br>
              <a:rPr lang="ru-RU" dirty="0" smtClean="0"/>
            </a:br>
            <a:r>
              <a:rPr lang="ru-RU" dirty="0" smtClean="0"/>
              <a:t>И прочие,</a:t>
            </a:r>
            <a:br>
              <a:rPr lang="ru-RU" dirty="0" smtClean="0"/>
            </a:br>
            <a:r>
              <a:rPr lang="ru-RU" dirty="0" smtClean="0"/>
              <a:t>И прочие...</a:t>
            </a:r>
            <a:br>
              <a:rPr lang="ru-RU" dirty="0" smtClean="0"/>
            </a:br>
            <a:r>
              <a:rPr lang="ru-RU" dirty="0" smtClean="0"/>
              <a:t>Заявили запятые:</a:t>
            </a:r>
            <a:br>
              <a:rPr lang="ru-RU" dirty="0" smtClean="0"/>
            </a:br>
            <a:r>
              <a:rPr lang="ru-RU" dirty="0" smtClean="0"/>
              <a:t>- Мы особы занятые.</a:t>
            </a:r>
            <a:br>
              <a:rPr lang="ru-RU" dirty="0" smtClean="0"/>
            </a:br>
            <a:r>
              <a:rPr lang="ru-RU" dirty="0" smtClean="0"/>
              <a:t>Не обходится без нас</a:t>
            </a:r>
            <a:br>
              <a:rPr lang="ru-RU" dirty="0" smtClean="0"/>
            </a:br>
            <a:r>
              <a:rPr lang="ru-RU" dirty="0" smtClean="0"/>
              <a:t>Ни диктовка, ни рассказ.</a:t>
            </a:r>
            <a:br>
              <a:rPr lang="ru-RU" dirty="0" smtClean="0"/>
            </a:br>
            <a:r>
              <a:rPr lang="ru-RU" dirty="0" smtClean="0"/>
              <a:t>- Если нет над вами точки,</a:t>
            </a:r>
            <a:br>
              <a:rPr lang="ru-RU" dirty="0" smtClean="0"/>
            </a:br>
            <a:r>
              <a:rPr lang="ru-RU" dirty="0" smtClean="0"/>
              <a:t>Запятая - знак пустой!</a:t>
            </a:r>
            <a:br>
              <a:rPr lang="ru-RU" dirty="0" smtClean="0"/>
            </a:br>
            <a:r>
              <a:rPr lang="ru-RU" dirty="0" smtClean="0"/>
              <a:t>Отозвалась с той же строчки</a:t>
            </a:r>
            <a:br>
              <a:rPr lang="ru-RU" dirty="0" smtClean="0"/>
            </a:br>
            <a:r>
              <a:rPr lang="ru-RU" dirty="0" smtClean="0"/>
              <a:t>           Тетя </a:t>
            </a:r>
            <a:r>
              <a:rPr lang="ru-RU" dirty="0" smtClean="0"/>
              <a:t>точка с запятой;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C:\Documents and Settings\Маргарита\Рабочий стол\Знаки препинания\Картинки\33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933056"/>
            <a:ext cx="2882779" cy="220262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932040" y="1124744"/>
            <a:ext cx="983006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  <a:endParaRPr lang="ru-RU" sz="1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1052736"/>
            <a:ext cx="1699504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…</a:t>
            </a:r>
            <a:endParaRPr lang="ru-RU" sz="1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Двоеточие, мигая,</a:t>
            </a:r>
            <a:br>
              <a:rPr lang="ru-RU" dirty="0" smtClean="0"/>
            </a:br>
            <a:r>
              <a:rPr lang="ru-RU" dirty="0" smtClean="0"/>
              <a:t>Закричало: - Нет, постой!</a:t>
            </a:r>
            <a:br>
              <a:rPr lang="ru-RU" dirty="0" smtClean="0"/>
            </a:br>
            <a:r>
              <a:rPr lang="ru-RU" dirty="0" smtClean="0"/>
              <a:t>Я важней, чем запятая:</a:t>
            </a:r>
            <a:br>
              <a:rPr lang="ru-RU" dirty="0" smtClean="0"/>
            </a:br>
            <a:r>
              <a:rPr lang="ru-RU" dirty="0" smtClean="0"/>
              <a:t>Или точка с запятой,</a:t>
            </a:r>
            <a:br>
              <a:rPr lang="ru-RU" dirty="0" smtClean="0"/>
            </a:br>
            <a:r>
              <a:rPr lang="ru-RU" dirty="0" smtClean="0"/>
              <a:t>Потому что я в два раза</a:t>
            </a:r>
            <a:br>
              <a:rPr lang="ru-RU" dirty="0" smtClean="0"/>
            </a:br>
            <a:r>
              <a:rPr lang="ru-RU" dirty="0" smtClean="0"/>
              <a:t>Больше точки одноглазой.</a:t>
            </a:r>
            <a:br>
              <a:rPr lang="ru-RU" dirty="0" smtClean="0"/>
            </a:br>
            <a:r>
              <a:rPr lang="ru-RU" dirty="0" smtClean="0"/>
              <a:t>В оба глаза я гляжу,</a:t>
            </a:r>
            <a:br>
              <a:rPr lang="ru-RU" dirty="0" smtClean="0"/>
            </a:br>
            <a:r>
              <a:rPr lang="ru-RU" dirty="0" smtClean="0"/>
              <a:t>За порядком я слежу.</a:t>
            </a:r>
            <a:br>
              <a:rPr lang="ru-RU" dirty="0" smtClean="0"/>
            </a:br>
            <a:r>
              <a:rPr lang="ru-RU" dirty="0" smtClean="0"/>
              <a:t>- Нет... - сказало многоточие,</a:t>
            </a:r>
            <a:br>
              <a:rPr lang="ru-RU" dirty="0" smtClean="0"/>
            </a:br>
            <a:r>
              <a:rPr lang="ru-RU" dirty="0" smtClean="0"/>
              <a:t>Еле глазками ворочая,</a:t>
            </a:r>
            <a:br>
              <a:rPr lang="ru-RU" dirty="0" smtClean="0"/>
            </a:br>
            <a:r>
              <a:rPr lang="ru-RU" dirty="0" smtClean="0"/>
              <a:t>Если вам угодно знать,</a:t>
            </a:r>
            <a:br>
              <a:rPr lang="ru-RU" dirty="0" smtClean="0"/>
            </a:br>
            <a:r>
              <a:rPr lang="ru-RU" dirty="0" smtClean="0"/>
              <a:t>Я важней, чем прочие.</a:t>
            </a:r>
            <a:br>
              <a:rPr lang="ru-RU" dirty="0" smtClean="0"/>
            </a:br>
            <a:r>
              <a:rPr lang="ru-RU" dirty="0" smtClean="0"/>
              <a:t>Там, где нечего сказать,</a:t>
            </a:r>
            <a:br>
              <a:rPr lang="ru-RU" dirty="0" smtClean="0"/>
            </a:br>
            <a:r>
              <a:rPr lang="ru-RU" dirty="0" smtClean="0"/>
              <a:t>Ставят многоточие...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о знаках препинания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940152" y="548680"/>
            <a:ext cx="894797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99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  <a:endParaRPr lang="ru-RU" sz="199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08104" y="2492896"/>
            <a:ext cx="2000869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99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…</a:t>
            </a:r>
            <a:endParaRPr lang="ru-RU" sz="199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о знаках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Вопросительный знак</a:t>
            </a:r>
            <a:br>
              <a:rPr lang="ru-RU" dirty="0" smtClean="0"/>
            </a:br>
            <a:r>
              <a:rPr lang="ru-RU" dirty="0" smtClean="0"/>
              <a:t>Удивился: - То есть как?</a:t>
            </a:r>
            <a:br>
              <a:rPr lang="ru-RU" dirty="0" smtClean="0"/>
            </a:br>
            <a:r>
              <a:rPr lang="ru-RU" dirty="0" smtClean="0"/>
              <a:t>Восклицательный знак</a:t>
            </a:r>
            <a:br>
              <a:rPr lang="ru-RU" dirty="0" smtClean="0"/>
            </a:br>
            <a:r>
              <a:rPr lang="ru-RU" dirty="0" smtClean="0"/>
              <a:t>Возмутился: - То есть как!</a:t>
            </a:r>
            <a:br>
              <a:rPr lang="ru-RU" dirty="0" smtClean="0"/>
            </a:br>
            <a:r>
              <a:rPr lang="ru-RU" dirty="0" smtClean="0"/>
              <a:t>- Так, - сказала точка,</a:t>
            </a:r>
            <a:br>
              <a:rPr lang="ru-RU" dirty="0" smtClean="0"/>
            </a:br>
            <a:r>
              <a:rPr lang="ru-RU" dirty="0" smtClean="0"/>
              <a:t>Точка-одиночка.</a:t>
            </a:r>
            <a:br>
              <a:rPr lang="ru-RU" dirty="0" smtClean="0"/>
            </a:br>
            <a:r>
              <a:rPr lang="ru-RU" dirty="0" smtClean="0"/>
              <a:t>Мной кончается рассказ.</a:t>
            </a:r>
          </a:p>
          <a:p>
            <a:r>
              <a:rPr lang="ru-RU" dirty="0" smtClean="0"/>
              <a:t>Значит, я важнее вас.</a:t>
            </a:r>
          </a:p>
          <a:p>
            <a:endParaRPr lang="ru-RU" dirty="0"/>
          </a:p>
        </p:txBody>
      </p:sp>
      <p:pic>
        <p:nvPicPr>
          <p:cNvPr id="4098" name="Picture 2" descr="C:\Documents and Settings\Маргарита\Рабочий стол\Знаки препинания\Картинки\ngbbs4733754d0845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564904"/>
            <a:ext cx="1381125" cy="1800225"/>
          </a:xfrm>
          <a:prstGeom prst="rect">
            <a:avLst/>
          </a:prstGeom>
          <a:noFill/>
        </p:spPr>
      </p:pic>
      <p:pic>
        <p:nvPicPr>
          <p:cNvPr id="4099" name="Picture 3" descr="C:\Documents and Settings\Маргарита\Рабочий стол\Знаки препинания\Картинки\150445613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556792"/>
            <a:ext cx="1370382" cy="1656184"/>
          </a:xfrm>
          <a:prstGeom prst="rect">
            <a:avLst/>
          </a:prstGeom>
          <a:noFill/>
        </p:spPr>
      </p:pic>
      <p:pic>
        <p:nvPicPr>
          <p:cNvPr id="4100" name="Picture 4" descr="C:\Documents and Settings\Маргарита\Рабочий стол\Знаки препинания\Картинки\3325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D3D2B4"/>
              </a:clrFrom>
              <a:clrTo>
                <a:srgbClr val="D3D2B4">
                  <a:alpha val="0"/>
                </a:srgbClr>
              </a:clrTo>
            </a:clrChange>
          </a:blip>
          <a:srcRect l="16377" t="15418" r="52690" b="26227"/>
          <a:stretch>
            <a:fillRect/>
          </a:stretch>
        </p:blipFill>
        <p:spPr bwMode="auto">
          <a:xfrm flipH="1">
            <a:off x="6300192" y="4826802"/>
            <a:ext cx="936104" cy="12664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известно, в системе современной русской пунктуации 10 знаков препинания: </a:t>
            </a:r>
          </a:p>
          <a:p>
            <a:r>
              <a:rPr lang="ru-RU" dirty="0" smtClean="0"/>
              <a:t>точка [.], запятая [,], точка с запятой [;],</a:t>
            </a:r>
          </a:p>
          <a:p>
            <a:r>
              <a:rPr lang="ru-RU" dirty="0" smtClean="0"/>
              <a:t>многоточие […], двоеточие [:],</a:t>
            </a:r>
          </a:p>
          <a:p>
            <a:r>
              <a:rPr lang="ru-RU" dirty="0" smtClean="0"/>
              <a:t>вопросительный знак [?],</a:t>
            </a:r>
          </a:p>
          <a:p>
            <a:r>
              <a:rPr lang="ru-RU" dirty="0" smtClean="0"/>
              <a:t>восклицательный знак [!], тире [-], </a:t>
            </a:r>
          </a:p>
          <a:p>
            <a:r>
              <a:rPr lang="ru-RU" dirty="0" smtClean="0"/>
              <a:t>скобки [()] и кавычки [" «].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Древнейшим знаком является точка. Она встречается уже в памятниках древнерусской письменности. Однако, раньше точка ставилась не внизу на строке, а выше — посреди неё; кроме того, в тот период даже отдельные слова не отделялись друг от друга. Например: </a:t>
            </a:r>
            <a:r>
              <a:rPr lang="ru-RU" dirty="0" err="1" smtClean="0"/>
              <a:t>въоновремя</a:t>
            </a:r>
            <a:r>
              <a:rPr lang="ru-RU" dirty="0" smtClean="0"/>
              <a:t>•</a:t>
            </a:r>
            <a:r>
              <a:rPr lang="ru-RU" dirty="0" err="1" smtClean="0"/>
              <a:t>приближашесяпраздникъ</a:t>
            </a:r>
            <a:r>
              <a:rPr lang="ru-RU" dirty="0" smtClean="0"/>
              <a:t>•… (Архангельское Евангелие, ХI век). Вот какое объяснение слову точка даёт В. И. Даль: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„ТОЧКА (ткнуть) ж., значок от укола, от </a:t>
            </a:r>
            <a:r>
              <a:rPr lang="ru-RU" dirty="0" err="1" smtClean="0"/>
              <a:t>приткнутия</a:t>
            </a:r>
            <a:r>
              <a:rPr lang="ru-RU" dirty="0" smtClean="0"/>
              <a:t> к чему острием, кончиком пера, карандаша; мелкая крапина“.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Наиболее распространённым знаком препинания в русском языке считается запятая. В. И. Даль связывает это слово с глаголами </a:t>
            </a:r>
            <a:r>
              <a:rPr lang="ru-RU" dirty="0" err="1" smtClean="0"/>
              <a:t>запясть</a:t>
            </a:r>
            <a:r>
              <a:rPr lang="ru-RU" dirty="0" smtClean="0"/>
              <a:t>, запять, </a:t>
            </a:r>
            <a:r>
              <a:rPr lang="ru-RU" dirty="0" err="1" smtClean="0"/>
              <a:t>запинать</a:t>
            </a:r>
            <a:r>
              <a:rPr lang="ru-RU" dirty="0" smtClean="0"/>
              <a:t> — „останавливать“, „задерживать“. Такое объяснение, на наш взгляд, представляется правомерным.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ниги 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Книги 1</Template>
  <TotalTime>441</TotalTime>
  <Words>384</Words>
  <Application>Microsoft Office PowerPoint</Application>
  <PresentationFormat>Экран (4:3)</PresentationFormat>
  <Paragraphs>67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Книги 1</vt:lpstr>
      <vt:lpstr>Похвальное слово знакам  препинания!</vt:lpstr>
      <vt:lpstr>Сказка о знаках препинания</vt:lpstr>
      <vt:lpstr>Сказка о знаках препинания</vt:lpstr>
      <vt:lpstr>Сказка о знаках препинания</vt:lpstr>
      <vt:lpstr>Сказка о знаках препинания</vt:lpstr>
      <vt:lpstr>Сказка о знаках препинания</vt:lpstr>
      <vt:lpstr>Из истории русской пунктуации. Роль знаков препинания</vt:lpstr>
      <vt:lpstr>Из истории русской пунктуации. Роль знаков препинания</vt:lpstr>
      <vt:lpstr>Из истории русской пунктуации. Роль знаков препинания</vt:lpstr>
      <vt:lpstr>Из истории русской пунктуации. Роль знаков препинания</vt:lpstr>
      <vt:lpstr>Из истории русской пунктуации. Роль знаков препинания</vt:lpstr>
      <vt:lpstr>Из истории русской пунктуации. Роль знаков препинания</vt:lpstr>
      <vt:lpstr>Куда поставить запятую?</vt:lpstr>
      <vt:lpstr>Куда поставить запятую?</vt:lpstr>
      <vt:lpstr>Источники: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Похвальное слово знакам  препинания!</dc:title>
  <dc:creator>Константин</dc:creator>
  <cp:lastModifiedBy>Константин</cp:lastModifiedBy>
  <cp:revision>21</cp:revision>
  <dcterms:modified xsi:type="dcterms:W3CDTF">2015-09-22T18:25:27Z</dcterms:modified>
</cp:coreProperties>
</file>