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8" r:id="rId3"/>
    <p:sldId id="278" r:id="rId4"/>
    <p:sldId id="293" r:id="rId5"/>
    <p:sldId id="294" r:id="rId6"/>
    <p:sldId id="295" r:id="rId7"/>
    <p:sldId id="296" r:id="rId8"/>
    <p:sldId id="297" r:id="rId9"/>
    <p:sldId id="257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9" r:id="rId30"/>
    <p:sldId id="280" r:id="rId31"/>
    <p:sldId id="281" r:id="rId32"/>
    <p:sldId id="283" r:id="rId33"/>
    <p:sldId id="307" r:id="rId34"/>
    <p:sldId id="298" r:id="rId35"/>
    <p:sldId id="299" r:id="rId36"/>
    <p:sldId id="300" r:id="rId37"/>
    <p:sldId id="301" r:id="rId38"/>
    <p:sldId id="302" r:id="rId39"/>
    <p:sldId id="303" r:id="rId40"/>
    <p:sldId id="304" r:id="rId41"/>
    <p:sldId id="305" r:id="rId42"/>
    <p:sldId id="284" r:id="rId43"/>
    <p:sldId id="285" r:id="rId44"/>
    <p:sldId id="287" r:id="rId45"/>
    <p:sldId id="288" r:id="rId46"/>
    <p:sldId id="289" r:id="rId47"/>
    <p:sldId id="290" r:id="rId48"/>
    <p:sldId id="291" r:id="rId49"/>
    <p:sldId id="292" r:id="rId50"/>
    <p:sldId id="308" r:id="rId51"/>
    <p:sldId id="306" r:id="rId5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3300"/>
    <a:srgbClr val="CC3300"/>
    <a:srgbClr val="2006BA"/>
    <a:srgbClr val="E12A0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2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5000" r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08.11.2015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L:\&#1042;%20&#1075;&#1086;&#1089;&#1090;&#1103;&#1093;%20&#1091;%20&#1089;&#1082;&#1072;&#1079;&#1082;&#1080;.%20&#1042;&#1080;&#1082;&#1090;&#1086;&#1088;&#1080;&#1085;&#1072;.%202%20&#1082;&#1083;\&#1057;&#1082;&#1072;&#1079;&#1082;&#1080;%20&#1075;&#1091;&#1083;&#1103;&#1102;&#1090;%20&#1087;&#1086;%20&#1089;&#1074;&#1077;&#1090;&#1091;%20(&#1045;.%20&#1055;&#1090;&#1080;&#1095;&#1082;&#1080;&#1085;%20-%20&#1052;.%20&#1055;&#1083;&#1103;&#1094;&#1082;&#1086;&#1074;&#1089;&#1082;&#1080;&#1081;).mp3" TargetMode="Externa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jpeg"/><Relationship Id="rId3" Type="http://schemas.openxmlformats.org/officeDocument/2006/relationships/image" Target="../media/image51.jpeg"/><Relationship Id="rId7" Type="http://schemas.openxmlformats.org/officeDocument/2006/relationships/image" Target="../media/image68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jpeg"/><Relationship Id="rId5" Type="http://schemas.openxmlformats.org/officeDocument/2006/relationships/image" Target="../media/image66.jpeg"/><Relationship Id="rId10" Type="http://schemas.openxmlformats.org/officeDocument/2006/relationships/image" Target="../media/image71.jpeg"/><Relationship Id="rId4" Type="http://schemas.openxmlformats.org/officeDocument/2006/relationships/image" Target="../media/image54.png"/><Relationship Id="rId9" Type="http://schemas.openxmlformats.org/officeDocument/2006/relationships/image" Target="../media/image7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L:\фон. презент\560de0a32d0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2863" y="0"/>
            <a:ext cx="9229726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2944" y="1285860"/>
            <a:ext cx="8001056" cy="1470025"/>
          </a:xfrm>
        </p:spPr>
        <p:txBody>
          <a:bodyPr>
            <a:normAutofit/>
          </a:bodyPr>
          <a:lstStyle/>
          <a:p>
            <a:r>
              <a:rPr lang="ru-RU" sz="8000" dirty="0" smtClean="0">
                <a:solidFill>
                  <a:srgbClr val="2006BA"/>
                </a:solidFill>
                <a:latin typeface="Times New Roman" pitchFamily="18" charset="0"/>
                <a:cs typeface="Times New Roman" pitchFamily="18" charset="0"/>
              </a:rPr>
              <a:t>В гостях у сказки</a:t>
            </a:r>
            <a:endParaRPr lang="ru-RU" sz="8000" dirty="0">
              <a:solidFill>
                <a:srgbClr val="2006B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14678" y="3286124"/>
            <a:ext cx="4643470" cy="614370"/>
          </a:xfrm>
        </p:spPr>
        <p:txBody>
          <a:bodyPr/>
          <a:lstStyle/>
          <a:p>
            <a:r>
              <a:rPr lang="ru-RU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Викторина по сказкам</a:t>
            </a:r>
            <a:endParaRPr lang="ru-RU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57884" y="1857364"/>
            <a:ext cx="2071702" cy="857256"/>
          </a:xfrm>
        </p:spPr>
        <p:txBody>
          <a:bodyPr>
            <a:normAutofit fontScale="90000"/>
          </a:bodyPr>
          <a:lstStyle/>
          <a:p>
            <a:r>
              <a:rPr lang="ru-RU" sz="5400" dirty="0" smtClean="0">
                <a:solidFill>
                  <a:srgbClr val="2006BA"/>
                </a:solidFill>
                <a:latin typeface="Times New Roman" pitchFamily="18" charset="0"/>
                <a:cs typeface="Times New Roman" pitchFamily="18" charset="0"/>
              </a:rPr>
              <a:t>Лису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14290"/>
            <a:ext cx="8229600" cy="118585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Кого в русских народных сказках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называют Кумушкой?</a:t>
            </a:r>
          </a:p>
          <a:p>
            <a:endParaRPr lang="ru-RU" dirty="0"/>
          </a:p>
        </p:txBody>
      </p:sp>
      <p:pic>
        <p:nvPicPr>
          <p:cNvPr id="16386" name="Picture 2" descr="http://www.ljplus.ru/img4/i/r/irlandets01/_125be31a3de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43042" y="1571612"/>
            <a:ext cx="3952875" cy="4762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5984" y="1357298"/>
            <a:ext cx="5429288" cy="64294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2006BA"/>
                </a:solidFill>
                <a:latin typeface="Times New Roman" pitchFamily="18" charset="0"/>
                <a:cs typeface="Times New Roman" pitchFamily="18" charset="0"/>
              </a:rPr>
              <a:t>Лягушка-квакушка</a:t>
            </a:r>
            <a:endParaRPr lang="ru-RU" dirty="0">
              <a:solidFill>
                <a:srgbClr val="2006B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42852"/>
            <a:ext cx="8229600" cy="100013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Какой животное пришло жить вторым в сказочный Теремок?</a:t>
            </a:r>
          </a:p>
          <a:p>
            <a:endParaRPr lang="ru-RU" dirty="0"/>
          </a:p>
        </p:txBody>
      </p:sp>
      <p:pic>
        <p:nvPicPr>
          <p:cNvPr id="17410" name="Picture 2" descr="http://bingskee.com/images/5607001c852e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44" y="2071678"/>
            <a:ext cx="6572296" cy="46088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4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00298" y="1285860"/>
            <a:ext cx="2614602" cy="58259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2006BA"/>
                </a:solidFill>
                <a:latin typeface="Times New Roman" pitchFamily="18" charset="0"/>
                <a:cs typeface="Times New Roman" pitchFamily="18" charset="0"/>
              </a:rPr>
              <a:t>Медведь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0"/>
            <a:ext cx="5072098" cy="104298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Кто разрушил Теремок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 катал Машеньку на спине?</a:t>
            </a:r>
          </a:p>
          <a:p>
            <a:endParaRPr lang="ru-RU" dirty="0"/>
          </a:p>
        </p:txBody>
      </p:sp>
      <p:pic>
        <p:nvPicPr>
          <p:cNvPr id="18434" name="Picture 2" descr="http://www.optovoy.ru/show_photo.php?id=887579&amp;n=0&amp;width=280&amp;height=28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8596" y="1928802"/>
            <a:ext cx="3857652" cy="3857652"/>
          </a:xfrm>
          <a:prstGeom prst="rect">
            <a:avLst/>
          </a:prstGeom>
          <a:noFill/>
        </p:spPr>
      </p:pic>
      <p:pic>
        <p:nvPicPr>
          <p:cNvPr id="18436" name="Picture 4" descr="http://malekstudio.ru/wp-content/uploads/2015/08/masha-i-medved-skazka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91025" y="1954962"/>
            <a:ext cx="3609999" cy="436961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14612" y="1571612"/>
            <a:ext cx="2000264" cy="642942"/>
          </a:xfrm>
        </p:spPr>
        <p:txBody>
          <a:bodyPr>
            <a:normAutofit fontScale="90000"/>
          </a:bodyPr>
          <a:lstStyle/>
          <a:p>
            <a:r>
              <a:rPr lang="ru-RU" sz="4900" dirty="0" smtClean="0">
                <a:solidFill>
                  <a:srgbClr val="2006BA"/>
                </a:solidFill>
                <a:latin typeface="Times New Roman" pitchFamily="18" charset="0"/>
                <a:cs typeface="Times New Roman" pitchFamily="18" charset="0"/>
              </a:rPr>
              <a:t>Лиса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8286808" cy="1357322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Какое сказочное животное не смогло пообедать у журавля и проучило Колобка за хвастовство?</a:t>
            </a:r>
          </a:p>
          <a:p>
            <a:endParaRPr lang="ru-RU" dirty="0"/>
          </a:p>
        </p:txBody>
      </p:sp>
      <p:pic>
        <p:nvPicPr>
          <p:cNvPr id="4" name="Picture 4" descr="http://www.100book.ru/b38906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714488"/>
            <a:ext cx="2786082" cy="3929090"/>
          </a:xfrm>
          <a:prstGeom prst="rect">
            <a:avLst/>
          </a:prstGeom>
          <a:noFill/>
        </p:spPr>
      </p:pic>
      <p:pic>
        <p:nvPicPr>
          <p:cNvPr id="19458" name="Picture 2" descr="http://mamaskoro.ru/wp-content/uploads/2013/02/wpid-MaNuh4-TU-c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1928802"/>
            <a:ext cx="3248016" cy="41214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1643050"/>
            <a:ext cx="3071834" cy="122553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2006BA"/>
                </a:solidFill>
                <a:latin typeface="Times New Roman" pitchFamily="18" charset="0"/>
                <a:cs typeface="Times New Roman" pitchFamily="18" charset="0"/>
              </a:rPr>
              <a:t>Лиса </a:t>
            </a:r>
            <a:br>
              <a:rPr lang="ru-RU" dirty="0" smtClean="0">
                <a:solidFill>
                  <a:srgbClr val="2006BA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2006BA"/>
                </a:solidFill>
                <a:latin typeface="Times New Roman" pitchFamily="18" charset="0"/>
                <a:cs typeface="Times New Roman" pitchFamily="18" charset="0"/>
              </a:rPr>
              <a:t>Патрикеевна</a:t>
            </a:r>
            <a:endParaRPr lang="ru-RU" dirty="0">
              <a:solidFill>
                <a:srgbClr val="2006B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0"/>
            <a:ext cx="8229600" cy="111442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Назовите имя-отчество лисы,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встречающее в русских народных сказках. </a:t>
            </a:r>
          </a:p>
          <a:p>
            <a:endParaRPr lang="ru-RU" dirty="0"/>
          </a:p>
        </p:txBody>
      </p:sp>
      <p:pic>
        <p:nvPicPr>
          <p:cNvPr id="20482" name="Picture 2" descr="http://900igr.net/datai/religii-i-etika/Obraschenie-k-sobesedniku/0021-022-Izobretatelnaja-lisa-Alis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428992" y="1285860"/>
            <a:ext cx="4429156" cy="51847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86380" y="1071546"/>
            <a:ext cx="2257412" cy="796908"/>
          </a:xfrm>
        </p:spPr>
        <p:txBody>
          <a:bodyPr/>
          <a:lstStyle/>
          <a:p>
            <a:r>
              <a:rPr lang="ru-RU" dirty="0" smtClean="0">
                <a:solidFill>
                  <a:srgbClr val="2006BA"/>
                </a:solidFill>
                <a:latin typeface="Times New Roman" pitchFamily="18" charset="0"/>
                <a:cs typeface="Times New Roman" pitchFamily="18" charset="0"/>
              </a:rPr>
              <a:t>Жучка </a:t>
            </a:r>
            <a:endParaRPr lang="ru-RU" dirty="0">
              <a:solidFill>
                <a:srgbClr val="2006B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8229600" cy="1114420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Назовите персонаж сказки «Репка», имя которого было названо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21506" name="Picture 2" descr="http://aoerge.com/photo/55f7f81c2bdb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928802"/>
            <a:ext cx="9179322" cy="46434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1428736"/>
            <a:ext cx="6286544" cy="107156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2006BA"/>
                </a:solidFill>
                <a:latin typeface="Times New Roman" pitchFamily="18" charset="0"/>
                <a:cs typeface="Times New Roman" pitchFamily="18" charset="0"/>
              </a:rPr>
              <a:t>Заяц </a:t>
            </a:r>
            <a:br>
              <a:rPr lang="ru-RU" dirty="0" smtClean="0">
                <a:solidFill>
                  <a:srgbClr val="2006BA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2006BA"/>
                </a:solidFill>
                <a:latin typeface="Times New Roman" pitchFamily="18" charset="0"/>
                <a:cs typeface="Times New Roman" pitchFamily="18" charset="0"/>
              </a:rPr>
              <a:t>в русской народной сказке «</a:t>
            </a:r>
            <a:r>
              <a:rPr lang="ru-RU" sz="2400" dirty="0" err="1" smtClean="0">
                <a:solidFill>
                  <a:srgbClr val="2006BA"/>
                </a:solidFill>
                <a:latin typeface="Times New Roman" pitchFamily="18" charset="0"/>
                <a:cs typeface="Times New Roman" pitchFamily="18" charset="0"/>
              </a:rPr>
              <a:t>Заяц-хваста</a:t>
            </a:r>
            <a:r>
              <a:rPr lang="ru-RU" sz="2400" dirty="0" smtClean="0">
                <a:solidFill>
                  <a:srgbClr val="2006BA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dirty="0">
              <a:solidFill>
                <a:srgbClr val="2006B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8258172" cy="142876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Какой герой и в какой сказке любит хвастаться: «У меня не усы, а усищи, не лапы, а лапищи, у меня не зубы, 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зубищи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?»</a:t>
            </a:r>
          </a:p>
          <a:p>
            <a:endParaRPr lang="ru-RU" dirty="0"/>
          </a:p>
        </p:txBody>
      </p:sp>
      <p:pic>
        <p:nvPicPr>
          <p:cNvPr id="22530" name="Picture 2" descr="http://www.char.ru/books/154095_Zayac-hvasta_Russkaya_narodnaya_skazk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2643182"/>
            <a:ext cx="3000396" cy="39915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43448" y="1214422"/>
            <a:ext cx="4400552" cy="796908"/>
          </a:xfrm>
        </p:spPr>
        <p:txBody>
          <a:bodyPr/>
          <a:lstStyle/>
          <a:p>
            <a:r>
              <a:rPr lang="ru-RU" dirty="0" smtClean="0">
                <a:solidFill>
                  <a:srgbClr val="2006BA"/>
                </a:solidFill>
                <a:latin typeface="Times New Roman" pitchFamily="18" charset="0"/>
                <a:cs typeface="Times New Roman" pitchFamily="18" charset="0"/>
              </a:rPr>
              <a:t>Лук со стрелами</a:t>
            </a:r>
            <a:endParaRPr lang="ru-RU" dirty="0">
              <a:solidFill>
                <a:srgbClr val="2006B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7643834" cy="104298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Из какого оружия стреляли царевичи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в сказке «Царевна-лягушка»?</a:t>
            </a:r>
          </a:p>
          <a:p>
            <a:endParaRPr lang="ru-RU" dirty="0"/>
          </a:p>
        </p:txBody>
      </p:sp>
      <p:pic>
        <p:nvPicPr>
          <p:cNvPr id="23554" name="Picture 2" descr="http://crosti.ru/patterns/00/0d/a9/c31ed5cbab/%D1%86%D0%B0%D1%80%D0%B5%D0%B2%D0%BD%D0%B0-%D0%BB%D1%8F%D0%B3%D1%83%D1%88%D0%BA%D0%B0-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2108926"/>
            <a:ext cx="5857916" cy="46157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1142984"/>
            <a:ext cx="1928826" cy="64294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2006BA"/>
                </a:solidFill>
                <a:latin typeface="Times New Roman" pitchFamily="18" charset="0"/>
                <a:cs typeface="Times New Roman" pitchFamily="18" charset="0"/>
              </a:rPr>
              <a:t>Рукав </a:t>
            </a:r>
            <a:endParaRPr lang="ru-RU" dirty="0">
              <a:solidFill>
                <a:srgbClr val="2006B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8229600" cy="128588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Назовите часть женского наряда, в который вмещается озера, лебеди и другие элементы природной  среды.</a:t>
            </a:r>
          </a:p>
          <a:p>
            <a:endParaRPr lang="ru-RU" dirty="0"/>
          </a:p>
        </p:txBody>
      </p:sp>
      <p:pic>
        <p:nvPicPr>
          <p:cNvPr id="24578" name="Picture 2" descr="http://cp12.nevsepic.com.ua/78-2/1355629695-1178040-www.nevsepic.com.ua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821645"/>
            <a:ext cx="6715140" cy="50363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43326" y="1000108"/>
            <a:ext cx="5300674" cy="71438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2006BA"/>
                </a:solidFill>
                <a:latin typeface="Times New Roman" pitchFamily="18" charset="0"/>
                <a:cs typeface="Times New Roman" pitchFamily="18" charset="0"/>
              </a:rPr>
              <a:t>Василиса Премудрая</a:t>
            </a:r>
            <a:endParaRPr lang="ru-RU" dirty="0">
              <a:solidFill>
                <a:srgbClr val="2006B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6972320" cy="757230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Настоящее имя Царевны- лягушки.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 descr="http://skazki-chudu.ru/Skazki/car-lyagushka_0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857364"/>
            <a:ext cx="6929486" cy="47062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://skazvikt.ucoz.ru/_pu/7/1584972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596" y="285728"/>
            <a:ext cx="1830374" cy="2347876"/>
          </a:xfrm>
          <a:prstGeom prst="rect">
            <a:avLst/>
          </a:prstGeom>
          <a:noFill/>
        </p:spPr>
      </p:pic>
      <p:pic>
        <p:nvPicPr>
          <p:cNvPr id="5" name="Сказки гуляют по свету (Е. Птичкин - М. Пляцковский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email"/>
          <a:stretch>
            <a:fillRect/>
          </a:stretch>
        </p:blipFill>
        <p:spPr>
          <a:xfrm>
            <a:off x="8215338" y="6000768"/>
            <a:ext cx="304800" cy="304800"/>
          </a:xfrm>
          <a:prstGeom prst="rect">
            <a:avLst/>
          </a:prstGeom>
        </p:spPr>
      </p:pic>
      <p:pic>
        <p:nvPicPr>
          <p:cNvPr id="15364" name="Picture 4" descr="http://www.100book.ru/b389060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643175" y="928670"/>
            <a:ext cx="1500198" cy="2318488"/>
          </a:xfrm>
          <a:prstGeom prst="rect">
            <a:avLst/>
          </a:prstGeom>
          <a:noFill/>
        </p:spPr>
      </p:pic>
      <p:pic>
        <p:nvPicPr>
          <p:cNvPr id="15366" name="Picture 6" descr="http://old.prodalit.ru/images/520000/518978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786050" y="4000504"/>
            <a:ext cx="1857388" cy="2421238"/>
          </a:xfrm>
          <a:prstGeom prst="rect">
            <a:avLst/>
          </a:prstGeom>
          <a:noFill/>
        </p:spPr>
      </p:pic>
      <p:pic>
        <p:nvPicPr>
          <p:cNvPr id="15368" name="Picture 8" descr="http://www.char.ru/books/154095_Zayac-hvasta_Russkaya_narodnaya_skazka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28596" y="3000372"/>
            <a:ext cx="2133600" cy="2838450"/>
          </a:xfrm>
          <a:prstGeom prst="rect">
            <a:avLst/>
          </a:prstGeom>
          <a:noFill/>
        </p:spPr>
      </p:pic>
      <p:pic>
        <p:nvPicPr>
          <p:cNvPr id="15370" name="Picture 10" descr="http://otvet.imgsmail.ru/download/35939588_bdba68e51029585143c0e44a0177ad36_800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4429124" y="402412"/>
            <a:ext cx="2071702" cy="2693213"/>
          </a:xfrm>
          <a:prstGeom prst="rect">
            <a:avLst/>
          </a:prstGeom>
          <a:noFill/>
        </p:spPr>
      </p:pic>
      <p:pic>
        <p:nvPicPr>
          <p:cNvPr id="15372" name="Picture 12" descr="http://cscdsfs.com/images/55ceacdb1776d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6903792" y="214290"/>
            <a:ext cx="2044955" cy="2857520"/>
          </a:xfrm>
          <a:prstGeom prst="rect">
            <a:avLst/>
          </a:prstGeom>
          <a:noFill/>
        </p:spPr>
      </p:pic>
      <p:pic>
        <p:nvPicPr>
          <p:cNvPr id="15374" name="Picture 14" descr="http://img11.nnm.me/6/5/3/7/d/6537dfbc4b3d61b746f5cbdafe9c17bf_full.jp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4929190" y="3286124"/>
            <a:ext cx="2035797" cy="3143272"/>
          </a:xfrm>
          <a:prstGeom prst="rect">
            <a:avLst/>
          </a:prstGeom>
          <a:noFill/>
        </p:spPr>
      </p:pic>
      <p:pic>
        <p:nvPicPr>
          <p:cNvPr id="15376" name="Picture 16" descr="http://www.russiapost.su/wp-content/uploads/2013/08/gusi-lebedi.jpg"/>
          <p:cNvPicPr>
            <a:picLocks noChangeAspect="1" noChangeArrowheads="1"/>
          </p:cNvPicPr>
          <p:nvPr/>
        </p:nvPicPr>
        <p:blipFill>
          <a:blip r:embed="rId11" cstate="email"/>
          <a:srcRect/>
          <a:stretch>
            <a:fillRect/>
          </a:stretch>
        </p:blipFill>
        <p:spPr bwMode="auto">
          <a:xfrm>
            <a:off x="7072330" y="3357562"/>
            <a:ext cx="1892011" cy="22485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100000" numSld="2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43358" y="1071546"/>
            <a:ext cx="5300642" cy="64294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2006BA"/>
                </a:solidFill>
                <a:latin typeface="Times New Roman" pitchFamily="18" charset="0"/>
                <a:cs typeface="Times New Roman" pitchFamily="18" charset="0"/>
              </a:rPr>
              <a:t>Кощей Бессмертный</a:t>
            </a:r>
            <a:endParaRPr lang="ru-RU" dirty="0">
              <a:solidFill>
                <a:srgbClr val="2006B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8229600" cy="614354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Сказочный персонаж долгожитель – это …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 descr="http://cs622225.vk.me/u187475826/video/x_4104784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928802"/>
            <a:ext cx="8143932" cy="45809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12" y="1643050"/>
            <a:ext cx="2157402" cy="71438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2006BA"/>
                </a:solidFill>
                <a:latin typeface="Times New Roman" pitchFamily="18" charset="0"/>
                <a:cs typeface="Times New Roman" pitchFamily="18" charset="0"/>
              </a:rPr>
              <a:t>Игла </a:t>
            </a:r>
            <a:endParaRPr lang="ru-RU" dirty="0">
              <a:solidFill>
                <a:srgbClr val="2006B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8229600" cy="147161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Какая швейная принадлежность может представлять смертельную опасность для сказочных долгожителей?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0" name="Picture 2" descr="http://diafilmy.su/uploads/posts/2011-02/1297964472_skanirovanie004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71472" y="1643050"/>
            <a:ext cx="5643602" cy="48473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28" y="1785926"/>
            <a:ext cx="1900222" cy="50006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2006BA"/>
                </a:solidFill>
                <a:latin typeface="Times New Roman" pitchFamily="18" charset="0"/>
                <a:cs typeface="Times New Roman" pitchFamily="18" charset="0"/>
              </a:rPr>
              <a:t>Щука </a:t>
            </a:r>
            <a:endParaRPr lang="ru-RU" dirty="0">
              <a:solidFill>
                <a:srgbClr val="2006B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6472254" cy="614354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Кто исполнял все желания Емели?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Picture 2" descr="http://xn--j1ahcry.xn--j1amh/tovar/goods/photo/big_29730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4348" y="928670"/>
            <a:ext cx="4143404" cy="57059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72132" y="1428736"/>
            <a:ext cx="2143140" cy="71438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2006BA"/>
                </a:solidFill>
                <a:latin typeface="Times New Roman" pitchFamily="18" charset="0"/>
                <a:cs typeface="Times New Roman" pitchFamily="18" charset="0"/>
              </a:rPr>
              <a:t>Емеля </a:t>
            </a:r>
            <a:endParaRPr lang="ru-RU" dirty="0">
              <a:solidFill>
                <a:srgbClr val="2006B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8229600" cy="104298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Кто взял замуж Марью Царевну из сказки «По щучьему велению»?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8" name="Picture 2" descr="http://www.chaconne.ru/img/211186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357298"/>
            <a:ext cx="4143404" cy="51980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3438" y="1285860"/>
            <a:ext cx="2000264" cy="64294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2006BA"/>
                </a:solidFill>
                <a:latin typeface="Times New Roman" pitchFamily="18" charset="0"/>
                <a:cs typeface="Times New Roman" pitchFamily="18" charset="0"/>
              </a:rPr>
              <a:t>Кашу </a:t>
            </a:r>
            <a:endParaRPr lang="ru-RU" dirty="0">
              <a:solidFill>
                <a:srgbClr val="2006B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7572428" cy="1114420"/>
          </a:xfrm>
        </p:spPr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Какое блюдо готовил солдат из топора в русской народной сказке?</a:t>
            </a:r>
          </a:p>
          <a:p>
            <a:endParaRPr lang="ru-RU" dirty="0"/>
          </a:p>
        </p:txBody>
      </p:sp>
      <p:pic>
        <p:nvPicPr>
          <p:cNvPr id="30722" name="Picture 2" descr="http://timegirl.ru/img.php?aHR0cDovL2kueXRpbWcuY29tL3ZpL2JiWkwwWG8xcWFFL2hxZGVmYXVsdC5qcGc=.jpg"/>
          <p:cNvPicPr>
            <a:picLocks noChangeAspect="1" noChangeArrowheads="1"/>
          </p:cNvPicPr>
          <p:nvPr/>
        </p:nvPicPr>
        <p:blipFill>
          <a:blip r:embed="rId2"/>
          <a:srcRect t="3297" b="4395"/>
          <a:stretch>
            <a:fillRect/>
          </a:stretch>
        </p:blipFill>
        <p:spPr bwMode="auto">
          <a:xfrm>
            <a:off x="0" y="2143116"/>
            <a:ext cx="6500858" cy="45005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86446" y="1285860"/>
            <a:ext cx="2228808" cy="71438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2006BA"/>
                </a:solidFill>
                <a:latin typeface="Times New Roman" pitchFamily="18" charset="0"/>
                <a:cs typeface="Times New Roman" pitchFamily="18" charset="0"/>
              </a:rPr>
              <a:t>Баба Яга</a:t>
            </a:r>
            <a:endParaRPr lang="ru-RU" dirty="0">
              <a:solidFill>
                <a:srgbClr val="2006B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8229600" cy="104298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Какая сказочная героиня владеет собственным летательным аппаратом?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746" name="Picture 2" descr="http://www.chitalnya.ru/upload2/159/438f2e8a52bcf4efa7204a13a7e1198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1357298"/>
            <a:ext cx="5429288" cy="51216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28" y="1714488"/>
            <a:ext cx="2585998" cy="571504"/>
          </a:xfrm>
        </p:spPr>
        <p:txBody>
          <a:bodyPr>
            <a:normAutofit fontScale="90000"/>
          </a:bodyPr>
          <a:lstStyle/>
          <a:p>
            <a:r>
              <a:rPr lang="ru-RU" dirty="0" err="1" smtClean="0">
                <a:solidFill>
                  <a:srgbClr val="2006BA"/>
                </a:solidFill>
                <a:latin typeface="Times New Roman" pitchFamily="18" charset="0"/>
                <a:cs typeface="Times New Roman" pitchFamily="18" charset="0"/>
              </a:rPr>
              <a:t>Морозко</a:t>
            </a:r>
            <a:r>
              <a:rPr lang="ru-RU" dirty="0" smtClean="0">
                <a:solidFill>
                  <a:srgbClr val="2006B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rgbClr val="2006B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8229600" cy="104298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В какой сказке есть слова: «Тепло ли тебе девица, тепло ли тебе, красавица?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0" name="Picture 2" descr="http://st.stranamam.ru/data/cache/2012dec/23/36/6673823_54827nothumb5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142984"/>
            <a:ext cx="4143404" cy="55418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4876" y="785794"/>
            <a:ext cx="2643174" cy="71438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2006BA"/>
                </a:solidFill>
                <a:latin typeface="Times New Roman" pitchFamily="18" charset="0"/>
                <a:cs typeface="Times New Roman" pitchFamily="18" charset="0"/>
              </a:rPr>
              <a:t>Курьи </a:t>
            </a:r>
            <a:endParaRPr lang="ru-RU" dirty="0">
              <a:solidFill>
                <a:srgbClr val="2006B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8229600" cy="85725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Какие ножки бывают у избушки в русских народных сказках?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4" name="Picture 2" descr="http://fs00.infourok.ru/images/doc/241/207774/1/img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1500174"/>
            <a:ext cx="6429388" cy="48220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29190" y="928670"/>
            <a:ext cx="2757478" cy="58259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2006BA"/>
                </a:solidFill>
                <a:latin typeface="Times New Roman" pitchFamily="18" charset="0"/>
                <a:cs typeface="Times New Roman" pitchFamily="18" charset="0"/>
              </a:rPr>
              <a:t>Пирожками </a:t>
            </a:r>
            <a:endParaRPr lang="ru-RU" dirty="0">
              <a:solidFill>
                <a:srgbClr val="2006B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214290"/>
            <a:ext cx="5072098" cy="97154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Чем печь угощала девочку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сказке «Гуси-лебеди»?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818" name="Picture 2" descr="http://swbella.com/images/560c41700132c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1500174"/>
            <a:ext cx="6715172" cy="50363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48" y="857232"/>
            <a:ext cx="2571768" cy="71438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2006BA"/>
                </a:solidFill>
                <a:latin typeface="Times New Roman" pitchFamily="18" charset="0"/>
                <a:cs typeface="Times New Roman" pitchFamily="18" charset="0"/>
              </a:rPr>
              <a:t>Дереза </a:t>
            </a:r>
            <a:endParaRPr lang="ru-RU" dirty="0">
              <a:solidFill>
                <a:srgbClr val="2006B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8229600" cy="85725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Продолжите: лисичка - сестричка, зайчик –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побегайчик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коза - …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5842" name="Picture 2" descr="http://samira.com.ua/logo/logo-koza-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1500174"/>
            <a:ext cx="5000620" cy="50006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8" name="Picture 4" descr="http://mybook.biz.ua/files/books/middle/image_54992_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786050" y="500042"/>
            <a:ext cx="2058970" cy="2689511"/>
          </a:xfrm>
          <a:prstGeom prst="rect">
            <a:avLst/>
          </a:prstGeom>
          <a:noFill/>
        </p:spPr>
      </p:pic>
      <p:pic>
        <p:nvPicPr>
          <p:cNvPr id="36870" name="Picture 6" descr="http://andreapol.medic-books.net/imagis/priklyucheniya-chipollino-kniga-s-audioskazkoy-rodari-d-rodari-d--5289-large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034" y="357166"/>
            <a:ext cx="1964005" cy="2500330"/>
          </a:xfrm>
          <a:prstGeom prst="rect">
            <a:avLst/>
          </a:prstGeom>
          <a:noFill/>
        </p:spPr>
      </p:pic>
      <p:pic>
        <p:nvPicPr>
          <p:cNvPr id="36872" name="Picture 8" descr="http://www.100book.ru/b55017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72067" y="428605"/>
            <a:ext cx="1857387" cy="2756470"/>
          </a:xfrm>
          <a:prstGeom prst="rect">
            <a:avLst/>
          </a:prstGeom>
          <a:noFill/>
        </p:spPr>
      </p:pic>
      <p:pic>
        <p:nvPicPr>
          <p:cNvPr id="36874" name="Picture 10" descr="http://tokid.ru/sites/default/files/field/image/krokodil_gena_1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143768" y="1000108"/>
            <a:ext cx="1714511" cy="2431930"/>
          </a:xfrm>
          <a:prstGeom prst="rect">
            <a:avLst/>
          </a:prstGeom>
          <a:noFill/>
        </p:spPr>
      </p:pic>
      <p:pic>
        <p:nvPicPr>
          <p:cNvPr id="7" name="Picture 2" descr="http://www.wikicity.kz/fotos/Event_620_48YGYyxWrZMvV4zXN3sZDikH.jpe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28596" y="3500438"/>
            <a:ext cx="2403888" cy="2857520"/>
          </a:xfrm>
          <a:prstGeom prst="rect">
            <a:avLst/>
          </a:prstGeom>
          <a:noFill/>
        </p:spPr>
      </p:pic>
      <p:pic>
        <p:nvPicPr>
          <p:cNvPr id="36876" name="Picture 12" descr="http://s4.goods.ozstatic.by/480/707/204/10/10204707_0_Kurochka_Ryaba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071802" y="3429000"/>
            <a:ext cx="1999439" cy="2643182"/>
          </a:xfrm>
          <a:prstGeom prst="rect">
            <a:avLst/>
          </a:prstGeom>
          <a:noFill/>
        </p:spPr>
      </p:pic>
      <p:pic>
        <p:nvPicPr>
          <p:cNvPr id="36878" name="Picture 14" descr="http://worldpoesy.com/wp-content/uploads/2015/07/0523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214942" y="4143380"/>
            <a:ext cx="1894310" cy="24183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86446" y="2071678"/>
            <a:ext cx="2543164" cy="654032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2006BA"/>
                </a:solidFill>
                <a:latin typeface="Times New Roman" pitchFamily="18" charset="0"/>
                <a:cs typeface="Times New Roman" pitchFamily="18" charset="0"/>
              </a:rPr>
              <a:t>Сжёг её</a:t>
            </a:r>
            <a:endParaRPr lang="ru-RU" dirty="0">
              <a:solidFill>
                <a:srgbClr val="2006B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14290"/>
            <a:ext cx="8515352" cy="642942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Что сделал с лягушачьей кожей Иван Царевич?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7890" name="Picture 2" descr="http://www.z155681.infobox.ru/tsarevna-lyagushka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214422"/>
            <a:ext cx="5643602" cy="51305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71670" y="1714488"/>
            <a:ext cx="6829444" cy="57150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2006BA"/>
                </a:solidFill>
                <a:latin typeface="Times New Roman" pitchFamily="18" charset="0"/>
                <a:cs typeface="Times New Roman" pitchFamily="18" charset="0"/>
              </a:rPr>
              <a:t>…не скоро дело делается.</a:t>
            </a:r>
            <a:endParaRPr lang="ru-RU" dirty="0">
              <a:solidFill>
                <a:srgbClr val="2006B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214290"/>
            <a:ext cx="8229600" cy="111442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Продолжите выражение: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«Скоро сказка сказывается, да …»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8914" name="Picture 2" descr="http://teatrsemya.ru/foto/skor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428868"/>
            <a:ext cx="7715304" cy="38576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8579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Найди ошибки в названиях сказок!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2976" y="857232"/>
            <a:ext cx="2857520" cy="57150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>
                <a:solidFill>
                  <a:srgbClr val="2006BA"/>
                </a:solidFill>
                <a:latin typeface="Times New Roman" pitchFamily="18" charset="0"/>
                <a:cs typeface="Times New Roman" pitchFamily="18" charset="0"/>
              </a:rPr>
              <a:t>«Петушок Ряба» </a:t>
            </a:r>
            <a:endParaRPr lang="ru-RU" sz="2800" dirty="0">
              <a:solidFill>
                <a:srgbClr val="2006B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4000496" y="1214422"/>
            <a:ext cx="2857520" cy="57150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006BA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«</a:t>
            </a:r>
            <a:r>
              <a:rPr kumimoji="0" lang="ru-RU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006BA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Курочка</a:t>
            </a: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2006BA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Ряба» </a:t>
            </a: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rgbClr val="2006BA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1472" y="1857364"/>
            <a:ext cx="31563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«Даша и медведь» </a:t>
            </a:r>
            <a:endParaRPr lang="ru-RU" sz="2800" dirty="0">
              <a:solidFill>
                <a:srgbClr val="CC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643306" y="2214554"/>
            <a:ext cx="33313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«Маша и медведь». </a:t>
            </a:r>
            <a:endParaRPr lang="ru-RU" sz="2800" dirty="0">
              <a:solidFill>
                <a:srgbClr val="CC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4282" y="2928934"/>
            <a:ext cx="37233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2006BA"/>
                </a:solidFill>
                <a:latin typeface="Times New Roman" pitchFamily="18" charset="0"/>
                <a:cs typeface="Times New Roman" pitchFamily="18" charset="0"/>
              </a:rPr>
              <a:t>«Волк и семеро ягнят» </a:t>
            </a:r>
            <a:endParaRPr lang="ru-RU" sz="2800" dirty="0">
              <a:solidFill>
                <a:srgbClr val="2006B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428992" y="3429000"/>
            <a:ext cx="41151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2006BA"/>
                </a:solidFill>
                <a:latin typeface="Times New Roman" pitchFamily="18" charset="0"/>
                <a:cs typeface="Times New Roman" pitchFamily="18" charset="0"/>
              </a:rPr>
              <a:t>«Волк и семеро козлят». </a:t>
            </a:r>
            <a:endParaRPr lang="ru-RU" sz="2800" dirty="0">
              <a:solidFill>
                <a:srgbClr val="2006B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0" y="4214818"/>
            <a:ext cx="551497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«Петушок и гороховое зёрнышко» </a:t>
            </a:r>
            <a:endParaRPr lang="ru-RU" sz="2800" dirty="0">
              <a:solidFill>
                <a:srgbClr val="CC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714480" y="4714884"/>
            <a:ext cx="54636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«Петушок и бобовое зёрнышко». </a:t>
            </a:r>
            <a:endParaRPr lang="ru-RU" sz="2800" dirty="0">
              <a:solidFill>
                <a:srgbClr val="CC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1285852" y="5429264"/>
            <a:ext cx="25780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2006BA"/>
                </a:solidFill>
                <a:latin typeface="Times New Roman" pitchFamily="18" charset="0"/>
                <a:cs typeface="Times New Roman" pitchFamily="18" charset="0"/>
              </a:rPr>
              <a:t>«Утки-лебеди» </a:t>
            </a:r>
            <a:endParaRPr lang="ru-RU" sz="2800" dirty="0">
              <a:solidFill>
                <a:srgbClr val="2006B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714744" y="5857892"/>
            <a:ext cx="26141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2006BA"/>
                </a:solidFill>
                <a:latin typeface="Times New Roman" pitchFamily="18" charset="0"/>
                <a:cs typeface="Times New Roman" pitchFamily="18" charset="0"/>
              </a:rPr>
              <a:t>«Гуси-лебеди». </a:t>
            </a:r>
            <a:endParaRPr lang="ru-RU" sz="2800" dirty="0">
              <a:solidFill>
                <a:srgbClr val="2006BA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  <p:bldP spid="6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85728"/>
            <a:ext cx="42258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«Лисичка с кастрюлькой» </a:t>
            </a:r>
            <a:endParaRPr lang="ru-RU" sz="2800" dirty="0">
              <a:solidFill>
                <a:srgbClr val="CC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00430" y="714356"/>
            <a:ext cx="408637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«Лисичка со скалочкой».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1500174"/>
            <a:ext cx="39254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«По рыбьему велению» </a:t>
            </a:r>
            <a:endParaRPr lang="ru-RU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643306" y="2000240"/>
            <a:ext cx="40249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«По щучьему велению». </a:t>
            </a:r>
            <a:endParaRPr lang="ru-RU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2928934"/>
            <a:ext cx="425808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«У страха глаза огромны» </a:t>
            </a:r>
            <a:endParaRPr lang="ru-RU" sz="2800" dirty="0">
              <a:solidFill>
                <a:srgbClr val="CC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71802" y="3500438"/>
            <a:ext cx="4203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CC3300"/>
                </a:solidFill>
                <a:latin typeface="Times New Roman" pitchFamily="18" charset="0"/>
                <a:cs typeface="Times New Roman" pitchFamily="18" charset="0"/>
              </a:rPr>
              <a:t>«У страха глаза велики». </a:t>
            </a:r>
            <a:endParaRPr lang="ru-RU" sz="2800" dirty="0">
              <a:solidFill>
                <a:srgbClr val="CC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85720" y="4500570"/>
            <a:ext cx="312104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Заюшкин</a:t>
            </a:r>
            <a:r>
              <a:rPr lang="ru-RU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домик» </a:t>
            </a:r>
            <a:endParaRPr lang="ru-RU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786050" y="5000636"/>
            <a:ext cx="37352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8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Заюшкина</a:t>
            </a:r>
            <a:r>
              <a:rPr lang="ru-RU" sz="28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избушка». </a:t>
            </a:r>
            <a:endParaRPr lang="ru-RU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WordArt 4"/>
          <p:cNvSpPr>
            <a:spLocks noChangeArrowheads="1" noChangeShapeType="1" noTextEdit="1"/>
          </p:cNvSpPr>
          <p:nvPr/>
        </p:nvSpPr>
        <p:spPr bwMode="auto">
          <a:xfrm>
            <a:off x="500034" y="285728"/>
            <a:ext cx="5429288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kern="0" dirty="0">
                <a:ln w="9525">
                  <a:noFill/>
                  <a:round/>
                  <a:headEnd/>
                  <a:tailEnd/>
                </a:ln>
                <a:latin typeface="Times New Roman"/>
                <a:cs typeface="Times New Roman"/>
              </a:rPr>
              <a:t>О какой книге идет речь?</a:t>
            </a: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214282" y="1428736"/>
            <a:ext cx="4824412" cy="375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Всех на свете он добрей,</a:t>
            </a:r>
          </a:p>
          <a:p>
            <a:pPr>
              <a:spcBef>
                <a:spcPct val="50000"/>
              </a:spcBef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Лечит он больных зверей,</a:t>
            </a:r>
          </a:p>
          <a:p>
            <a:pPr>
              <a:spcBef>
                <a:spcPct val="50000"/>
              </a:spcBef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 однажды бегемота</a:t>
            </a:r>
          </a:p>
          <a:p>
            <a:pPr>
              <a:spcBef>
                <a:spcPct val="50000"/>
              </a:spcBef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Вытащил он из болота.</a:t>
            </a:r>
          </a:p>
          <a:p>
            <a:pPr>
              <a:spcBef>
                <a:spcPct val="50000"/>
              </a:spcBef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Он известен, знаменит.</a:t>
            </a:r>
          </a:p>
          <a:p>
            <a:pPr>
              <a:spcBef>
                <a:spcPct val="50000"/>
              </a:spcBef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Это доктор …</a:t>
            </a:r>
          </a:p>
        </p:txBody>
      </p:sp>
      <p:pic>
        <p:nvPicPr>
          <p:cNvPr id="21512" name="Picture 8" descr="bi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0" y="1142984"/>
            <a:ext cx="2792413" cy="3389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15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 animBg="1"/>
      <p:bldP spid="21510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571472" y="500042"/>
            <a:ext cx="4824413" cy="375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Столяр Джузеппе, сизый нос,</a:t>
            </a:r>
          </a:p>
          <a:p>
            <a:pPr>
              <a:spcBef>
                <a:spcPct val="50000"/>
              </a:spcBef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Полено как-то в дом принес.</a:t>
            </a:r>
          </a:p>
          <a:p>
            <a:pPr>
              <a:spcBef>
                <a:spcPct val="50000"/>
              </a:spcBef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А Карло начал мастерить – </a:t>
            </a:r>
          </a:p>
          <a:p>
            <a:pPr>
              <a:spcBef>
                <a:spcPct val="50000"/>
              </a:spcBef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Полено стало говорить.</a:t>
            </a:r>
          </a:p>
          <a:p>
            <a:pPr>
              <a:spcBef>
                <a:spcPct val="50000"/>
              </a:spcBef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Кто в том полене говорил?</a:t>
            </a:r>
          </a:p>
          <a:p>
            <a:pPr>
              <a:spcBef>
                <a:spcPct val="50000"/>
              </a:spcBef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Кого же Карло смастерил?</a:t>
            </a:r>
          </a:p>
        </p:txBody>
      </p:sp>
      <p:pic>
        <p:nvPicPr>
          <p:cNvPr id="22533" name="Picture 5" descr="snap001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72066" y="2000240"/>
            <a:ext cx="21717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5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357158" y="357166"/>
            <a:ext cx="5257800" cy="5047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 этой книжке – именины.</a:t>
            </a:r>
          </a:p>
          <a:p>
            <a:pPr>
              <a:spcBef>
                <a:spcPct val="50000"/>
              </a:spcBef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Много было там гостей.</a:t>
            </a:r>
          </a:p>
          <a:p>
            <a:pPr>
              <a:spcBef>
                <a:spcPct val="50000"/>
              </a:spcBef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 на этих именинах</a:t>
            </a:r>
          </a:p>
          <a:p>
            <a:pPr>
              <a:spcBef>
                <a:spcPct val="50000"/>
              </a:spcBef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Появился вдруг злодей!</a:t>
            </a:r>
          </a:p>
          <a:p>
            <a:pPr>
              <a:spcBef>
                <a:spcPct val="50000"/>
              </a:spcBef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Он хотел убить хозяйку,</a:t>
            </a:r>
          </a:p>
          <a:p>
            <a:pPr>
              <a:spcBef>
                <a:spcPct val="50000"/>
              </a:spcBef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Чуть ее не погубил.</a:t>
            </a:r>
          </a:p>
          <a:p>
            <a:pPr>
              <a:spcBef>
                <a:spcPct val="50000"/>
              </a:spcBef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Но коварному злодею</a:t>
            </a:r>
          </a:p>
          <a:p>
            <a:pPr>
              <a:spcBef>
                <a:spcPct val="50000"/>
              </a:spcBef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Кто-то голову срубил.</a:t>
            </a:r>
          </a:p>
        </p:txBody>
      </p:sp>
      <p:pic>
        <p:nvPicPr>
          <p:cNvPr id="23557" name="Picture 5" descr="Club_4041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1643050"/>
            <a:ext cx="2770440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357158" y="142852"/>
            <a:ext cx="6121400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Появилась девочка в чашечке цветка,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 была та девочка чуть больше лепестка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 ореховой скорлупке девочка спала.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Вот какая девочка, как она мила.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Кто читал такую книжку,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Знает девочку малышку.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8" name="Picture 6" descr="6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95738" y="3357563"/>
            <a:ext cx="3889375" cy="2657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6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179388" y="620713"/>
            <a:ext cx="50419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Помогла нам яблонька,</a:t>
            </a:r>
          </a:p>
          <a:p>
            <a:pPr>
              <a:spcBef>
                <a:spcPct val="50000"/>
              </a:spcBef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Помогла нам печка,</a:t>
            </a:r>
          </a:p>
          <a:p>
            <a:pPr>
              <a:spcBef>
                <a:spcPct val="50000"/>
              </a:spcBef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Помогла хорошая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голубая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речка.</a:t>
            </a:r>
          </a:p>
          <a:p>
            <a:pPr>
              <a:spcBef>
                <a:spcPct val="50000"/>
              </a:spcBef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Все нам помогали, все нас укрывали.</a:t>
            </a:r>
          </a:p>
          <a:p>
            <a:pPr>
              <a:spcBef>
                <a:spcPct val="50000"/>
              </a:spcBef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Кто унес братишку, назовите книжку?</a:t>
            </a:r>
          </a:p>
        </p:txBody>
      </p:sp>
      <p:pic>
        <p:nvPicPr>
          <p:cNvPr id="24583" name="Picture 7" descr="v87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1214422"/>
            <a:ext cx="3298589" cy="4664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214282" y="428604"/>
            <a:ext cx="4248150" cy="4185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А теперь про чей-то дом</a:t>
            </a:r>
          </a:p>
          <a:p>
            <a:pPr>
              <a:spcBef>
                <a:spcPct val="50000"/>
              </a:spcBef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Разговор мы заведем</a:t>
            </a:r>
          </a:p>
          <a:p>
            <a:pPr>
              <a:spcBef>
                <a:spcPct val="50000"/>
              </a:spcBef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 нем богатая хозяйка</a:t>
            </a:r>
          </a:p>
          <a:p>
            <a:pPr>
              <a:spcBef>
                <a:spcPct val="50000"/>
              </a:spcBef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Припеваючи жила.</a:t>
            </a:r>
          </a:p>
          <a:p>
            <a:pPr>
              <a:spcBef>
                <a:spcPct val="50000"/>
              </a:spcBef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Но беда пришла нежданно,</a:t>
            </a:r>
          </a:p>
          <a:p>
            <a:pPr>
              <a:spcBef>
                <a:spcPct val="50000"/>
              </a:spcBef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Этот дом сгорел дотла.</a:t>
            </a:r>
          </a:p>
        </p:txBody>
      </p:sp>
      <p:pic>
        <p:nvPicPr>
          <p:cNvPr id="25606" name="Picture 6" descr="Безымянный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1142984"/>
            <a:ext cx="3327400" cy="439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428728" y="285728"/>
            <a:ext cx="5868988" cy="151288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А это чьи следы?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Лапы большие, перепончатые, хвост длинный, змеиный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pic>
        <p:nvPicPr>
          <p:cNvPr id="5125" name="Picture 5" descr="Копия javagames-1155239768_i_6041_full"/>
          <p:cNvPicPr>
            <a:picLocks noChangeAspect="1" noChangeArrowheads="1"/>
          </p:cNvPicPr>
          <p:nvPr/>
        </p:nvPicPr>
        <p:blipFill>
          <a:blip r:embed="rId2">
            <a:lum bright="10000"/>
          </a:blip>
          <a:srcRect/>
          <a:stretch>
            <a:fillRect/>
          </a:stretch>
        </p:blipFill>
        <p:spPr bwMode="auto">
          <a:xfrm>
            <a:off x="1643042" y="2106843"/>
            <a:ext cx="2796854" cy="45368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4786314" y="3500438"/>
            <a:ext cx="314327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dirty="0">
                <a:solidFill>
                  <a:srgbClr val="2006BA"/>
                </a:solidFill>
                <a:latin typeface="Times New Roman" pitchFamily="18" charset="0"/>
                <a:cs typeface="Times New Roman" pitchFamily="18" charset="0"/>
              </a:rPr>
              <a:t>Змей Горыныч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  <p:bldP spid="5126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250825" y="260350"/>
            <a:ext cx="5473700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 красной черепичной крыше,</a:t>
            </a:r>
          </a:p>
          <a:p>
            <a:pPr>
              <a:spcBef>
                <a:spcPct val="50000"/>
              </a:spcBef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домике за черною трубой,</a:t>
            </a:r>
          </a:p>
          <a:p>
            <a:pPr>
              <a:spcBef>
                <a:spcPct val="50000"/>
              </a:spcBef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шведском городе Стокгольме</a:t>
            </a:r>
          </a:p>
          <a:p>
            <a:pPr>
              <a:spcBef>
                <a:spcPct val="50000"/>
              </a:spcBef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Живет толстяк  веселый, озорной.</a:t>
            </a:r>
          </a:p>
          <a:p>
            <a:pPr>
              <a:spcBef>
                <a:spcPct val="50000"/>
              </a:spcBef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Он любит звезды, дружит с Малышом,</a:t>
            </a:r>
          </a:p>
          <a:p>
            <a:pPr>
              <a:spcBef>
                <a:spcPct val="50000"/>
              </a:spcBef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Дурачит Фрекен Бок и трубочиста.</a:t>
            </a:r>
          </a:p>
          <a:p>
            <a:pPr>
              <a:spcBef>
                <a:spcPct val="50000"/>
              </a:spcBef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Кто любит книги, тот узнал </a:t>
            </a:r>
          </a:p>
          <a:p>
            <a:pPr>
              <a:spcBef>
                <a:spcPct val="50000"/>
              </a:spcBef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Из шведской сказки юмориста.</a:t>
            </a:r>
          </a:p>
        </p:txBody>
      </p:sp>
      <p:pic>
        <p:nvPicPr>
          <p:cNvPr id="26629" name="Picture 5" descr="karl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80063" y="620713"/>
            <a:ext cx="3494087" cy="367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500034" y="214290"/>
            <a:ext cx="5929354" cy="21236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Летела стрела и попала в болото,</a:t>
            </a:r>
          </a:p>
          <a:p>
            <a:pPr>
              <a:spcBef>
                <a:spcPct val="50000"/>
              </a:spcBef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 в этом болоте поймал ее кто-то.</a:t>
            </a:r>
          </a:p>
          <a:p>
            <a:pPr>
              <a:spcBef>
                <a:spcPct val="50000"/>
              </a:spcBef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Кто, распростившись с зеленою кожей, </a:t>
            </a:r>
          </a:p>
          <a:p>
            <a:pPr>
              <a:spcBef>
                <a:spcPct val="50000"/>
              </a:spcBef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Сделалась мигом красивой, пригожей?</a:t>
            </a:r>
          </a:p>
        </p:txBody>
      </p:sp>
      <p:pic>
        <p:nvPicPr>
          <p:cNvPr id="27653" name="Picture 5" descr="3760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2500306"/>
            <a:ext cx="3481731" cy="3990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76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14290"/>
            <a:ext cx="7772400" cy="512757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ОТГАДАЙТЕ ИМЕНА ГЕРОЕВ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857232"/>
            <a:ext cx="5429288" cy="3286148"/>
          </a:xfrm>
        </p:spPr>
        <p:txBody>
          <a:bodyPr>
            <a:normAutofit fontScale="77500" lnSpcReduction="20000"/>
          </a:bodyPr>
          <a:lstStyle/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ru-RU" sz="40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Многим долго неизвестный,</a:t>
            </a:r>
            <a:endParaRPr lang="ru-RU" sz="3500" dirty="0" smtClean="0">
              <a:solidFill>
                <a:schemeClr val="tx1"/>
              </a:solidFill>
              <a:ea typeface="Times New Roman"/>
              <a:cs typeface="Times New Roman"/>
            </a:endParaRPr>
          </a:p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ru-RU" sz="40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Стал он каждому дружком.</a:t>
            </a:r>
            <a:endParaRPr lang="ru-RU" sz="3500" dirty="0" smtClean="0">
              <a:solidFill>
                <a:schemeClr val="tx1"/>
              </a:solidFill>
              <a:ea typeface="Times New Roman"/>
              <a:cs typeface="Times New Roman"/>
            </a:endParaRPr>
          </a:p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ru-RU" sz="40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Всем по сказке интересной </a:t>
            </a:r>
            <a:endParaRPr lang="ru-RU" sz="3500" dirty="0" smtClean="0">
              <a:solidFill>
                <a:schemeClr val="tx1"/>
              </a:solidFill>
              <a:ea typeface="Times New Roman"/>
              <a:cs typeface="Times New Roman"/>
            </a:endParaRPr>
          </a:p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ru-RU" sz="40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Мальчик – луковка знаком.</a:t>
            </a:r>
            <a:endParaRPr lang="ru-RU" sz="3500" dirty="0" smtClean="0">
              <a:solidFill>
                <a:schemeClr val="tx1"/>
              </a:solidFill>
              <a:ea typeface="Times New Roman"/>
              <a:cs typeface="Times New Roman"/>
            </a:endParaRPr>
          </a:p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ru-RU" sz="40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Очень просто и недлинно</a:t>
            </a:r>
            <a:endParaRPr lang="ru-RU" sz="3500" dirty="0" smtClean="0">
              <a:solidFill>
                <a:schemeClr val="tx1"/>
              </a:solidFill>
              <a:ea typeface="Times New Roman"/>
              <a:cs typeface="Times New Roman"/>
            </a:endParaRPr>
          </a:p>
          <a:p>
            <a:pPr algn="l">
              <a:lnSpc>
                <a:spcPct val="115000"/>
              </a:lnSpc>
              <a:spcAft>
                <a:spcPts val="0"/>
              </a:spcAft>
            </a:pPr>
            <a:r>
              <a:rPr lang="ru-RU" sz="4000" dirty="0" smtClean="0">
                <a:solidFill>
                  <a:schemeClr val="tx1"/>
                </a:solidFill>
                <a:latin typeface="Times New Roman"/>
                <a:ea typeface="Times New Roman"/>
                <a:cs typeface="Times New Roman"/>
              </a:rPr>
              <a:t>Он зовётся  … </a:t>
            </a:r>
            <a:endParaRPr lang="ru-RU" sz="2400" dirty="0" smtClean="0">
              <a:solidFill>
                <a:schemeClr val="tx1"/>
              </a:solidFill>
              <a:ea typeface="Times New Roman"/>
              <a:cs typeface="Times New Roman"/>
            </a:endParaRPr>
          </a:p>
          <a:p>
            <a:pPr algn="l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28596" y="4714884"/>
            <a:ext cx="32861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Чиполлино</a:t>
            </a:r>
            <a:endParaRPr lang="ru-RU" sz="4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62" name="Picture 2" descr="http://crosti.ru/patterns/00/0e/15/952bdadc70/%D1%81%D0%B5%D1%80%D0%B8%D1%8F%3A%D0%A1%D0%BA%D0%B0%D0%B7%D0%BE%D1%87%D0%BD%D1%8B%D0%B5%20%D0%B3%D0%B5%D1%80%D0%BE%D0%B8%20%D0%A7%D0%B8%D0%BF%D0%BE%D0%BB%D0%BB%D0%B8%D0%BD%D0%BE-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429256" y="2857496"/>
            <a:ext cx="2662309" cy="36142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14290"/>
            <a:ext cx="7772400" cy="512757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ОТГАДАЙТЕ ИМЕНА ГЕРОЕВ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857232"/>
            <a:ext cx="5429256" cy="3286148"/>
          </a:xfrm>
        </p:spPr>
        <p:txBody>
          <a:bodyPr>
            <a:normAutofit/>
          </a:bodyPr>
          <a:lstStyle/>
          <a:p>
            <a:pPr algn="l">
              <a:lnSpc>
                <a:spcPct val="110000"/>
              </a:lnSpc>
              <a:spcAft>
                <a:spcPts val="0"/>
              </a:spcAft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Я на балу никогда не бывала,</a:t>
            </a:r>
          </a:p>
          <a:p>
            <a:pPr algn="l">
              <a:lnSpc>
                <a:spcPct val="110000"/>
              </a:lnSpc>
              <a:spcAft>
                <a:spcPts val="0"/>
              </a:spcAft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Чистила, мыла, варила и пряла –</a:t>
            </a:r>
          </a:p>
          <a:p>
            <a:pPr algn="l">
              <a:lnSpc>
                <a:spcPct val="110000"/>
              </a:lnSpc>
              <a:spcAft>
                <a:spcPts val="0"/>
              </a:spcAft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Когда же случилось попасть мне на бал,</a:t>
            </a:r>
          </a:p>
          <a:p>
            <a:pPr algn="l">
              <a:lnSpc>
                <a:spcPct val="110000"/>
              </a:lnSpc>
              <a:spcAft>
                <a:spcPts val="0"/>
              </a:spcAft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То голову принц от любви потерял,</a:t>
            </a:r>
          </a:p>
          <a:p>
            <a:pPr algn="l">
              <a:lnSpc>
                <a:spcPct val="110000"/>
              </a:lnSpc>
              <a:spcAft>
                <a:spcPts val="0"/>
              </a:spcAft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А я башмачок потеряла тогда же.  </a:t>
            </a:r>
          </a:p>
          <a:p>
            <a:pPr algn="l">
              <a:lnSpc>
                <a:spcPct val="110000"/>
              </a:lnSpc>
              <a:spcAft>
                <a:spcPts val="0"/>
              </a:spcAft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Кто я такая? Кто тут подскажет?</a:t>
            </a:r>
          </a:p>
          <a:p>
            <a:pPr algn="l">
              <a:lnSpc>
                <a:spcPct val="115000"/>
              </a:lnSpc>
              <a:spcAft>
                <a:spcPts val="0"/>
              </a:spcAft>
            </a:pPr>
            <a:endParaRPr lang="ru-RU" sz="2400" dirty="0" smtClean="0">
              <a:solidFill>
                <a:schemeClr val="tx1"/>
              </a:solidFill>
              <a:ea typeface="Times New Roman"/>
              <a:cs typeface="Times New Roman"/>
            </a:endParaRPr>
          </a:p>
          <a:p>
            <a:pPr algn="l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642910" y="4286256"/>
            <a:ext cx="3286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Золушка</a:t>
            </a:r>
            <a:endParaRPr lang="ru-RU" sz="3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938" name="Picture 2" descr="http://kanzess.ru/upload/iblock/4a3/4a30e65f8a78026f45eb4b0dd85cbf1f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286380" y="2357430"/>
            <a:ext cx="2958636" cy="40005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14290"/>
            <a:ext cx="7772400" cy="512757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ОТГАДАЙТЕ ИМЕНА ГЕРОЕВ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785794"/>
            <a:ext cx="5429256" cy="3286148"/>
          </a:xfrm>
        </p:spPr>
        <p:txBody>
          <a:bodyPr>
            <a:noAutofit/>
          </a:bodyPr>
          <a:lstStyle/>
          <a:p>
            <a:pPr algn="l">
              <a:lnSpc>
                <a:spcPct val="110000"/>
              </a:lnSpc>
              <a:spcAft>
                <a:spcPts val="0"/>
              </a:spcAft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Он весел и не злобен.</a:t>
            </a:r>
          </a:p>
          <a:p>
            <a:pPr algn="l">
              <a:lnSpc>
                <a:spcPct val="110000"/>
              </a:lnSpc>
              <a:spcAft>
                <a:spcPts val="0"/>
              </a:spcAft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Этот милый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чудачок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</a:t>
            </a:r>
          </a:p>
          <a:p>
            <a:pPr algn="l">
              <a:lnSpc>
                <a:spcPct val="110000"/>
              </a:lnSpc>
              <a:spcAft>
                <a:spcPts val="0"/>
              </a:spcAft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 ним хозяин, мальчик Робин,</a:t>
            </a:r>
          </a:p>
          <a:p>
            <a:pPr algn="l">
              <a:lnSpc>
                <a:spcPct val="110000"/>
              </a:lnSpc>
              <a:spcAft>
                <a:spcPts val="0"/>
              </a:spcAft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И приятель – Пятачок.</a:t>
            </a:r>
          </a:p>
          <a:p>
            <a:pPr algn="l">
              <a:lnSpc>
                <a:spcPct val="110000"/>
              </a:lnSpc>
              <a:spcAft>
                <a:spcPts val="0"/>
              </a:spcAft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Для него прогулка – праздник,</a:t>
            </a:r>
          </a:p>
          <a:p>
            <a:pPr algn="l">
              <a:lnSpc>
                <a:spcPct val="110000"/>
              </a:lnSpc>
              <a:spcAft>
                <a:spcPts val="0"/>
              </a:spcAft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И на мёд особый нюх,</a:t>
            </a:r>
          </a:p>
          <a:p>
            <a:pPr algn="l">
              <a:lnSpc>
                <a:spcPct val="110000"/>
              </a:lnSpc>
              <a:spcAft>
                <a:spcPts val="0"/>
              </a:spcAft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Это плюшевый проказник – </a:t>
            </a:r>
          </a:p>
          <a:p>
            <a:pPr algn="l">
              <a:lnSpc>
                <a:spcPct val="110000"/>
              </a:lnSpc>
              <a:spcAft>
                <a:spcPts val="0"/>
              </a:spcAft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Медвежонок …</a:t>
            </a:r>
          </a:p>
          <a:p>
            <a:pPr algn="l">
              <a:lnSpc>
                <a:spcPct val="115000"/>
              </a:lnSpc>
              <a:spcAft>
                <a:spcPts val="0"/>
              </a:spcAft>
            </a:pPr>
            <a:endParaRPr lang="ru-RU" sz="2400" dirty="0" smtClean="0">
              <a:solidFill>
                <a:schemeClr val="tx1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l"/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85852" y="5072074"/>
            <a:ext cx="3286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Винни-Пух</a:t>
            </a:r>
            <a:endParaRPr lang="ru-RU" sz="3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3010" name="Picture 2" descr="http://lamers.ucoz.ru/KNIGI-3/vinni_pukh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1214422"/>
            <a:ext cx="3231250" cy="38576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14290"/>
            <a:ext cx="7772400" cy="512757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ОТГАДАЙТЕ ИМЕНА ГЕРОЕВ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785794"/>
            <a:ext cx="4143372" cy="4857784"/>
          </a:xfrm>
        </p:spPr>
        <p:txBody>
          <a:bodyPr>
            <a:normAutofit lnSpcReduction="10000"/>
          </a:bodyPr>
          <a:lstStyle/>
          <a:p>
            <a:pPr algn="l">
              <a:lnSpc>
                <a:spcPct val="110000"/>
              </a:lnSpc>
              <a:spcAft>
                <a:spcPts val="0"/>
              </a:spcAft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Он дружок зверям и детям,</a:t>
            </a:r>
          </a:p>
          <a:p>
            <a:pPr algn="l">
              <a:lnSpc>
                <a:spcPct val="110000"/>
              </a:lnSpc>
              <a:spcAft>
                <a:spcPts val="0"/>
              </a:spcAft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Он – живое существо,</a:t>
            </a:r>
          </a:p>
          <a:p>
            <a:pPr algn="l">
              <a:lnSpc>
                <a:spcPct val="110000"/>
              </a:lnSpc>
              <a:spcAft>
                <a:spcPts val="0"/>
              </a:spcAft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Но таких на целом свете</a:t>
            </a:r>
          </a:p>
          <a:p>
            <a:pPr algn="l">
              <a:lnSpc>
                <a:spcPct val="110000"/>
              </a:lnSpc>
              <a:spcAft>
                <a:spcPts val="0"/>
              </a:spcAft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Больше нет ни одного.</a:t>
            </a:r>
          </a:p>
          <a:p>
            <a:pPr algn="l">
              <a:lnSpc>
                <a:spcPct val="110000"/>
              </a:lnSpc>
              <a:spcAft>
                <a:spcPts val="0"/>
              </a:spcAft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Потому что он не птица,</a:t>
            </a:r>
          </a:p>
          <a:p>
            <a:pPr algn="l">
              <a:lnSpc>
                <a:spcPct val="110000"/>
              </a:lnSpc>
              <a:spcAft>
                <a:spcPts val="0"/>
              </a:spcAft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Не тигрёнок, не лисица,</a:t>
            </a:r>
          </a:p>
          <a:p>
            <a:pPr algn="l">
              <a:lnSpc>
                <a:spcPct val="110000"/>
              </a:lnSpc>
              <a:spcAft>
                <a:spcPts val="0"/>
              </a:spcAft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Не котёнок, не сурок.</a:t>
            </a:r>
          </a:p>
          <a:p>
            <a:pPr algn="l">
              <a:lnSpc>
                <a:spcPct val="110000"/>
              </a:lnSpc>
              <a:spcAft>
                <a:spcPts val="0"/>
              </a:spcAft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Но заснята для кино</a:t>
            </a:r>
          </a:p>
          <a:p>
            <a:pPr algn="l">
              <a:lnSpc>
                <a:spcPct val="110000"/>
              </a:lnSpc>
              <a:spcAft>
                <a:spcPts val="0"/>
              </a:spcAft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И известна всем давно</a:t>
            </a:r>
          </a:p>
          <a:p>
            <a:pPr algn="l">
              <a:lnSpc>
                <a:spcPct val="110000"/>
              </a:lnSpc>
              <a:spcAft>
                <a:spcPts val="0"/>
              </a:spcAft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Эта милая мордашка, </a:t>
            </a:r>
          </a:p>
          <a:p>
            <a:pPr algn="l">
              <a:lnSpc>
                <a:spcPct val="110000"/>
              </a:lnSpc>
              <a:spcAft>
                <a:spcPts val="0"/>
              </a:spcAft>
            </a:pP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А зовётся … </a:t>
            </a:r>
          </a:p>
          <a:p>
            <a:pPr algn="l">
              <a:lnSpc>
                <a:spcPct val="115000"/>
              </a:lnSpc>
              <a:spcAft>
                <a:spcPts val="0"/>
              </a:spcAft>
            </a:pPr>
            <a:endParaRPr lang="ru-RU" sz="2400" dirty="0" smtClean="0">
              <a:solidFill>
                <a:schemeClr val="tx1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l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28992" y="5429264"/>
            <a:ext cx="27146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Чебурашка</a:t>
            </a:r>
            <a:r>
              <a:rPr lang="ru-RU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3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5058" name="Picture 2" descr="http://blog.childlib.by/wp-content/uploads/2013/11/%D0%A3%D1%81%D0%BF%D0%B5%D0%BD%D1%81%D0%BA%D0%B8%D0%B9-%D0%AD%D0%B4%D1%83%D0%B0%D1%80%D0%B4-%D0%9D%D0%B8%D0%BA%D0%BE%D0%BB%D0%B0%D0%B5%D0%B2%D0%B8%D1%87.-%D0%9A%D1%80%D0%BE%D0%BA%D0%BE%D0%B4%D0%B8%D0%BB-%D0%93%D0%B5%D0%BD%D0%B0-%D0%B8-%D0%B5%D0%B3%D0%BE-%D0%B4%D1%80%D1%83%D0%B7%D1%8C%D1%8F.-%D0%9A%D0%BD.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1285860"/>
            <a:ext cx="4821149" cy="4000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14290"/>
            <a:ext cx="7772400" cy="512757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ТЕЛЕГРАММЫ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857232"/>
            <a:ext cx="6143668" cy="571504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-Спасите! Нас съел серый волк …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571744"/>
            <a:ext cx="50720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Козлята из сказки </a:t>
            </a:r>
          </a:p>
          <a:p>
            <a:pPr algn="ctr"/>
            <a:r>
              <a:rPr lang="ru-RU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«Волк и семеро козлят» </a:t>
            </a:r>
            <a:endParaRPr lang="ru-RU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6082" name="Picture 2" descr="http://www.wikicity.kz/fotos/Event_620_48YGYyxWrZMvV4zXN3sZDikH.jpe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286380" y="2000240"/>
            <a:ext cx="3214709" cy="38213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14290"/>
            <a:ext cx="7772400" cy="512757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ТЕЛЕГРАММЫ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785794"/>
            <a:ext cx="8643998" cy="571504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-Очень расстроена. Нечаянно разбила яичко …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643182"/>
            <a:ext cx="40719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Мышка из сказки</a:t>
            </a:r>
          </a:p>
          <a:p>
            <a:pPr algn="ctr"/>
            <a:r>
              <a:rPr lang="ru-RU" sz="36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«Курочка Ряба»</a:t>
            </a:r>
            <a:endParaRPr lang="ru-RU" sz="36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106" name="Picture 2" descr="http://xn--80aaosfmfljla8etc3b.xn--p1ai/upload/iblock/d8f/0042_raz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857620" y="1714488"/>
            <a:ext cx="3714776" cy="41575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14290"/>
            <a:ext cx="7772400" cy="512757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ТЕЛЕГРАММЫ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85720" y="785794"/>
            <a:ext cx="6286512" cy="928694"/>
          </a:xfrm>
        </p:spPr>
        <p:txBody>
          <a:bodyPr>
            <a:noAutofit/>
          </a:bodyPr>
          <a:lstStyle/>
          <a:p>
            <a:pPr algn="l">
              <a:spcAft>
                <a:spcPts val="0"/>
              </a:spcAft>
              <a:buFontTx/>
              <a:buChar char="-"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Прибыть на праздник не могу, </a:t>
            </a:r>
          </a:p>
          <a:p>
            <a:pPr algn="l">
              <a:spcAft>
                <a:spcPts val="0"/>
              </a:spcAft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от меня сбежали брюки…</a:t>
            </a:r>
          </a:p>
          <a:p>
            <a:pPr algn="l">
              <a:lnSpc>
                <a:spcPct val="115000"/>
              </a:lnSpc>
              <a:spcAft>
                <a:spcPts val="0"/>
              </a:spcAft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l"/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1928802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Грязнуля</a:t>
            </a:r>
            <a:r>
              <a:rPr lang="ru-RU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из сказки «</a:t>
            </a:r>
            <a:r>
              <a:rPr lang="ru-RU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Мойдодыр</a:t>
            </a:r>
            <a:r>
              <a:rPr lang="ru-RU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» К. И. Чуковского</a:t>
            </a:r>
          </a:p>
        </p:txBody>
      </p:sp>
      <p:pic>
        <p:nvPicPr>
          <p:cNvPr id="48130" name="Picture 2" descr="http://eizvestia.com/wp-content/uploads/2014/06/sandwich0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2786058"/>
            <a:ext cx="7451529" cy="38747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14290"/>
            <a:ext cx="7772400" cy="512757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ТЕЛЕГРАММЫ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786" y="785794"/>
            <a:ext cx="5429256" cy="1500198"/>
          </a:xfrm>
        </p:spPr>
        <p:txBody>
          <a:bodyPr>
            <a:noAutofit/>
          </a:bodyPr>
          <a:lstStyle/>
          <a:p>
            <a:pPr algn="l">
              <a:spcAft>
                <a:spcPts val="0"/>
              </a:spcAft>
              <a:buFontTx/>
              <a:buChar char="-"/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Пришлите, пожалуйста, капли. </a:t>
            </a:r>
          </a:p>
          <a:p>
            <a:pPr algn="l">
              <a:spcAft>
                <a:spcPts val="0"/>
              </a:spcAft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 Мы лягушатами нынче объелись, </a:t>
            </a:r>
          </a:p>
          <a:p>
            <a:pPr algn="l">
              <a:spcAft>
                <a:spcPts val="0"/>
              </a:spcAft>
            </a:pPr>
            <a:r>
              <a:rPr lang="ru-RU" sz="2800" dirty="0" smtClean="0">
                <a:solidFill>
                  <a:schemeClr val="tx1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 И у нас животы разболелись!!! </a:t>
            </a:r>
          </a:p>
          <a:p>
            <a:pPr algn="l">
              <a:lnSpc>
                <a:spcPct val="115000"/>
              </a:lnSpc>
              <a:spcAft>
                <a:spcPts val="0"/>
              </a:spcAft>
            </a:pPr>
            <a:endParaRPr lang="ru-RU" dirty="0" smtClean="0">
              <a:solidFill>
                <a:schemeClr val="tx1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l"/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2428868"/>
            <a:ext cx="86439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Цапли из сказки «Телефон» К. И. Чуковского</a:t>
            </a:r>
          </a:p>
        </p:txBody>
      </p:sp>
      <p:pic>
        <p:nvPicPr>
          <p:cNvPr id="49154" name="Picture 2" descr="http://fs.nashaucheba.ru/tw_files2/urls_3/1359/d-1358695/img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85852" y="3143248"/>
            <a:ext cx="4572000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85720" y="214290"/>
            <a:ext cx="6373843" cy="2524121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Здесь уж совсем странные следы: будто вначале женщина шла, потом ноги ее в лягушачьи лапы превратились.</a:t>
            </a:r>
          </a:p>
        </p:txBody>
      </p:sp>
      <p:pic>
        <p:nvPicPr>
          <p:cNvPr id="6151" name="Picture 7" descr="Копия 7402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7554" y="2428868"/>
            <a:ext cx="3024188" cy="230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3" name="Text Box 9"/>
          <p:cNvSpPr txBox="1">
            <a:spLocks noChangeArrowheads="1"/>
          </p:cNvSpPr>
          <p:nvPr/>
        </p:nvSpPr>
        <p:spPr bwMode="auto">
          <a:xfrm>
            <a:off x="1571604" y="5000636"/>
            <a:ext cx="408465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b="1" dirty="0">
                <a:solidFill>
                  <a:srgbClr val="2006BA"/>
                </a:solidFill>
                <a:latin typeface="Times New Roman" pitchFamily="18" charset="0"/>
                <a:cs typeface="Times New Roman" pitchFamily="18" charset="0"/>
              </a:rPr>
              <a:t>Царевна Лягушка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/>
      <p:bldP spid="6153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428868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Дополнительные вопросы:</a:t>
            </a:r>
            <a:endParaRPr lang="ru-RU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00034" y="428604"/>
            <a:ext cx="4962530" cy="928670"/>
          </a:xfrm>
        </p:spPr>
        <p:txBody>
          <a:bodyPr>
            <a:noAutofit/>
          </a:bodyPr>
          <a:lstStyle/>
          <a:p>
            <a:pPr eaLnBrk="1" hangingPunct="1"/>
            <a:r>
              <a:rPr lang="ru-RU" sz="4800" kern="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Вывод:</a:t>
            </a:r>
            <a:br>
              <a:rPr lang="ru-RU" sz="4800" kern="0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800" kern="0" dirty="0" smtClean="0">
              <a:solidFill>
                <a:srgbClr val="FF33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57158" y="1142984"/>
            <a:ext cx="6715172" cy="26638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Ничего на свете лучше нету</a:t>
            </a:r>
          </a:p>
          <a:p>
            <a:pPr eaLnBrk="1" hangingPunct="1">
              <a:buFontTx/>
              <a:buNone/>
            </a:pP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Чем прийти читать в библиотеку.</a:t>
            </a:r>
          </a:p>
          <a:p>
            <a:pPr eaLnBrk="1" hangingPunct="1">
              <a:buFontTx/>
              <a:buNone/>
            </a:pP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Если дружен с книгой, постепенно</a:t>
            </a:r>
          </a:p>
          <a:p>
            <a:pPr eaLnBrk="1" hangingPunct="1">
              <a:buFontTx/>
              <a:buNone/>
            </a:pPr>
            <a:r>
              <a:rPr lang="ru-RU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Президентом станешь непременно. </a:t>
            </a:r>
          </a:p>
        </p:txBody>
      </p:sp>
      <p:pic>
        <p:nvPicPr>
          <p:cNvPr id="18436" name="Picture 4" descr="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59563" y="0"/>
            <a:ext cx="893762" cy="134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0" y="4005263"/>
            <a:ext cx="9144000" cy="2378075"/>
            <a:chOff x="0" y="2523"/>
            <a:chExt cx="5760" cy="1498"/>
          </a:xfrm>
        </p:grpSpPr>
        <p:grpSp>
          <p:nvGrpSpPr>
            <p:cNvPr id="3" name="Group 15"/>
            <p:cNvGrpSpPr>
              <a:grpSpLocks/>
            </p:cNvGrpSpPr>
            <p:nvPr/>
          </p:nvGrpSpPr>
          <p:grpSpPr bwMode="auto">
            <a:xfrm>
              <a:off x="3560" y="2568"/>
              <a:ext cx="2200" cy="1406"/>
              <a:chOff x="3560" y="2568"/>
              <a:chExt cx="2200" cy="1406"/>
            </a:xfrm>
          </p:grpSpPr>
          <p:pic>
            <p:nvPicPr>
              <p:cNvPr id="18446" name="Picture 12" descr="Club_40416"/>
              <p:cNvPicPr>
                <a:picLocks noChangeAspect="1" noChangeArrowheads="1"/>
              </p:cNvPicPr>
              <p:nvPr/>
            </p:nvPicPr>
            <p:blipFill>
              <a:blip r:embed="rId3"/>
              <a:srcRect/>
              <a:stretch>
                <a:fillRect/>
              </a:stretch>
            </p:blipFill>
            <p:spPr bwMode="auto">
              <a:xfrm>
                <a:off x="4600" y="2568"/>
                <a:ext cx="1160" cy="14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447" name="Picture 13" descr="Безымянный4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4286" y="2568"/>
                <a:ext cx="1065" cy="14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8448" name="Picture 14" descr="37609"/>
              <p:cNvPicPr>
                <a:picLocks noChangeAspect="1" noChangeArrowheads="1"/>
              </p:cNvPicPr>
              <p:nvPr/>
            </p:nvPicPr>
            <p:blipFill>
              <a:blip r:embed="rId5" cstate="email"/>
              <a:srcRect/>
              <a:stretch>
                <a:fillRect/>
              </a:stretch>
            </p:blipFill>
            <p:spPr bwMode="auto">
              <a:xfrm>
                <a:off x="3560" y="2568"/>
                <a:ext cx="1226" cy="140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4" name="Group 16"/>
            <p:cNvGrpSpPr>
              <a:grpSpLocks/>
            </p:cNvGrpSpPr>
            <p:nvPr/>
          </p:nvGrpSpPr>
          <p:grpSpPr bwMode="auto">
            <a:xfrm>
              <a:off x="0" y="2523"/>
              <a:ext cx="4198" cy="1498"/>
              <a:chOff x="0" y="2523"/>
              <a:chExt cx="4198" cy="1498"/>
            </a:xfrm>
          </p:grpSpPr>
          <p:grpSp>
            <p:nvGrpSpPr>
              <p:cNvPr id="5" name="Group 17"/>
              <p:cNvGrpSpPr>
                <a:grpSpLocks/>
              </p:cNvGrpSpPr>
              <p:nvPr/>
            </p:nvGrpSpPr>
            <p:grpSpPr bwMode="auto">
              <a:xfrm>
                <a:off x="1701" y="2523"/>
                <a:ext cx="2497" cy="1498"/>
                <a:chOff x="1513" y="2522"/>
                <a:chExt cx="2140" cy="1150"/>
              </a:xfrm>
            </p:grpSpPr>
            <p:pic>
              <p:nvPicPr>
                <p:cNvPr id="18442" name="Picture 18" descr="im636_s"/>
                <p:cNvPicPr>
                  <a:picLocks noChangeAspect="1" noChangeArrowheads="1"/>
                </p:cNvPicPr>
                <p:nvPr/>
              </p:nvPicPr>
              <p:blipFill>
                <a:blip r:embed="rId6"/>
                <a:srcRect/>
                <a:stretch>
                  <a:fillRect/>
                </a:stretch>
              </p:blipFill>
              <p:spPr bwMode="auto">
                <a:xfrm>
                  <a:off x="2835" y="2568"/>
                  <a:ext cx="818" cy="108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8443" name="Picture 19" descr="Безымянный3"/>
                <p:cNvPicPr>
                  <a:picLocks noChangeAspect="1" noChangeArrowheads="1"/>
                </p:cNvPicPr>
                <p:nvPr/>
              </p:nvPicPr>
              <p:blipFill>
                <a:blip r:embed="rId7"/>
                <a:srcRect/>
                <a:stretch>
                  <a:fillRect/>
                </a:stretch>
              </p:blipFill>
              <p:spPr bwMode="auto">
                <a:xfrm>
                  <a:off x="2007" y="2568"/>
                  <a:ext cx="1249" cy="110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8444" name="Picture 20" descr="cheburashka"/>
                <p:cNvPicPr>
                  <a:picLocks noChangeAspect="1" noChangeArrowheads="1"/>
                </p:cNvPicPr>
                <p:nvPr/>
              </p:nvPicPr>
              <p:blipFill>
                <a:blip r:embed="rId8"/>
                <a:srcRect/>
                <a:stretch>
                  <a:fillRect/>
                </a:stretch>
              </p:blipFill>
              <p:spPr bwMode="auto">
                <a:xfrm>
                  <a:off x="1962" y="2522"/>
                  <a:ext cx="795" cy="113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pic>
              <p:nvPicPr>
                <p:cNvPr id="18445" name="Picture 21" descr="im635_s"/>
                <p:cNvPicPr>
                  <a:picLocks noChangeAspect="1" noChangeArrowheads="1"/>
                </p:cNvPicPr>
                <p:nvPr/>
              </p:nvPicPr>
              <p:blipFill>
                <a:blip r:embed="rId9"/>
                <a:srcRect/>
                <a:stretch>
                  <a:fillRect/>
                </a:stretch>
              </p:blipFill>
              <p:spPr bwMode="auto">
                <a:xfrm>
                  <a:off x="1513" y="2522"/>
                  <a:ext cx="822" cy="113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  <p:pic>
            <p:nvPicPr>
              <p:cNvPr id="18441" name="Picture 22" descr="javagames-1155239768_i_6041_full"/>
              <p:cNvPicPr>
                <a:picLocks noChangeAspect="1" noChangeArrowheads="1"/>
              </p:cNvPicPr>
              <p:nvPr/>
            </p:nvPicPr>
            <p:blipFill>
              <a:blip r:embed="rId10"/>
              <a:srcRect/>
              <a:stretch>
                <a:fillRect/>
              </a:stretch>
            </p:blipFill>
            <p:spPr bwMode="auto">
              <a:xfrm>
                <a:off x="0" y="2523"/>
                <a:ext cx="2144" cy="14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00034" y="357166"/>
            <a:ext cx="6084887" cy="2095494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Вот следы какой-то странной птицы, а рядом с ними маленькое перышко лежит, как жар светится.</a:t>
            </a:r>
          </a:p>
        </p:txBody>
      </p:sp>
      <p:pic>
        <p:nvPicPr>
          <p:cNvPr id="7173" name="Picture 5" descr="жар птиц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2500306"/>
            <a:ext cx="3489325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3071802" y="5286388"/>
            <a:ext cx="316865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600" b="1" dirty="0">
                <a:solidFill>
                  <a:srgbClr val="2006BA"/>
                </a:solidFill>
                <a:latin typeface="Times New Roman" pitchFamily="18" charset="0"/>
                <a:cs typeface="Times New Roman" pitchFamily="18" charset="0"/>
              </a:rPr>
              <a:t>Жар-птица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/>
      <p:bldP spid="717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857224" y="285728"/>
            <a:ext cx="6300787" cy="1584325"/>
          </a:xfrm>
        </p:spPr>
        <p:txBody>
          <a:bodyPr>
            <a:normAutofit lnSpcReduction="10000"/>
          </a:bodyPr>
          <a:lstStyle/>
          <a:p>
            <a:pPr eaLnBrk="1" hangingPunct="1">
              <a:buFontTx/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Вот следы куриных лап, только огромных преогромных. </a:t>
            </a:r>
          </a:p>
          <a:p>
            <a:pPr eaLnBrk="1" hangingPunct="1">
              <a:buFontTx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Кто бы это мог здесь пройти?</a:t>
            </a:r>
          </a:p>
        </p:txBody>
      </p:sp>
      <p:pic>
        <p:nvPicPr>
          <p:cNvPr id="16389" name="Picture 5" descr="galerie__winter__27,property=BildDate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2071678"/>
            <a:ext cx="3605212" cy="284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500034" y="5000636"/>
            <a:ext cx="535785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3200" dirty="0">
                <a:solidFill>
                  <a:srgbClr val="2006BA"/>
                </a:solidFill>
                <a:latin typeface="Times New Roman" pitchFamily="18" charset="0"/>
                <a:cs typeface="Times New Roman" pitchFamily="18" charset="0"/>
              </a:rPr>
              <a:t>Избушка на курьих ножках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/>
      <p:bldP spid="1639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71472" y="214290"/>
            <a:ext cx="5929354" cy="1181100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Вот козлиное копытце.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Но думаю, что оставил этот след не простой козленок.</a:t>
            </a:r>
          </a:p>
        </p:txBody>
      </p:sp>
      <p:pic>
        <p:nvPicPr>
          <p:cNvPr id="17413" name="Picture 5" descr="sestric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1643050"/>
            <a:ext cx="4321175" cy="324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Text Box 6"/>
          <p:cNvSpPr txBox="1">
            <a:spLocks noChangeArrowheads="1"/>
          </p:cNvSpPr>
          <p:nvPr/>
        </p:nvSpPr>
        <p:spPr bwMode="auto">
          <a:xfrm>
            <a:off x="1357290" y="5143512"/>
            <a:ext cx="443071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dirty="0">
                <a:solidFill>
                  <a:srgbClr val="2006BA"/>
                </a:solidFill>
                <a:latin typeface="Times New Roman" pitchFamily="18" charset="0"/>
                <a:cs typeface="Times New Roman" pitchFamily="18" charset="0"/>
              </a:rPr>
              <a:t>Братец Иванушка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/>
      <p:bldP spid="174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00562" y="1357298"/>
            <a:ext cx="1785950" cy="71438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2006BA"/>
                </a:solidFill>
                <a:latin typeface="Times New Roman" pitchFamily="18" charset="0"/>
                <a:cs typeface="Times New Roman" pitchFamily="18" charset="0"/>
              </a:rPr>
              <a:t>Зайца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0"/>
            <a:ext cx="8229600" cy="1071546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Кого Колобок, ушедший от бабушки первым встретил на своем пути?</a:t>
            </a:r>
          </a:p>
          <a:p>
            <a:endParaRPr lang="ru-RU" dirty="0"/>
          </a:p>
        </p:txBody>
      </p:sp>
      <p:pic>
        <p:nvPicPr>
          <p:cNvPr id="1026" name="Picture 2" descr="http://new.stihi.ru/pics/2014/12/05/72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5720" y="2071678"/>
            <a:ext cx="6858048" cy="4580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395</TotalTime>
  <Words>1079</Words>
  <PresentationFormat>Экран (4:3)</PresentationFormat>
  <Paragraphs>198</Paragraphs>
  <Slides>51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51</vt:i4>
      </vt:variant>
    </vt:vector>
  </HeadingPairs>
  <TitlesOfParts>
    <vt:vector size="52" baseType="lpstr">
      <vt:lpstr>Тема Office</vt:lpstr>
      <vt:lpstr>В гостях у сказки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Зайца </vt:lpstr>
      <vt:lpstr>Лису </vt:lpstr>
      <vt:lpstr>Лягушка-квакушка</vt:lpstr>
      <vt:lpstr>Медведь </vt:lpstr>
      <vt:lpstr>Лиса </vt:lpstr>
      <vt:lpstr>Лиса  Патрикеевна</vt:lpstr>
      <vt:lpstr>Жучка </vt:lpstr>
      <vt:lpstr>Заяц  в русской народной сказке «Заяц-хваста»</vt:lpstr>
      <vt:lpstr>Лук со стрелами</vt:lpstr>
      <vt:lpstr>Рукав </vt:lpstr>
      <vt:lpstr>Василиса Премудрая</vt:lpstr>
      <vt:lpstr>Кощей Бессмертный</vt:lpstr>
      <vt:lpstr>Игла </vt:lpstr>
      <vt:lpstr>Щука </vt:lpstr>
      <vt:lpstr>Емеля </vt:lpstr>
      <vt:lpstr>Кашу </vt:lpstr>
      <vt:lpstr>Баба Яга</vt:lpstr>
      <vt:lpstr>Морозко </vt:lpstr>
      <vt:lpstr>Курьи </vt:lpstr>
      <vt:lpstr>Пирожками </vt:lpstr>
      <vt:lpstr>Дереза </vt:lpstr>
      <vt:lpstr>Сжёг её</vt:lpstr>
      <vt:lpstr>…не скоро дело делается.</vt:lpstr>
      <vt:lpstr>Найди ошибки в названиях сказок!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ОТГАДАЙТЕ ИМЕНА ГЕРОЕВ</vt:lpstr>
      <vt:lpstr>ОТГАДАЙТЕ ИМЕНА ГЕРОЕВ</vt:lpstr>
      <vt:lpstr>ОТГАДАЙТЕ ИМЕНА ГЕРОЕВ</vt:lpstr>
      <vt:lpstr>ОТГАДАЙТЕ ИМЕНА ГЕРОЕВ</vt:lpstr>
      <vt:lpstr>ТЕЛЕГРАММЫ</vt:lpstr>
      <vt:lpstr>ТЕЛЕГРАММЫ</vt:lpstr>
      <vt:lpstr>ТЕЛЕГРАММЫ</vt:lpstr>
      <vt:lpstr>ТЕЛЕГРАММЫ</vt:lpstr>
      <vt:lpstr>Дополнительные вопросы:</vt:lpstr>
      <vt:lpstr>Вывод: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 гостях у сказки</dc:title>
  <dc:creator>User</dc:creator>
  <cp:lastModifiedBy>User</cp:lastModifiedBy>
  <cp:revision>90</cp:revision>
  <dcterms:created xsi:type="dcterms:W3CDTF">2015-11-01T12:31:04Z</dcterms:created>
  <dcterms:modified xsi:type="dcterms:W3CDTF">2015-11-08T17:38:58Z</dcterms:modified>
</cp:coreProperties>
</file>