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67" r:id="rId2"/>
    <p:sldId id="275" r:id="rId3"/>
    <p:sldId id="273" r:id="rId4"/>
    <p:sldId id="274" r:id="rId5"/>
    <p:sldId id="272" r:id="rId6"/>
    <p:sldId id="276" r:id="rId7"/>
    <p:sldId id="257" r:id="rId8"/>
    <p:sldId id="258" r:id="rId9"/>
    <p:sldId id="259" r:id="rId10"/>
    <p:sldId id="269" r:id="rId11"/>
    <p:sldId id="278" r:id="rId12"/>
    <p:sldId id="264" r:id="rId13"/>
    <p:sldId id="27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80"/>
    <a:srgbClr val="00CC99"/>
    <a:srgbClr val="C0008E"/>
    <a:srgbClr val="FF33CC"/>
    <a:srgbClr val="FF3399"/>
    <a:srgbClr val="D0C7D9"/>
    <a:srgbClr val="CEF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9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7D22A-3CDF-41A0-B134-DD8F764A5E9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440599-EB1A-4726-AC5C-CA6568BDE552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Методы воспитания</a:t>
          </a:r>
          <a:endParaRPr lang="ru-RU" b="1" dirty="0">
            <a:solidFill>
              <a:srgbClr val="C00000"/>
            </a:solidFill>
          </a:endParaRPr>
        </a:p>
      </dgm:t>
    </dgm:pt>
    <dgm:pt modelId="{9C07B6E9-886E-4EFA-ADBD-41122A37AC41}" type="parTrans" cxnId="{83377BA7-7110-4177-A707-867DFA3521C2}">
      <dgm:prSet/>
      <dgm:spPr/>
      <dgm:t>
        <a:bodyPr/>
        <a:lstStyle/>
        <a:p>
          <a:endParaRPr lang="ru-RU"/>
        </a:p>
      </dgm:t>
    </dgm:pt>
    <dgm:pt modelId="{B28103CA-C188-465E-86AE-15C0A55EA580}" type="sibTrans" cxnId="{83377BA7-7110-4177-A707-867DFA3521C2}">
      <dgm:prSet/>
      <dgm:spPr/>
      <dgm:t>
        <a:bodyPr/>
        <a:lstStyle/>
        <a:p>
          <a:endParaRPr lang="ru-RU"/>
        </a:p>
      </dgm:t>
    </dgm:pt>
    <dgm:pt modelId="{2E66EA22-6A1A-4EDF-B88B-C8EDB9FA41BD}">
      <dgm:prSet phldrT="[Текст]"/>
      <dgm:spPr>
        <a:solidFill>
          <a:srgbClr val="00808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требование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46240467-46F5-41DF-98AE-3583BA5429E5}" type="parTrans" cxnId="{71CA48FF-ECE7-48D2-A95B-35F579E32667}">
      <dgm:prSet/>
      <dgm:spPr/>
      <dgm:t>
        <a:bodyPr/>
        <a:lstStyle/>
        <a:p>
          <a:endParaRPr lang="ru-RU"/>
        </a:p>
      </dgm:t>
    </dgm:pt>
    <dgm:pt modelId="{377EF979-342E-4C66-A612-878DBD98405C}" type="sibTrans" cxnId="{71CA48FF-ECE7-48D2-A95B-35F579E32667}">
      <dgm:prSet/>
      <dgm:spPr/>
      <dgm:t>
        <a:bodyPr/>
        <a:lstStyle/>
        <a:p>
          <a:endParaRPr lang="ru-RU"/>
        </a:p>
      </dgm:t>
    </dgm:pt>
    <dgm:pt modelId="{476B8D56-AD5E-415A-BB27-4ACA57BF6586}">
      <dgm:prSet phldrT="[Текст]"/>
      <dgm:spPr>
        <a:solidFill>
          <a:srgbClr val="00808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убеждение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1E6A423E-5BE1-4501-B65F-2713C3431EB8}" type="parTrans" cxnId="{864A17FE-E18B-4F59-94F0-C0975EC72012}">
      <dgm:prSet/>
      <dgm:spPr/>
      <dgm:t>
        <a:bodyPr/>
        <a:lstStyle/>
        <a:p>
          <a:endParaRPr lang="ru-RU"/>
        </a:p>
      </dgm:t>
    </dgm:pt>
    <dgm:pt modelId="{F7DFD90C-32C3-4DC6-82C4-9FFC96D591C4}" type="sibTrans" cxnId="{864A17FE-E18B-4F59-94F0-C0975EC72012}">
      <dgm:prSet/>
      <dgm:spPr/>
      <dgm:t>
        <a:bodyPr/>
        <a:lstStyle/>
        <a:p>
          <a:endParaRPr lang="ru-RU"/>
        </a:p>
      </dgm:t>
    </dgm:pt>
    <dgm:pt modelId="{D84CA418-3249-4F88-951A-0091713473FA}">
      <dgm:prSet phldrT="[Текст]"/>
      <dgm:spPr>
        <a:solidFill>
          <a:srgbClr val="00808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наказание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ADAB4D63-E1B0-4D60-B7CB-C90D8CB4112B}" type="parTrans" cxnId="{EABF0617-57D5-49E2-AEC9-6AE8A6162183}">
      <dgm:prSet/>
      <dgm:spPr/>
      <dgm:t>
        <a:bodyPr/>
        <a:lstStyle/>
        <a:p>
          <a:endParaRPr lang="ru-RU"/>
        </a:p>
      </dgm:t>
    </dgm:pt>
    <dgm:pt modelId="{8F6C1EBD-1AD6-431F-86C5-EEF955E9739F}" type="sibTrans" cxnId="{EABF0617-57D5-49E2-AEC9-6AE8A6162183}">
      <dgm:prSet/>
      <dgm:spPr/>
      <dgm:t>
        <a:bodyPr/>
        <a:lstStyle/>
        <a:p>
          <a:endParaRPr lang="ru-RU"/>
        </a:p>
      </dgm:t>
    </dgm:pt>
    <dgm:pt modelId="{02187355-A47D-486E-9445-7B4903A8E0DE}">
      <dgm:prSet phldrT="[Текст]"/>
      <dgm:spPr>
        <a:solidFill>
          <a:srgbClr val="008080">
            <a:alpha val="49804"/>
          </a:srgb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поощрение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57DB2DE8-CFA0-4195-B0F0-90DCC07E4E00}" type="parTrans" cxnId="{8FDBC9DD-941D-4F46-8CC3-75989E87EEC6}">
      <dgm:prSet/>
      <dgm:spPr/>
      <dgm:t>
        <a:bodyPr/>
        <a:lstStyle/>
        <a:p>
          <a:endParaRPr lang="ru-RU"/>
        </a:p>
      </dgm:t>
    </dgm:pt>
    <dgm:pt modelId="{51780DB0-6B8D-4662-BD68-534FD2091808}" type="sibTrans" cxnId="{8FDBC9DD-941D-4F46-8CC3-75989E87EEC6}">
      <dgm:prSet/>
      <dgm:spPr/>
      <dgm:t>
        <a:bodyPr/>
        <a:lstStyle/>
        <a:p>
          <a:endParaRPr lang="ru-RU"/>
        </a:p>
      </dgm:t>
    </dgm:pt>
    <dgm:pt modelId="{A56C168D-97B4-441D-84B0-3B45C89360B7}" type="pres">
      <dgm:prSet presAssocID="{BA87D22A-3CDF-41A0-B134-DD8F764A5E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E3A9E-599F-4CB3-BE08-A90DBD383E37}" type="pres">
      <dgm:prSet presAssocID="{BA87D22A-3CDF-41A0-B134-DD8F764A5E9B}" presName="radial" presStyleCnt="0">
        <dgm:presLayoutVars>
          <dgm:animLvl val="ctr"/>
        </dgm:presLayoutVars>
      </dgm:prSet>
      <dgm:spPr/>
    </dgm:pt>
    <dgm:pt modelId="{312E0863-C9C7-4F25-833E-9E84EF51E3A3}" type="pres">
      <dgm:prSet presAssocID="{79440599-EB1A-4726-AC5C-CA6568BDE552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CBD3F30D-1515-494F-B2BD-262EE8FF6331}" type="pres">
      <dgm:prSet presAssocID="{2E66EA22-6A1A-4EDF-B88B-C8EDB9FA41BD}" presName="node" presStyleLbl="vennNode1" presStyleIdx="1" presStyleCnt="5" custScaleX="150072" custScaleY="115335" custRadScaleRad="87226" custRadScaleInc="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E76F5-B7C1-44FC-A629-6FA25215E5BB}" type="pres">
      <dgm:prSet presAssocID="{476B8D56-AD5E-415A-BB27-4ACA57BF6586}" presName="node" presStyleLbl="vennNode1" presStyleIdx="2" presStyleCnt="5" custScaleX="147068" custScaleY="123529" custRadScaleRad="114049" custRadScaleInc="-3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665B3-019D-44A4-92B4-1569BECFE2E1}" type="pres">
      <dgm:prSet presAssocID="{D84CA418-3249-4F88-951A-0091713473FA}" presName="node" presStyleLbl="vennNode1" presStyleIdx="3" presStyleCnt="5" custScaleX="149442" custScaleY="113951" custRadScaleRad="88341" custRadScaleInc="-2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381AE-4865-43CA-B4E2-0C256EC13B76}" type="pres">
      <dgm:prSet presAssocID="{02187355-A47D-486E-9445-7B4903A8E0DE}" presName="node" presStyleLbl="vennNode1" presStyleIdx="4" presStyleCnt="5" custScaleX="145857" custScaleY="126798" custRadScaleRad="112241" custRadScaleInc="2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662536-CD71-4722-BC99-01A71A14E41C}" type="presOf" srcId="{79440599-EB1A-4726-AC5C-CA6568BDE552}" destId="{312E0863-C9C7-4F25-833E-9E84EF51E3A3}" srcOrd="0" destOrd="0" presId="urn:microsoft.com/office/officeart/2005/8/layout/radial3"/>
    <dgm:cxn modelId="{24A7D894-430D-4490-A1DE-434A56075A98}" type="presOf" srcId="{02187355-A47D-486E-9445-7B4903A8E0DE}" destId="{633381AE-4865-43CA-B4E2-0C256EC13B76}" srcOrd="0" destOrd="0" presId="urn:microsoft.com/office/officeart/2005/8/layout/radial3"/>
    <dgm:cxn modelId="{71CA48FF-ECE7-48D2-A95B-35F579E32667}" srcId="{79440599-EB1A-4726-AC5C-CA6568BDE552}" destId="{2E66EA22-6A1A-4EDF-B88B-C8EDB9FA41BD}" srcOrd="0" destOrd="0" parTransId="{46240467-46F5-41DF-98AE-3583BA5429E5}" sibTransId="{377EF979-342E-4C66-A612-878DBD98405C}"/>
    <dgm:cxn modelId="{57B5DE03-9211-4034-AAEA-16EA54A2D4C2}" type="presOf" srcId="{476B8D56-AD5E-415A-BB27-4ACA57BF6586}" destId="{5DDE76F5-B7C1-44FC-A629-6FA25215E5BB}" srcOrd="0" destOrd="0" presId="urn:microsoft.com/office/officeart/2005/8/layout/radial3"/>
    <dgm:cxn modelId="{68739D93-5DBD-4FE9-B06F-36F33E59C407}" type="presOf" srcId="{D84CA418-3249-4F88-951A-0091713473FA}" destId="{267665B3-019D-44A4-92B4-1569BECFE2E1}" srcOrd="0" destOrd="0" presId="urn:microsoft.com/office/officeart/2005/8/layout/radial3"/>
    <dgm:cxn modelId="{EABF0617-57D5-49E2-AEC9-6AE8A6162183}" srcId="{79440599-EB1A-4726-AC5C-CA6568BDE552}" destId="{D84CA418-3249-4F88-951A-0091713473FA}" srcOrd="2" destOrd="0" parTransId="{ADAB4D63-E1B0-4D60-B7CB-C90D8CB4112B}" sibTransId="{8F6C1EBD-1AD6-431F-86C5-EEF955E9739F}"/>
    <dgm:cxn modelId="{8FDBC9DD-941D-4F46-8CC3-75989E87EEC6}" srcId="{79440599-EB1A-4726-AC5C-CA6568BDE552}" destId="{02187355-A47D-486E-9445-7B4903A8E0DE}" srcOrd="3" destOrd="0" parTransId="{57DB2DE8-CFA0-4195-B0F0-90DCC07E4E00}" sibTransId="{51780DB0-6B8D-4662-BD68-534FD2091808}"/>
    <dgm:cxn modelId="{C12FEA5E-7B5A-49A2-AEEE-F7D832A08682}" type="presOf" srcId="{2E66EA22-6A1A-4EDF-B88B-C8EDB9FA41BD}" destId="{CBD3F30D-1515-494F-B2BD-262EE8FF6331}" srcOrd="0" destOrd="0" presId="urn:microsoft.com/office/officeart/2005/8/layout/radial3"/>
    <dgm:cxn modelId="{864A17FE-E18B-4F59-94F0-C0975EC72012}" srcId="{79440599-EB1A-4726-AC5C-CA6568BDE552}" destId="{476B8D56-AD5E-415A-BB27-4ACA57BF6586}" srcOrd="1" destOrd="0" parTransId="{1E6A423E-5BE1-4501-B65F-2713C3431EB8}" sibTransId="{F7DFD90C-32C3-4DC6-82C4-9FFC96D591C4}"/>
    <dgm:cxn modelId="{3625E3D7-E977-41C8-9416-106165481594}" type="presOf" srcId="{BA87D22A-3CDF-41A0-B134-DD8F764A5E9B}" destId="{A56C168D-97B4-441D-84B0-3B45C89360B7}" srcOrd="0" destOrd="0" presId="urn:microsoft.com/office/officeart/2005/8/layout/radial3"/>
    <dgm:cxn modelId="{83377BA7-7110-4177-A707-867DFA3521C2}" srcId="{BA87D22A-3CDF-41A0-B134-DD8F764A5E9B}" destId="{79440599-EB1A-4726-AC5C-CA6568BDE552}" srcOrd="0" destOrd="0" parTransId="{9C07B6E9-886E-4EFA-ADBD-41122A37AC41}" sibTransId="{B28103CA-C188-465E-86AE-15C0A55EA580}"/>
    <dgm:cxn modelId="{7A7D4271-5BAC-4781-8787-BC77D31F13EA}" type="presParOf" srcId="{A56C168D-97B4-441D-84B0-3B45C89360B7}" destId="{10BE3A9E-599F-4CB3-BE08-A90DBD383E37}" srcOrd="0" destOrd="0" presId="urn:microsoft.com/office/officeart/2005/8/layout/radial3"/>
    <dgm:cxn modelId="{FA2D8E22-592D-4181-BA92-E7F688690EE8}" type="presParOf" srcId="{10BE3A9E-599F-4CB3-BE08-A90DBD383E37}" destId="{312E0863-C9C7-4F25-833E-9E84EF51E3A3}" srcOrd="0" destOrd="0" presId="urn:microsoft.com/office/officeart/2005/8/layout/radial3"/>
    <dgm:cxn modelId="{ED8D2285-C257-4279-A99F-316FB435019B}" type="presParOf" srcId="{10BE3A9E-599F-4CB3-BE08-A90DBD383E37}" destId="{CBD3F30D-1515-494F-B2BD-262EE8FF6331}" srcOrd="1" destOrd="0" presId="urn:microsoft.com/office/officeart/2005/8/layout/radial3"/>
    <dgm:cxn modelId="{CF8498F0-F227-4112-A480-61139810140B}" type="presParOf" srcId="{10BE3A9E-599F-4CB3-BE08-A90DBD383E37}" destId="{5DDE76F5-B7C1-44FC-A629-6FA25215E5BB}" srcOrd="2" destOrd="0" presId="urn:microsoft.com/office/officeart/2005/8/layout/radial3"/>
    <dgm:cxn modelId="{16EECCEF-91A8-44F7-AD08-0681327C7339}" type="presParOf" srcId="{10BE3A9E-599F-4CB3-BE08-A90DBD383E37}" destId="{267665B3-019D-44A4-92B4-1569BECFE2E1}" srcOrd="3" destOrd="0" presId="urn:microsoft.com/office/officeart/2005/8/layout/radial3"/>
    <dgm:cxn modelId="{7B5A06AC-1AE0-4DDE-9D74-B042244109BE}" type="presParOf" srcId="{10BE3A9E-599F-4CB3-BE08-A90DBD383E37}" destId="{633381AE-4865-43CA-B4E2-0C256EC13B7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EC3B4-497F-4CB0-90DA-27CCF00E9B5A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B5991-9620-4552-90C8-55656DECF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5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B5991-9620-4552-90C8-55656DECF2E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3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EF2D7"/>
            </a:gs>
            <a:gs pos="78000">
              <a:srgbClr val="D0C7D9"/>
            </a:gs>
            <a:gs pos="97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252520" cy="29523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Родительское собрание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/>
              <a:t>Поощрение и наказание в  </a:t>
            </a:r>
            <a:br>
              <a:rPr lang="ru-RU" sz="6000" b="1" dirty="0" smtClean="0"/>
            </a:br>
            <a:r>
              <a:rPr lang="ru-RU" sz="6000" b="1" dirty="0"/>
              <a:t> </a:t>
            </a:r>
            <a:r>
              <a:rPr lang="ru-RU" sz="6000" b="1" dirty="0" smtClean="0"/>
              <a:t>    воспитании детей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56761"/>
            <a:ext cx="52920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Быть родителями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значит, все время учиться ими быть: развивать интуицию, самообучаться по мере того, как растут дети, помогать себе и им стать ближе друг другу.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://static.ksusha-club.ru/wp-content/uploads/parent-sty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29067"/>
            <a:ext cx="3960439" cy="2640293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404664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Помните при наказании детей!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-240682" y="1259358"/>
            <a:ext cx="5508104" cy="559864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ru-RU" sz="2200" dirty="0" smtClean="0">
                <a:solidFill>
                  <a:srgbClr val="FF0000"/>
                </a:solidFill>
                <a:latin typeface="Calibri" pitchFamily="34" charset="0"/>
              </a:rPr>
              <a:t>         </a:t>
            </a:r>
            <a:r>
              <a:rPr lang="ru-RU" sz="29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любом наказании ребенок должен быть уверен, что его по-прежнему любят, и даже будучи наказанным, он не остается без родительской любви.</a:t>
            </a:r>
          </a:p>
          <a:p>
            <a:pPr eaLnBrk="1" hangingPunct="1">
              <a:buFontTx/>
              <a:buNone/>
            </a:pPr>
            <a:endParaRPr lang="ru-RU" sz="29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29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Наказание должно быть соразмерно проступку.</a:t>
            </a:r>
          </a:p>
          <a:p>
            <a:pPr eaLnBrk="1" hangingPunct="1">
              <a:buFontTx/>
              <a:buNone/>
            </a:pPr>
            <a:endParaRPr lang="ru-RU" sz="2900" b="1" dirty="0" smtClean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Ребенок должен быть информирован о том, за какие проступки последует наказание и в какой форме, чтобы у ребенка не было путаницы из-за непоследовательного поведения взрослых.</a:t>
            </a:r>
          </a:p>
          <a:p>
            <a:pPr eaLnBrk="1" hangingPunct="1">
              <a:buFontTx/>
              <a:buNone/>
            </a:pPr>
            <a:endParaRPr lang="ru-RU" sz="29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29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При любом наказании детей они не должны быть лишены удовлетворения их биологических и физиологических потребностей.</a:t>
            </a:r>
          </a:p>
          <a:p>
            <a:pPr eaLnBrk="1" hangingPunct="1"/>
            <a:endParaRPr lang="ru-RU" sz="3200" b="1" dirty="0" smtClean="0"/>
          </a:p>
        </p:txBody>
      </p:sp>
      <p:pic>
        <p:nvPicPr>
          <p:cNvPr id="5" name="Picture 4" descr="http://unikassa.ru/wp-content/uploads/images/Indeksatsiya-alimentov-v-2015-godu-681x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2"/>
            <a:ext cx="2674769" cy="2592288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Picture 2" descr="http://www.childcrisis.org/images/blog/sibling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3695267" cy="2464743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7504" y="188640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Телесные наказания и битье детей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абсолютно неприемлемы</a:t>
            </a:r>
            <a:r>
              <a:rPr lang="en-US" sz="32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Поэтому основным принципом, которым мы должны руководствоваться, должен стать следующий –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наказание допустимо и оправдано, если оно логически вытекает из поступков ребенка. Оно должно быть разумным и прямо связанным с содержанием поступка, если мы действительно хотим научить ребенка, как следует себя вести.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Как можно больше требований к человеку и вместе с тем, как можно больше уважения к нему.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Поощрение и наказание должны стать средством морального воздействия, тогда в поощрении ребенок начинает больше всего ценить наше одобрение, доверие, уважение, а наказанный – учиться правильно, понимать, что и почему мы не одобряем и осуждаем.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6" descr="http://u3.s.progorodnn.ru/userfiles/picitem/img-20140221103809-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15665"/>
            <a:ext cx="3744416" cy="2097711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10932"/>
            <a:ext cx="902202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Вывод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          Как же поощрять ребенка в семье</a:t>
            </a:r>
            <a:endParaRPr lang="ru-RU" sz="3200" dirty="0" smtClean="0">
              <a:solidFill>
                <a:srgbClr val="C00000"/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469097"/>
            <a:ext cx="93245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1. Как можно чаще одобрительно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улыбайтесь своему ребенку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и когда он моет посуду, и когда делает уроки, и когда общается с вами.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2. Поощряйте своего ребенка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жестами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ему будет всегда тепло и уютно, если мама коснется его головы во время приготовления уроков, а папа одобрительно обнимет и пожмет руку.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3. 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Словесно выражайте одобрение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пусть самому маленькому успеху своего ребенка, его поведению.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4. Используйте чаще выражения: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«ты прав», «мы согласны с твоим мнением»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- это формирует в ребенке самоуважение, развивает самоанализ и критичность мышления.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5. Дарите своему ребенку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подарки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но при этом учите его их принимать.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6.Формируйте в своей семье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традиции и ритуалы поощрения ребенка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день рождения, Новый год, конец учебного года, 1 сентября, удачное выступление, сюрпризы-поздравления и т. д.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gants.by/wp-content/uploads/2015/10/marriage-kids-900cs05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648" y="44624"/>
            <a:ext cx="2235856" cy="112474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48680"/>
            <a:ext cx="902202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Вывод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          Как же поощрять ребенка в семье</a:t>
            </a:r>
            <a:endParaRPr lang="ru-RU" sz="3200" dirty="0" smtClean="0">
              <a:solidFill>
                <a:srgbClr val="C00000"/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30072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7.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Учите 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своего ребенка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быть благодарным 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за любые знаки внимания, проявленные к нему, независимо от суммы денег, затраченных на подарок.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8. 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Дарите подарки 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своему ребенку не только с учетом его желаний, но и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 учетом возможностей семьи.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9. Для поощрения своего ребенка используйте не только подарки материального плана, но и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моральные поощрения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придуманные вами, которые впоследствии станут реликвией в архиве семьи вашего ребенка: грамоты собственного изготовления, стихи, газеты и   т. 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10. Если вы хотите использовать в качестве поощрения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деньги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предоставьте ребенку возможность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учиться распоряжаться ими разумно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11. Если вашему ребенку дарят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подарки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никогда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не анализируйте с ним их стоимость и ценность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Это может привести к серьезным нравственным проблемам.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12.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Учите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своего ребенка понимать и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ценить поощрения родителей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www.gants.by/wp-content/uploads/2015/10/marriage-kids-900cs05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648" y="44624"/>
            <a:ext cx="2235856" cy="112474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-761030" y="701987"/>
            <a:ext cx="990503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 И в заключении цитата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Дороти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Лоу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Нолт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из книги «Революция в обучении»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                         Дети учатся тому, что они видят вокруг себя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Если ребенок живет в атмосфере критики, он учится порицать.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  Если ребенок живет в обстановке враждебности, он учится воевать.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  Если ребенок живет в атмосфере страха, он учится бояться.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  Если ребенок окружен жалостью, он учится жалеть самого себя.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  Если ребенок окружен насмешками, он учится робеть.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  Если ребенок окружен ревностью, он учится завидовать.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  Если ребенок живет с чувством стыда, он учится чувствовать себя виноватым.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  Если ребенок чувствует поощрение, он учится быть уверенным в себе.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  Если ребенок живет в атмосфере терпимости, он учится быть терпимым.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  Если ребенка хвалят, он учится быть благодарным.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  Если ребенок живет в атмосфере любви, он учится любить.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  Если ребенок чувствует одобрение окружающих, он учится любить себя.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  Если вокруг ребенка все делятся друг с другом, он учится щедрости.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  Если ребенок живет среди честных и справедливых людей, он поймет, что такое правда    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 справедливость.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         Если ребенок живет с чувством безопасности, он учится верить в себя и в 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окружающих».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А в какой атмосфере живет ваш ребенок?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8" descr="http://cs605830.vk.me/v605830629/1acd/n7M5qQFjG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6632"/>
            <a:ext cx="2808312" cy="1872208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2772317"/>
              </p:ext>
            </p:extLst>
          </p:nvPr>
        </p:nvGraphicFramePr>
        <p:xfrm>
          <a:off x="179512" y="62285"/>
          <a:ext cx="8856984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co1858.ru/uploads/posts/2013-11/1385198490_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/>
          <a:stretch/>
        </p:blipFill>
        <p:spPr bwMode="auto">
          <a:xfrm>
            <a:off x="323528" y="4877306"/>
            <a:ext cx="2304256" cy="1841078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avda.lutsk.ua/abton/spaw2/uploads/images/news/73024_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6190" r="15534"/>
          <a:stretch/>
        </p:blipFill>
        <p:spPr bwMode="auto">
          <a:xfrm>
            <a:off x="6516216" y="4891375"/>
            <a:ext cx="2160240" cy="1827009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gants.by/wp-content/uploads/2015/10/marriage-kids-900cs0524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260648"/>
            <a:ext cx="2771800" cy="1607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2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513235"/>
            <a:ext cx="856844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ли наказывать детей?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и как это делать?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ли испортить ребёнка похвалой?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 что можно  хвалить  ребёнка?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476672"/>
            <a:ext cx="8393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Попробуем разобраться: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10" descr="http://girlstyle.info/wp-content/uploads/2012/12/vospit1-620x330.jpg"/>
          <p:cNvPicPr>
            <a:picLocks noChangeAspect="1" noChangeArrowheads="1"/>
          </p:cNvPicPr>
          <p:nvPr/>
        </p:nvPicPr>
        <p:blipFill>
          <a:blip r:embed="rId2" cstate="print"/>
          <a:srcRect l="5262" r="26338" b="35745"/>
          <a:stretch>
            <a:fillRect/>
          </a:stretch>
        </p:blipFill>
        <p:spPr bwMode="auto">
          <a:xfrm>
            <a:off x="2195736" y="4437112"/>
            <a:ext cx="4536504" cy="2268252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16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Предлагаем ответить на вопросы: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2232248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такое поощрение?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 хвалите своих детей?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что поощряете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своих детей?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способы поощрения вы используете?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6" descr="C:\Documents and Settings\Вадим\Мои документы\Дети и родител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333304"/>
            <a:ext cx="2808312" cy="1832000"/>
          </a:xfrm>
          <a:prstGeom prst="rect">
            <a:avLst/>
          </a:prstGeom>
          <a:noFill/>
          <a:ln w="317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5" name="Picture 7" descr="C:\Documents and Settings\Вадим\Мои документы\Дети и родители 6.jpeg"/>
          <p:cNvPicPr>
            <a:picLocks noChangeAspect="1" noChangeArrowheads="1"/>
          </p:cNvPicPr>
          <p:nvPr/>
        </p:nvPicPr>
        <p:blipFill>
          <a:blip r:embed="rId3" cstate="print"/>
          <a:srcRect b="17884"/>
          <a:stretch>
            <a:fillRect/>
          </a:stretch>
        </p:blipFill>
        <p:spPr bwMode="auto">
          <a:xfrm>
            <a:off x="5076055" y="4581128"/>
            <a:ext cx="2407630" cy="1977038"/>
          </a:xfrm>
          <a:prstGeom prst="rect">
            <a:avLst/>
          </a:prstGeom>
          <a:noFill/>
          <a:ln w="31750">
            <a:solidFill>
              <a:schemeClr val="accent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70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6" y="332656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Что же такое поощрение?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52536" y="1052736"/>
            <a:ext cx="939653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sz="2000" b="1" u="sng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Похвала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поощряет старания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ребенка, она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становится средством, стимулирующим самосознание. Чем меньше ребенок, тем он непосредственнее радуется похвале.</a:t>
            </a:r>
          </a:p>
          <a:p>
            <a:pPr marL="228600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Похвала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должна возникать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спонтанно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Она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должна быть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конкретной,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 конкретное дело. Хвалить следует так, чтобы в похвалу верилось.</a:t>
            </a:r>
          </a:p>
          <a:p>
            <a:pPr marL="228600"/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Похвала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может дезориентировать ребенка.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Если в семье часто хвалят, то у него создается завышенный уровень притязаний 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самооценки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похвала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приводит к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зазнайству.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результате формируется эгоцентрическая личность.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Частая похвала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награды обесцениваются в глазах ребенка, он теряет к ним интерес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28600"/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>
              <a:spcAft>
                <a:spcPts val="0"/>
              </a:spcAft>
            </a:pPr>
            <a:r>
              <a:rPr lang="ru-RU" sz="2000" b="1" u="sng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Подарки </a:t>
            </a:r>
            <a:r>
              <a:rPr lang="ru-RU" sz="2000" b="1" u="sng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детям</a:t>
            </a:r>
            <a:r>
              <a:rPr lang="ru-RU" sz="2000" u="sng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 из важнейших средств поощрения детей, проявление любви, заботы. Своим подарком взрослые стараются доставить радость.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Следует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отметить, что наиболее существенные педагогические ошибки допускают родители именно при поощрении детей: награда за хорошую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учебу. Поощрять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успешную деятельность – значит постепенно приучать ребенка к тому, что все его действия будут награждаться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извне. Отсутствие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похвалы и подарков, к которым привыкают дети, очень часто приводят к нервным срывам,  вызывает капризы, которые со временем очень трудно исправить.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>
              <a:spcAft>
                <a:spcPts val="0"/>
              </a:spcAft>
            </a:pPr>
            <a:r>
              <a:rPr lang="ru-RU" sz="2000" b="1" u="sng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Душевное тепло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это важнейшая основа воспитательного климата, и оно так нужно для нормального роста детей.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288032" y="476672"/>
            <a:ext cx="9324528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Несколько советов о поощрениях: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 bwMode="auto">
          <a:xfrm>
            <a:off x="-180528" y="1124744"/>
            <a:ext cx="9324528" cy="5733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Поощряйте ребенка улыбкой, словом, ласковым прикосновением руки, когда он старательно моет посуду, готовит уроки, с радостью играет с младшим братом.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C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Дарите ребёнку подарки, но при этом учите его, как их принимать, быть благодарными за любые знаки внимания, проявленные к нему.</a:t>
            </a: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Если ребёнок поощряется деньгами, вы должны знать, каким образом он ими распорядится,  обсудите это с ним.</a:t>
            </a:r>
          </a:p>
          <a:p>
            <a:pPr lvl="0" algn="just">
              <a:buNone/>
              <a:defRPr/>
            </a:pPr>
            <a:r>
              <a:rPr lang="ru-RU" sz="20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C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Поощрение дает более эффективный результат, чем наказание. Вызывая положительные эмоции, оно способствует формированию позитивных качеств личности, таких как: чувство собственного достоинства, доброжелательности, чуткости, дисциплинированности, ответственности, т. д. </a:t>
            </a:r>
          </a:p>
          <a:p>
            <a:pPr lvl="0" algn="just">
              <a:buNone/>
              <a:defRPr/>
            </a:pPr>
            <a:r>
              <a:rPr lang="ru-RU" sz="20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с тем не следует слишком увлекаться поощрениями. Чрезмерное </a:t>
            </a:r>
            <a:r>
              <a:rPr lang="ru-RU" sz="20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заласкивание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захваливание порождают самодовольство, тщеславие, эгоизм. При частых необоснованных поощрениях дети привыкают к ним и не ценят</a:t>
            </a:r>
            <a:r>
              <a:rPr lang="ru-R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3" descr="H:\ШШККООЛЛАА\ШШШКККОООЛЛЛААА\анимации Гаряева\смайлики\cache_3431486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5145" y="0"/>
            <a:ext cx="1208855" cy="113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604993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Анкета </a:t>
            </a: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для 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родителей.</a:t>
            </a:r>
            <a:endParaRPr kumimoji="0" lang="ru-RU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Наказываете ли вы ребенка физически? (Да, нет, иногда)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Положительно ли влияет на ребенка избранная вами мера воздействия? ( Да, нет, иногда)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Доверяет ли вам ребенок, делится ли своими секретами? ( Да, нет, иногда) 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Стараетесь ли вы контролировать свое собственное поведение ради воспитания ребенка? ( Да, не всегда, нет)                                                                                                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Как вы наказываете своего ребенка? (Своим видом показываете, не разговариваете с ним; ругаете; не разрешаете смотреть телевизор, играть в компьютер; наказываете трудом; не разрешаете гулять, общаться с друзьями; применяете физическую силу)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по этому поводу думают дети? 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Наказывают ли вас дома?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2.Как вас наказывают родители?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3.За что вас наказывают родители?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187624" y="404664"/>
            <a:ext cx="67233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Может ли наказание быть</a:t>
            </a:r>
            <a:endParaRPr kumimoji="0" lang="en-US" sz="3600" b="1" i="0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средством воспитания?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14" descr="http://static.ngs.ru/news/preview/c4055dabff7ad0c06cd989e56a2b07300adb4f27_1000.jpg"/>
          <p:cNvPicPr>
            <a:picLocks noChangeAspect="1" noChangeArrowheads="1"/>
          </p:cNvPicPr>
          <p:nvPr/>
        </p:nvPicPr>
        <p:blipFill>
          <a:blip r:embed="rId2" cstate="print"/>
          <a:srcRect r="5973" b="4759"/>
          <a:stretch>
            <a:fillRect/>
          </a:stretch>
        </p:blipFill>
        <p:spPr bwMode="auto">
          <a:xfrm>
            <a:off x="5004048" y="4479371"/>
            <a:ext cx="3456384" cy="2334005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504" y="1340768"/>
            <a:ext cx="903649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этот вопрос нам отвечает традиционная классическая педагогика.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Наказание должно быть строго объективным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(то есть справедливым).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не прощают несправедливого наказания и, наоборот, адекватно относятся к справедливому, не тая обиды на взрослого.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Сочетать наказание с убеждением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Именно через проникновенное слово воспитателя можно довести до сознания смысл наказания и его причины, а также желание исправить свое поведение.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Отсутствие поспешности в применение наказания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 сначала выявить причины, побудившие ребенка к отрицательным действиям.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Применять наказание лишь после того, как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другие методы и средства не дали никаких результатов или когда обстоятельства требуют изменить поведение человека, заставить его действовать в соответствии с общественными интересами.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Наказание должно быть строго индивидуализировано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одного ребенка достаточно только взгляда, для другого – категорического требования, а третьему просто необходим запрет.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злоупотреблять наказанием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привыкают и не испытывают угрызений совести. В таком случае – зачем оно?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6"/>
            <a:ext cx="9828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Каковы же основные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условия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действенности метода наказания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? 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12" descr="http://www.vashidengi.info/_nw/51/88239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445224"/>
            <a:ext cx="2379812" cy="1340768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mini-me.su/wp-content/uploads/2014/05/rebenok-obmanyivaet2-e1399020705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4212"/>
            <a:ext cx="2232248" cy="1674186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050976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Наказание не должно вредить здоровью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- ни физическому, ни психическому.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2. Если есть сомнение: наказывать или не наказывать – не наказывайте.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Никакой “профилактики”, никаких наказаний на всякий случай.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За один проступок – одно наказание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Если проступков совершено сразу много, наказание может быть суровым, но только одно, за все проступки сразу.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Недопустимо запоздалое наказание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Иные воспитатели ругают и наказывают детей за проступки, которые были обнаружены спустя полгода или год после их совершения. Они забывают, что даже законом учитывается срок давности преступления. Уже сам факт обнаружения проступка ребенка в большинстве случаев – достаточное наказание.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5.</a:t>
            </a:r>
            <a:r>
              <a:rPr lang="ru-RU" sz="14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Ребенок не должен бояться наказания.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Он должен знать, что в определенных случаях наказание неотвратимо. Не наказания он должен бояться, не гнева даже, а огорчения родителей. Если отношения с ребенком нормальны, то их огорчение для него – наказание.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6.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Не унижайте ребенка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Какой бы была его вина, наказание не должно восприниматься им как торжество вашей силы над его слабостью и как унижение человеческого достоинства. Если ребенок особо самолюбив или считает, что именно в данном случае он прав, а вы несправедливы, наказание вызывает у него отрицательную реакцию.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7. Если ребенок наказан, значит, он уже прощен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О прежних его проступках – больше ни слова.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5" y="692696"/>
            <a:ext cx="6696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7 правил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известного психотерапевта  В.Леви 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323</TotalTime>
  <Words>1299</Words>
  <Application>Microsoft Office PowerPoint</Application>
  <PresentationFormat>Экран (4:3)</PresentationFormat>
  <Paragraphs>121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Georgia</vt:lpstr>
      <vt:lpstr>Times New Roman</vt:lpstr>
      <vt:lpstr>Trebuchet MS</vt:lpstr>
      <vt:lpstr>Wingdings 2</vt:lpstr>
      <vt:lpstr>Городская</vt:lpstr>
      <vt:lpstr>Родительское собрание  Поощрение и наказание в        воспитании детей </vt:lpstr>
      <vt:lpstr>Презентация PowerPoint</vt:lpstr>
      <vt:lpstr>Презентация PowerPoint</vt:lpstr>
      <vt:lpstr>Предлагаем ответить на вопросы:</vt:lpstr>
      <vt:lpstr>Презентация PowerPoint</vt:lpstr>
      <vt:lpstr>Несколько советов о поощрениях:</vt:lpstr>
      <vt:lpstr>Презентация PowerPoint</vt:lpstr>
      <vt:lpstr>Презентация PowerPoint</vt:lpstr>
      <vt:lpstr>Презентация PowerPoint</vt:lpstr>
      <vt:lpstr>Помните при наказании детей!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36</cp:revision>
  <dcterms:created xsi:type="dcterms:W3CDTF">2015-10-25T13:14:43Z</dcterms:created>
  <dcterms:modified xsi:type="dcterms:W3CDTF">2015-11-03T11:40:31Z</dcterms:modified>
</cp:coreProperties>
</file>