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9" r:id="rId12"/>
    <p:sldId id="280" r:id="rId13"/>
    <p:sldId id="281" r:id="rId14"/>
    <p:sldId id="268" r:id="rId15"/>
    <p:sldId id="271" r:id="rId16"/>
    <p:sldId id="273" r:id="rId17"/>
    <p:sldId id="269" r:id="rId18"/>
    <p:sldId id="274" r:id="rId19"/>
    <p:sldId id="270" r:id="rId20"/>
    <p:sldId id="272" r:id="rId21"/>
    <p:sldId id="275" r:id="rId22"/>
    <p:sldId id="276" r:id="rId23"/>
    <p:sldId id="277" r:id="rId24"/>
    <p:sldId id="282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8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A25189-FFAE-4AA7-8408-0965E24778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76AE6E1-A6B6-44BE-A18C-06E796784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9A55-7778-4650-9920-EE896B027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ОбластьВремениДаты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ОбластьНижнегоКолонтитула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ОбластьНомераСлайда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436F-A72C-4834-830F-2649D1149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 братьеи и р. Ур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17" y="558280"/>
            <a:ext cx="8438664" cy="560702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002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1800" dirty="0" smtClean="0">
              <a:solidFill>
                <a:prstClr val="white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white"/>
                </a:solidFill>
                <a:latin typeface="Constantia"/>
              </a:rPr>
              <a:t>Подготовил  </a:t>
            </a:r>
            <a:r>
              <a:rPr lang="ru-RU" sz="1800" dirty="0">
                <a:solidFill>
                  <a:prstClr val="white"/>
                </a:solidFill>
                <a:latin typeface="Constantia"/>
              </a:rPr>
              <a:t>А.В. Поспелов, воспитатель группы № 7</a:t>
            </a: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white"/>
                </a:solidFill>
                <a:latin typeface="Constantia"/>
              </a:rPr>
              <a:t>2014 г</a:t>
            </a:r>
          </a:p>
          <a:p>
            <a:pPr lvl="0">
              <a:spcBef>
                <a:spcPts val="0"/>
              </a:spcBef>
            </a:pPr>
            <a:endParaRPr lang="ru-RU" sz="1800" dirty="0" smtClean="0">
              <a:solidFill>
                <a:prstClr val="white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endParaRPr lang="ru-RU" sz="1800" dirty="0" smtClean="0">
              <a:solidFill>
                <a:prstClr val="white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r>
              <a:rPr lang="ru-RU" sz="1800" dirty="0" smtClean="0">
                <a:solidFill>
                  <a:prstClr val="white"/>
                </a:solidFill>
                <a:latin typeface="Constantia"/>
              </a:rPr>
              <a:t>.</a:t>
            </a:r>
            <a:endParaRPr lang="ru-RU" sz="180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3957" y="2967335"/>
            <a:ext cx="729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НАРОДЫ НАШЕГО КРАЯ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6597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1" descr="татаро-монголы в бою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5473700" cy="4106862"/>
          </a:xfrm>
        </p:spPr>
      </p:pic>
      <p:sp>
        <p:nvSpPr>
          <p:cNvPr id="16386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75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«</a:t>
            </a:r>
            <a:r>
              <a:rPr lang="en-US" dirty="0" err="1" smtClean="0">
                <a:solidFill>
                  <a:srgbClr val="FF0000"/>
                </a:solidFill>
              </a:rPr>
              <a:t>Южноуральские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ворота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387" name="ТекстСлайда1"/>
          <p:cNvSpPr>
            <a:spLocks noGrp="1" noChangeArrowheads="1"/>
          </p:cNvSpPr>
          <p:nvPr>
            <p:ph type="body" sz="half" idx="2"/>
          </p:nvPr>
        </p:nvSpPr>
        <p:spPr>
          <a:xfrm>
            <a:off x="5508104" y="1268760"/>
            <a:ext cx="3322637" cy="4114800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en-US" sz="3600" dirty="0" err="1"/>
              <a:t>Вслед</a:t>
            </a:r>
            <a:r>
              <a:rPr lang="en-US" sz="3600" dirty="0"/>
              <a:t> </a:t>
            </a:r>
            <a:r>
              <a:rPr lang="en-US" sz="3600" dirty="0" err="1"/>
              <a:t>за</a:t>
            </a:r>
            <a:r>
              <a:rPr lang="en-US" sz="3600" dirty="0"/>
              <a:t> </a:t>
            </a:r>
            <a:r>
              <a:rPr lang="en-US" sz="3600" dirty="0" err="1"/>
              <a:t>гуннами</a:t>
            </a:r>
            <a:r>
              <a:rPr lang="en-US" sz="3600" dirty="0"/>
              <a:t> </a:t>
            </a:r>
            <a:r>
              <a:rPr lang="en-US" sz="3600" dirty="0" err="1"/>
              <a:t>лавинами</a:t>
            </a:r>
            <a:r>
              <a:rPr lang="en-US" sz="3600" dirty="0"/>
              <a:t> </a:t>
            </a:r>
            <a:r>
              <a:rPr lang="en-US" sz="3600" dirty="0" err="1"/>
              <a:t>двигались</a:t>
            </a:r>
            <a:r>
              <a:rPr lang="en-US" sz="3600" dirty="0"/>
              <a:t> </a:t>
            </a:r>
            <a:r>
              <a:rPr lang="en-US" sz="3600" dirty="0" err="1"/>
              <a:t>племена</a:t>
            </a:r>
            <a:r>
              <a:rPr lang="en-US" sz="3600" dirty="0"/>
              <a:t> </a:t>
            </a:r>
            <a:r>
              <a:rPr lang="en-US" sz="3600" dirty="0" err="1"/>
              <a:t>савров</a:t>
            </a:r>
            <a:r>
              <a:rPr lang="en-US" sz="3600" dirty="0"/>
              <a:t>, </a:t>
            </a:r>
            <a:r>
              <a:rPr lang="en-US" sz="3600" dirty="0" err="1"/>
              <a:t>севров</a:t>
            </a:r>
            <a:r>
              <a:rPr lang="en-US" sz="3600" dirty="0"/>
              <a:t>, </a:t>
            </a:r>
            <a:r>
              <a:rPr lang="en-US" sz="3600" dirty="0" err="1"/>
              <a:t>печенегов</a:t>
            </a:r>
            <a:r>
              <a:rPr lang="en-US" sz="3600" dirty="0"/>
              <a:t>, </a:t>
            </a:r>
            <a:r>
              <a:rPr lang="en-US" sz="3600" dirty="0" err="1"/>
              <a:t>половцев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dvAuto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Савроматы</a:t>
            </a:r>
            <a:r>
              <a:rPr lang="en-US" dirty="0" smtClean="0">
                <a:solidFill>
                  <a:srgbClr val="FFFF00"/>
                </a:solidFill>
              </a:rPr>
              <a:t> и </a:t>
            </a:r>
            <a:r>
              <a:rPr lang="en-US" dirty="0" err="1" smtClean="0">
                <a:solidFill>
                  <a:srgbClr val="FFFF00"/>
                </a:solidFill>
              </a:rPr>
              <a:t>сарматы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554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3600" dirty="0" smtClean="0">
                <a:solidFill>
                  <a:srgbClr val="C00000"/>
                </a:solidFill>
              </a:rPr>
              <a:t>В 1 </a:t>
            </a:r>
            <a:r>
              <a:rPr lang="en-US" sz="3600" dirty="0" err="1" smtClean="0">
                <a:solidFill>
                  <a:srgbClr val="C00000"/>
                </a:solidFill>
              </a:rPr>
              <a:t>тысячелетии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до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нашей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эры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обширные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южноуральские</a:t>
            </a:r>
            <a:r>
              <a:rPr lang="en-US" sz="3600" dirty="0" smtClean="0">
                <a:solidFill>
                  <a:srgbClr val="C00000"/>
                </a:solidFill>
              </a:rPr>
              <a:t> и </a:t>
            </a:r>
            <a:r>
              <a:rPr lang="en-US" sz="3600" dirty="0" err="1" smtClean="0">
                <a:solidFill>
                  <a:srgbClr val="C00000"/>
                </a:solidFill>
              </a:rPr>
              <a:t>прикаспийские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степи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населяли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кочевники-скотоводы</a:t>
            </a:r>
            <a:r>
              <a:rPr lang="en-US" sz="3600" dirty="0" smtClean="0">
                <a:solidFill>
                  <a:srgbClr val="C00000"/>
                </a:solidFill>
              </a:rPr>
              <a:t> — </a:t>
            </a:r>
            <a:r>
              <a:rPr lang="en-US" sz="3600" dirty="0" err="1" smtClean="0">
                <a:solidFill>
                  <a:srgbClr val="C00000"/>
                </a:solidFill>
              </a:rPr>
              <a:t>потомки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оседлых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племен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бронзового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века</a:t>
            </a:r>
            <a:r>
              <a:rPr lang="en-US" sz="3600" dirty="0" smtClean="0">
                <a:solidFill>
                  <a:srgbClr val="C00000"/>
                </a:solidFill>
              </a:rPr>
              <a:t>. </a:t>
            </a:r>
            <a:r>
              <a:rPr lang="en-US" sz="3600" dirty="0" err="1" smtClean="0">
                <a:solidFill>
                  <a:srgbClr val="C00000"/>
                </a:solidFill>
              </a:rPr>
              <a:t>Древнегреческие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историки</a:t>
            </a:r>
            <a:r>
              <a:rPr lang="en-US" sz="3600" dirty="0" smtClean="0">
                <a:solidFill>
                  <a:srgbClr val="C00000"/>
                </a:solidFill>
              </a:rPr>
              <a:t> (</a:t>
            </a:r>
            <a:r>
              <a:rPr lang="en-US" sz="3600" dirty="0" err="1" smtClean="0">
                <a:solidFill>
                  <a:srgbClr val="C00000"/>
                </a:solidFill>
              </a:rPr>
              <a:t>Геродот</a:t>
            </a:r>
            <a:r>
              <a:rPr lang="en-US" sz="3600" dirty="0" smtClean="0">
                <a:solidFill>
                  <a:srgbClr val="C00000"/>
                </a:solidFill>
              </a:rPr>
              <a:t> и </a:t>
            </a:r>
            <a:r>
              <a:rPr lang="en-US" sz="3600" dirty="0" err="1" smtClean="0">
                <a:solidFill>
                  <a:srgbClr val="C00000"/>
                </a:solidFill>
              </a:rPr>
              <a:t>другие</a:t>
            </a:r>
            <a:r>
              <a:rPr lang="en-US" sz="3600" dirty="0" smtClean="0">
                <a:solidFill>
                  <a:srgbClr val="C00000"/>
                </a:solidFill>
              </a:rPr>
              <a:t>) </a:t>
            </a:r>
            <a:r>
              <a:rPr lang="en-US" sz="3600" dirty="0" err="1" smtClean="0">
                <a:solidFill>
                  <a:srgbClr val="C00000"/>
                </a:solidFill>
              </a:rPr>
              <a:t>называли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их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савроматами</a:t>
            </a:r>
            <a:r>
              <a:rPr lang="en-US" sz="3600" dirty="0" smtClean="0">
                <a:solidFill>
                  <a:srgbClr val="C00000"/>
                </a:solidFill>
              </a:rPr>
              <a:t> (</a:t>
            </a:r>
            <a:r>
              <a:rPr lang="en-US" sz="3600" dirty="0" err="1" smtClean="0">
                <a:solidFill>
                  <a:srgbClr val="C00000"/>
                </a:solidFill>
              </a:rPr>
              <a:t>древнее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название</a:t>
            </a:r>
            <a:r>
              <a:rPr lang="en-US" sz="3600" dirty="0" smtClean="0">
                <a:solidFill>
                  <a:srgbClr val="C00000"/>
                </a:solidFill>
              </a:rPr>
              <a:t>) и </a:t>
            </a:r>
            <a:r>
              <a:rPr lang="en-US" sz="3600" dirty="0" err="1" smtClean="0">
                <a:solidFill>
                  <a:srgbClr val="C00000"/>
                </a:solidFill>
              </a:rPr>
              <a:t>сарматами</a:t>
            </a:r>
            <a:r>
              <a:rPr lang="en-US" sz="3600" dirty="0" smtClean="0">
                <a:solidFill>
                  <a:srgbClr val="C00000"/>
                </a:solidFill>
              </a:rPr>
              <a:t> (</a:t>
            </a:r>
            <a:r>
              <a:rPr lang="en-US" sz="3600" dirty="0" err="1" smtClean="0">
                <a:solidFill>
                  <a:srgbClr val="C00000"/>
                </a:solidFill>
              </a:rPr>
              <a:t>более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позднее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название</a:t>
            </a:r>
            <a:r>
              <a:rPr lang="en-US" sz="3600" dirty="0" smtClean="0">
                <a:solidFill>
                  <a:srgbClr val="C00000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h/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 advAuto="0"/>
      <p:bldP spid="235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smtClean="0"/>
          </a:p>
        </p:txBody>
      </p:sp>
      <p:sp>
        <p:nvSpPr>
          <p:cNvPr id="24578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3200" dirty="0" err="1" smtClean="0">
                <a:solidFill>
                  <a:srgbClr val="002060"/>
                </a:solidFill>
              </a:rPr>
              <a:t>Савроматы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являлись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восточными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соседями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скифов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Территория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которую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занимали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савроматы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начиналась</a:t>
            </a:r>
            <a:r>
              <a:rPr lang="en-US" sz="3200" dirty="0" smtClean="0">
                <a:solidFill>
                  <a:srgbClr val="002060"/>
                </a:solidFill>
              </a:rPr>
              <a:t> у </a:t>
            </a:r>
            <a:r>
              <a:rPr lang="en-US" sz="3200" dirty="0" err="1" smtClean="0">
                <a:solidFill>
                  <a:srgbClr val="002060"/>
                </a:solidFill>
              </a:rPr>
              <a:t>Дона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уходила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далеко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восток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Южноуральские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степи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были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ее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частью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Здесь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они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кочевали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свыше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тысячи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лет</a:t>
            </a:r>
            <a:r>
              <a:rPr lang="en-US" sz="3200" dirty="0" smtClean="0">
                <a:solidFill>
                  <a:srgbClr val="002060"/>
                </a:solidFill>
              </a:rPr>
              <a:t>, с VII в. </a:t>
            </a:r>
            <a:r>
              <a:rPr lang="en-US" sz="3200" dirty="0" err="1" smtClean="0">
                <a:solidFill>
                  <a:srgbClr val="002060"/>
                </a:solidFill>
              </a:rPr>
              <a:t>до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нашей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эры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по</a:t>
            </a:r>
            <a:r>
              <a:rPr lang="en-US" sz="3200" dirty="0" smtClean="0">
                <a:solidFill>
                  <a:srgbClr val="002060"/>
                </a:solidFill>
              </a:rPr>
              <a:t> IV в. </a:t>
            </a:r>
            <a:r>
              <a:rPr lang="en-US" sz="3200" dirty="0" err="1" smtClean="0">
                <a:solidFill>
                  <a:srgbClr val="002060"/>
                </a:solidFill>
              </a:rPr>
              <a:t>нашей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эры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Савромато-сарматские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племена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были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родственны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скифам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говорили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языке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близком</a:t>
            </a:r>
            <a:r>
              <a:rPr lang="en-US" sz="3200" dirty="0" smtClean="0">
                <a:solidFill>
                  <a:srgbClr val="002060"/>
                </a:solidFill>
              </a:rPr>
              <a:t> к </a:t>
            </a:r>
            <a:r>
              <a:rPr lang="en-US" sz="3200" dirty="0" err="1" smtClean="0">
                <a:solidFill>
                  <a:srgbClr val="002060"/>
                </a:solidFill>
              </a:rPr>
              <a:t>их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языку</a:t>
            </a:r>
            <a:r>
              <a:rPr lang="en-US" sz="32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27650" name="Объект1" descr="бусы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549275"/>
            <a:ext cx="4386262" cy="5762625"/>
          </a:xfrm>
        </p:spPr>
      </p:pic>
      <p:pic>
        <p:nvPicPr>
          <p:cNvPr id="27651" name="Объект2" descr="золото сарматов"/>
          <p:cNvPicPr>
            <a:picLocks noGrp="1" noRot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549275"/>
            <a:ext cx="3527425" cy="2152650"/>
          </a:xfrm>
        </p:spPr>
      </p:pic>
      <p:pic>
        <p:nvPicPr>
          <p:cNvPr id="27652" name="Объект3" descr="из погребения 1"/>
          <p:cNvPicPr>
            <a:picLocks noGrp="1" noRot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64163" y="2781300"/>
            <a:ext cx="3081337" cy="3852863"/>
          </a:xfrm>
        </p:spPr>
      </p:pic>
      <p:sp>
        <p:nvSpPr>
          <p:cNvPr id="27653" name="БлокТекста1"/>
          <p:cNvSpPr txBox="1">
            <a:spLocks noChangeArrowheads="1"/>
          </p:cNvSpPr>
          <p:nvPr/>
        </p:nvSpPr>
        <p:spPr bwMode="auto">
          <a:xfrm>
            <a:off x="395288" y="6381750"/>
            <a:ext cx="4032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FFFF00"/>
                </a:solidFill>
              </a:rPr>
              <a:t>Из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сарматских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захоронений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«</a:t>
            </a:r>
            <a:r>
              <a:rPr lang="en-US" dirty="0" err="1">
                <a:solidFill>
                  <a:srgbClr val="FF0000"/>
                </a:solidFill>
              </a:rPr>
              <a:t>Южноуральские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ворота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4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1038" cy="4114800"/>
          </a:xfrm>
        </p:spPr>
        <p:txBody>
          <a:bodyPr/>
          <a:lstStyle/>
          <a:p>
            <a:pPr>
              <a:buClrTx/>
              <a:buFontTx/>
              <a:buNone/>
            </a:pP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В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начале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VI в.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через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южноуральские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и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прикаспийские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степи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прошла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новая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волна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кочевников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из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Азии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—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аваров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. </a:t>
            </a:r>
          </a:p>
          <a:p>
            <a:pPr>
              <a:buClrTx/>
              <a:buFontTx/>
              <a:buNone/>
            </a:pP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В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русской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летописи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они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именуются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Bell MT" charset="0"/>
              </a:rPr>
              <a:t>обрами</a:t>
            </a:r>
            <a:r>
              <a:rPr lang="en-US" sz="4000" dirty="0">
                <a:solidFill>
                  <a:srgbClr val="FFFF00"/>
                </a:solidFill>
                <a:latin typeface="Bell MT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 advAuto="0"/>
      <p:bldP spid="819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1" descr="бой 2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1628775"/>
            <a:ext cx="4906962" cy="4679950"/>
          </a:xfrm>
        </p:spPr>
      </p:pic>
      <p:sp>
        <p:nvSpPr>
          <p:cNvPr id="17410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752"/>
          </a:xfrm>
        </p:spPr>
        <p:txBody>
          <a:bodyPr/>
          <a:lstStyle/>
          <a:p>
            <a:pPr algn="ctr">
              <a:defRPr/>
            </a:pPr>
            <a:r>
              <a:rPr lang="en-US" i="1" dirty="0" err="1" smtClean="0">
                <a:solidFill>
                  <a:srgbClr val="FFFF00"/>
                </a:solidFill>
              </a:rPr>
              <a:t>Записать</a:t>
            </a:r>
            <a:r>
              <a:rPr lang="en-US" i="1" dirty="0" smtClean="0">
                <a:solidFill>
                  <a:srgbClr val="FFFF00"/>
                </a:solidFill>
              </a:rPr>
              <a:t> в </a:t>
            </a:r>
            <a:r>
              <a:rPr lang="en-US" i="1" dirty="0" err="1" smtClean="0">
                <a:solidFill>
                  <a:srgbClr val="FFFF00"/>
                </a:solidFill>
              </a:rPr>
              <a:t>конспект</a:t>
            </a:r>
            <a:r>
              <a:rPr lang="en-US" i="1" dirty="0" smtClean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7411" name="ТекстСлайда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buSzPct val="65000"/>
              <a:defRPr/>
            </a:pPr>
            <a:r>
              <a:rPr lang="en-US" sz="3200" dirty="0" err="1" smtClean="0">
                <a:solidFill>
                  <a:srgbClr val="FF0000"/>
                </a:solidFill>
              </a:rPr>
              <a:t>Последним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движением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народов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из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Азии</a:t>
            </a:r>
            <a:r>
              <a:rPr lang="en-US" sz="3200" dirty="0" smtClean="0">
                <a:solidFill>
                  <a:srgbClr val="FF0000"/>
                </a:solidFill>
              </a:rPr>
              <a:t> в </a:t>
            </a:r>
            <a:r>
              <a:rPr lang="en-US" sz="3200" dirty="0" err="1" smtClean="0">
                <a:solidFill>
                  <a:srgbClr val="FF0000"/>
                </a:solidFill>
              </a:rPr>
              <a:t>Европу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через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южноуральские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степи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было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нашествие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татаро-монголов</a:t>
            </a:r>
            <a:r>
              <a:rPr lang="en-US" sz="3200" dirty="0" smtClean="0">
                <a:solidFill>
                  <a:srgbClr val="FF0000"/>
                </a:solidFill>
              </a:rPr>
              <a:t> в 1236 </a:t>
            </a:r>
            <a:r>
              <a:rPr lang="en-US" sz="3200" dirty="0" err="1" smtClean="0">
                <a:solidFill>
                  <a:srgbClr val="FF0000"/>
                </a:solidFill>
              </a:rPr>
              <a:t>году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35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dvAuto="0"/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algn="ctr">
              <a:defRPr/>
            </a:pPr>
            <a:r>
              <a:rPr lang="en-US" dirty="0" err="1" smtClean="0"/>
              <a:t>Великий</a:t>
            </a:r>
            <a:r>
              <a:rPr lang="en-US" dirty="0" smtClean="0"/>
              <a:t> </a:t>
            </a:r>
            <a:r>
              <a:rPr lang="en-US" dirty="0" err="1" smtClean="0"/>
              <a:t>Чингисхан</a:t>
            </a:r>
            <a:endParaRPr lang="en-US" dirty="0" smtClean="0"/>
          </a:p>
        </p:txBody>
      </p:sp>
      <p:pic>
        <p:nvPicPr>
          <p:cNvPr id="18434" name="Объект1" descr="книга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196975"/>
            <a:ext cx="3373437" cy="5464175"/>
          </a:xfrm>
        </p:spPr>
      </p:pic>
      <p:pic>
        <p:nvPicPr>
          <p:cNvPr id="17412" name="Объект2" descr="Чингис-хан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94275" y="1196975"/>
            <a:ext cx="3635375" cy="54006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</a:rPr>
              <a:t>Монголо-татарское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нашествие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13314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2800" i="1" dirty="0" smtClean="0">
                <a:solidFill>
                  <a:srgbClr val="FFFF00"/>
                </a:solidFill>
              </a:rPr>
              <a:t>В </a:t>
            </a:r>
            <a:r>
              <a:rPr lang="en-US" sz="2800" i="1" dirty="0" err="1" smtClean="0">
                <a:solidFill>
                  <a:srgbClr val="FFFF00"/>
                </a:solidFill>
              </a:rPr>
              <a:t>начале</a:t>
            </a:r>
            <a:r>
              <a:rPr lang="en-US" sz="2800" i="1" dirty="0" smtClean="0">
                <a:solidFill>
                  <a:srgbClr val="FFFF00"/>
                </a:solidFill>
              </a:rPr>
              <a:t> XIII в. в </a:t>
            </a:r>
            <a:r>
              <a:rPr lang="en-US" sz="2800" i="1" dirty="0" err="1" smtClean="0">
                <a:solidFill>
                  <a:srgbClr val="FFFF00"/>
                </a:solidFill>
              </a:rPr>
              <a:t>глубине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Центральной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Азии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возникло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монгольское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государство</a:t>
            </a:r>
            <a:r>
              <a:rPr lang="en-US" sz="2800" i="1" dirty="0" smtClean="0">
                <a:solidFill>
                  <a:srgbClr val="FFFF00"/>
                </a:solidFill>
              </a:rPr>
              <a:t>. </a:t>
            </a:r>
            <a:r>
              <a:rPr lang="en-US" sz="2800" i="1" dirty="0" err="1" smtClean="0">
                <a:solidFill>
                  <a:srgbClr val="FFFF00"/>
                </a:solidFill>
              </a:rPr>
              <a:t>Глава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его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Чингис-хан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монгольские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феодалы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совершали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грабительские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походы</a:t>
            </a:r>
            <a:r>
              <a:rPr lang="en-US" sz="2800" i="1" dirty="0" smtClean="0">
                <a:solidFill>
                  <a:srgbClr val="FFFF00"/>
                </a:solidFill>
              </a:rPr>
              <a:t>. В 1219–1222 </a:t>
            </a:r>
            <a:r>
              <a:rPr lang="en-US" sz="2800" i="1" dirty="0" err="1" smtClean="0">
                <a:solidFill>
                  <a:srgbClr val="FFFF00"/>
                </a:solidFill>
              </a:rPr>
              <a:t>гг</a:t>
            </a:r>
            <a:r>
              <a:rPr lang="en-US" sz="2800" i="1" dirty="0" smtClean="0">
                <a:solidFill>
                  <a:srgbClr val="FFFF00"/>
                </a:solidFill>
              </a:rPr>
              <a:t>. </a:t>
            </a:r>
            <a:r>
              <a:rPr lang="en-US" sz="2800" i="1" dirty="0" err="1" smtClean="0">
                <a:solidFill>
                  <a:srgbClr val="FFFF00"/>
                </a:solidFill>
              </a:rPr>
              <a:t>они</a:t>
            </a:r>
            <a:r>
              <a:rPr lang="en-US" sz="2800" i="1" dirty="0" smtClean="0">
                <a:solidFill>
                  <a:srgbClr val="FFFF00"/>
                </a:solidFill>
              </a:rPr>
              <a:t> с </a:t>
            </a:r>
            <a:r>
              <a:rPr lang="en-US" sz="2800" i="1" dirty="0" err="1" smtClean="0">
                <a:solidFill>
                  <a:srgbClr val="FFFF00"/>
                </a:solidFill>
              </a:rPr>
              <a:t>огнем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мечом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прошли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через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Среднюю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Азию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Иран</a:t>
            </a:r>
            <a:r>
              <a:rPr lang="en-US" sz="2800" i="1" dirty="0" smtClean="0">
                <a:solidFill>
                  <a:srgbClr val="FFFF00"/>
                </a:solidFill>
              </a:rPr>
              <a:t>, </a:t>
            </a:r>
            <a:r>
              <a:rPr lang="en-US" sz="2800" i="1" dirty="0" err="1" smtClean="0">
                <a:solidFill>
                  <a:srgbClr val="FFFF00"/>
                </a:solidFill>
              </a:rPr>
              <a:t>ворвались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на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Кавказ</a:t>
            </a:r>
            <a:r>
              <a:rPr lang="en-US" sz="2800" i="1" dirty="0" smtClean="0">
                <a:solidFill>
                  <a:srgbClr val="FFFF00"/>
                </a:solidFill>
              </a:rPr>
              <a:t>. </a:t>
            </a:r>
            <a:r>
              <a:rPr lang="en-US" sz="2800" i="1" dirty="0" err="1" smtClean="0">
                <a:solidFill>
                  <a:srgbClr val="FFFF00"/>
                </a:solidFill>
              </a:rPr>
              <a:t>Весной</a:t>
            </a:r>
            <a:r>
              <a:rPr lang="en-US" sz="2800" i="1" dirty="0" smtClean="0">
                <a:solidFill>
                  <a:srgbClr val="FFFF00"/>
                </a:solidFill>
              </a:rPr>
              <a:t> 1223 г. </a:t>
            </a:r>
            <a:r>
              <a:rPr lang="en-US" sz="2800" i="1" dirty="0" err="1" smtClean="0">
                <a:solidFill>
                  <a:srgbClr val="FFFF00"/>
                </a:solidFill>
              </a:rPr>
              <a:t>на</a:t>
            </a:r>
            <a:r>
              <a:rPr lang="en-US" sz="2800" i="1" dirty="0" smtClean="0">
                <a:solidFill>
                  <a:srgbClr val="FFFF00"/>
                </a:solidFill>
              </a:rPr>
              <a:t> р. </a:t>
            </a:r>
            <a:r>
              <a:rPr lang="en-US" sz="2800" i="1" dirty="0" err="1" smtClean="0">
                <a:solidFill>
                  <a:srgbClr val="FFFF00"/>
                </a:solidFill>
              </a:rPr>
              <a:t>Калке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монголо-татары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разбили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соединенные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силы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половцев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русских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князей</a:t>
            </a:r>
            <a:r>
              <a:rPr lang="en-US" sz="2800" i="1" dirty="0" smtClean="0">
                <a:solidFill>
                  <a:srgbClr val="FFFF00"/>
                </a:solidFill>
              </a:rPr>
              <a:t>. </a:t>
            </a:r>
            <a:r>
              <a:rPr lang="en-US" sz="2800" i="1" dirty="0" err="1" smtClean="0">
                <a:solidFill>
                  <a:srgbClr val="FFFF00"/>
                </a:solidFill>
              </a:rPr>
              <a:t>После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этого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они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двинулись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на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Волжскую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Болгарию</a:t>
            </a:r>
            <a:r>
              <a:rPr lang="en-US" sz="2800" i="1" dirty="0" smtClean="0">
                <a:solidFill>
                  <a:srgbClr val="FFFF00"/>
                </a:solidFill>
              </a:rPr>
              <a:t>, </a:t>
            </a:r>
            <a:r>
              <a:rPr lang="en-US" sz="2800" i="1" dirty="0" err="1" smtClean="0">
                <a:solidFill>
                  <a:srgbClr val="FFFF00"/>
                </a:solidFill>
              </a:rPr>
              <a:t>однако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были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разбиты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болгарами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ушли</a:t>
            </a:r>
            <a:r>
              <a:rPr lang="en-US" sz="2800" i="1" dirty="0" smtClean="0">
                <a:solidFill>
                  <a:srgbClr val="FFFF00"/>
                </a:solidFill>
              </a:rPr>
              <a:t> в </a:t>
            </a:r>
            <a:r>
              <a:rPr lang="en-US" sz="2800" i="1" dirty="0" err="1" smtClean="0">
                <a:solidFill>
                  <a:srgbClr val="FFFF00"/>
                </a:solidFill>
              </a:rPr>
              <a:t>заволжские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степи</a:t>
            </a:r>
            <a:r>
              <a:rPr lang="en-US" sz="2800" i="1" dirty="0" smtClean="0">
                <a:solidFill>
                  <a:srgbClr val="FFFF00"/>
                </a:solidFill>
              </a:rPr>
              <a:t>. </a:t>
            </a:r>
            <a:r>
              <a:rPr lang="en-US" sz="2800" i="1" dirty="0" err="1" smtClean="0">
                <a:solidFill>
                  <a:srgbClr val="FFFF00"/>
                </a:solidFill>
              </a:rPr>
              <a:t>Вскоре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они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вновь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появились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на</a:t>
            </a:r>
            <a:r>
              <a:rPr lang="en-US" sz="2800" i="1" dirty="0" smtClean="0">
                <a:solidFill>
                  <a:srgbClr val="FFFF00"/>
                </a:solidFill>
              </a:rPr>
              <a:t> р. </a:t>
            </a:r>
            <a:r>
              <a:rPr lang="en-US" sz="2800" i="1" dirty="0" err="1" smtClean="0">
                <a:solidFill>
                  <a:srgbClr val="FFFF00"/>
                </a:solidFill>
              </a:rPr>
              <a:t>Яике</a:t>
            </a:r>
            <a:r>
              <a:rPr lang="en-US" sz="2800" i="1" dirty="0" smtClean="0">
                <a:solidFill>
                  <a:srgbClr val="FFFF00"/>
                </a:solidFill>
              </a:rPr>
              <a:t> и </a:t>
            </a:r>
            <a:r>
              <a:rPr lang="en-US" sz="2800" i="1" dirty="0" err="1" smtClean="0">
                <a:solidFill>
                  <a:srgbClr val="FFFF00"/>
                </a:solidFill>
              </a:rPr>
              <a:t>Нижней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Волге</a:t>
            </a:r>
            <a:r>
              <a:rPr lang="en-US" sz="2800" i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animBg="1" advAuto="0"/>
      <p:bldP spid="133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err="1" smtClean="0"/>
              <a:t>Завоеватель</a:t>
            </a:r>
            <a:r>
              <a:rPr lang="en-US" sz="4000" dirty="0" smtClean="0"/>
              <a:t> </a:t>
            </a:r>
            <a:r>
              <a:rPr lang="en-US" sz="4000" dirty="0" err="1" smtClean="0"/>
              <a:t>Руси</a:t>
            </a:r>
            <a:r>
              <a:rPr lang="en-US" sz="4000" dirty="0" smtClean="0"/>
              <a:t> </a:t>
            </a:r>
            <a:r>
              <a:rPr lang="en-US" sz="4000" dirty="0" err="1" smtClean="0"/>
              <a:t>Бату-хан</a:t>
            </a:r>
            <a:endParaRPr lang="en-US" sz="4000" dirty="0" smtClean="0"/>
          </a:p>
        </p:txBody>
      </p:sp>
      <p:pic>
        <p:nvPicPr>
          <p:cNvPr id="19458" name="Объект1" descr="Бату-хан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125" y="1052513"/>
            <a:ext cx="3636963" cy="5472112"/>
          </a:xfrm>
        </p:spPr>
      </p:pic>
      <p:pic>
        <p:nvPicPr>
          <p:cNvPr id="19459" name="Объект2" descr="портрет Батыя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628775"/>
            <a:ext cx="4679950" cy="3890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«</a:t>
            </a:r>
            <a:r>
              <a:rPr lang="en-US" dirty="0" err="1" smtClean="0">
                <a:solidFill>
                  <a:srgbClr val="FF0000"/>
                </a:solidFill>
              </a:rPr>
              <a:t>Золотая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Орда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4338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SzPct val="65000"/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В 1236–1242 </a:t>
            </a:r>
            <a:r>
              <a:rPr lang="en-US" sz="3200" dirty="0" err="1" smtClean="0">
                <a:solidFill>
                  <a:srgbClr val="FFFF00"/>
                </a:solidFill>
              </a:rPr>
              <a:t>гг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</a:rPr>
              <a:t>монголо-татарские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полчища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во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главе</a:t>
            </a:r>
            <a:r>
              <a:rPr lang="en-US" sz="3200" dirty="0" smtClean="0">
                <a:solidFill>
                  <a:srgbClr val="FFFF00"/>
                </a:solidFill>
              </a:rPr>
              <a:t> с </a:t>
            </a:r>
            <a:r>
              <a:rPr lang="en-US" sz="3200" dirty="0" err="1" smtClean="0">
                <a:solidFill>
                  <a:srgbClr val="FFFF00"/>
                </a:solidFill>
              </a:rPr>
              <a:t>ханом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Бату</a:t>
            </a:r>
            <a:r>
              <a:rPr lang="en-US" sz="3200" dirty="0" smtClean="0">
                <a:solidFill>
                  <a:srgbClr val="FFFF00"/>
                </a:solidFill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</a:rPr>
              <a:t>Батыем</a:t>
            </a:r>
            <a:r>
              <a:rPr lang="en-US" sz="3200" dirty="0" smtClean="0">
                <a:solidFill>
                  <a:srgbClr val="FFFF00"/>
                </a:solidFill>
              </a:rPr>
              <a:t>) </a:t>
            </a:r>
            <a:r>
              <a:rPr lang="en-US" sz="3200" dirty="0" err="1" smtClean="0">
                <a:solidFill>
                  <a:srgbClr val="FFFF00"/>
                </a:solidFill>
              </a:rPr>
              <a:t>завоевали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Башкирию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Волжскую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Болгарию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русские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княжества</a:t>
            </a:r>
            <a:r>
              <a:rPr lang="en-US" sz="3200" dirty="0" smtClean="0">
                <a:solidFill>
                  <a:srgbClr val="FFFF00"/>
                </a:solidFill>
              </a:rPr>
              <a:t> и </a:t>
            </a:r>
            <a:r>
              <a:rPr lang="en-US" sz="3200" dirty="0" err="1" smtClean="0">
                <a:solidFill>
                  <a:srgbClr val="FFFF00"/>
                </a:solidFill>
              </a:rPr>
              <a:t>проникли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Западную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Европу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</a:rPr>
              <a:t>Обессиленные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сражениях</a:t>
            </a:r>
            <a:r>
              <a:rPr lang="en-US" sz="3200" dirty="0" smtClean="0">
                <a:solidFill>
                  <a:srgbClr val="FFFF00"/>
                </a:solidFill>
              </a:rPr>
              <a:t> с </a:t>
            </a:r>
            <a:r>
              <a:rPr lang="en-US" sz="3200" dirty="0" err="1" smtClean="0">
                <a:solidFill>
                  <a:srgbClr val="FFFF00"/>
                </a:solidFill>
              </a:rPr>
              <a:t>русскими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монголо-татары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потерпели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ряд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поражений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на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Западе</a:t>
            </a:r>
            <a:r>
              <a:rPr lang="en-US" sz="3200" dirty="0" smtClean="0">
                <a:solidFill>
                  <a:srgbClr val="FFFF00"/>
                </a:solidFill>
              </a:rPr>
              <a:t> и </a:t>
            </a:r>
            <a:r>
              <a:rPr lang="en-US" sz="3200" dirty="0" err="1" smtClean="0">
                <a:solidFill>
                  <a:srgbClr val="FFFF00"/>
                </a:solidFill>
              </a:rPr>
              <a:t>летом</a:t>
            </a:r>
            <a:r>
              <a:rPr lang="en-US" sz="3200" dirty="0" smtClean="0">
                <a:solidFill>
                  <a:srgbClr val="FFFF00"/>
                </a:solidFill>
              </a:rPr>
              <a:t> 1242 г. </a:t>
            </a:r>
            <a:r>
              <a:rPr lang="en-US" sz="3200" dirty="0" err="1" smtClean="0">
                <a:solidFill>
                  <a:srgbClr val="FFFF00"/>
                </a:solidFill>
              </a:rPr>
              <a:t>повернули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обратно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на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Восток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</a:rPr>
              <a:t>Пройдя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через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южнорусские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степи</a:t>
            </a:r>
            <a:r>
              <a:rPr lang="en-US" sz="3200" dirty="0" smtClean="0">
                <a:solidFill>
                  <a:srgbClr val="FFFF00"/>
                </a:solidFill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</a:rPr>
              <a:t>они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обосновались</a:t>
            </a:r>
            <a:r>
              <a:rPr lang="en-US" sz="3200" dirty="0" smtClean="0">
                <a:solidFill>
                  <a:srgbClr val="FFFF00"/>
                </a:solidFill>
              </a:rPr>
              <a:t> в </a:t>
            </a:r>
            <a:r>
              <a:rPr lang="en-US" sz="3200" dirty="0" err="1" smtClean="0">
                <a:solidFill>
                  <a:srgbClr val="FFFF00"/>
                </a:solidFill>
              </a:rPr>
              <a:t>низовьях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Волги</a:t>
            </a:r>
            <a:r>
              <a:rPr lang="en-US" sz="3200" dirty="0" smtClean="0">
                <a:solidFill>
                  <a:srgbClr val="FFFF00"/>
                </a:solidFill>
              </a:rPr>
              <a:t>. </a:t>
            </a:r>
            <a:r>
              <a:rPr lang="en-US" sz="3200" b="1" i="1" dirty="0" err="1" smtClean="0"/>
              <a:t>Возникло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монголо-татарское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государство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которое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русские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называли</a:t>
            </a:r>
            <a:r>
              <a:rPr lang="en-US" sz="3200" b="1" i="1" dirty="0" smtClean="0"/>
              <a:t> «</a:t>
            </a:r>
            <a:r>
              <a:rPr lang="en-US" sz="3200" b="1" i="1" dirty="0" err="1" smtClean="0"/>
              <a:t>Золотая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Орда</a:t>
            </a:r>
            <a:r>
              <a:rPr lang="en-US" sz="3200" b="1" i="1" dirty="0" smtClean="0"/>
              <a:t>».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h/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 advAuto="0"/>
      <p:bldP spid="143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Древние племена Южного Урала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Картинка1" descr="р1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075" y="2204864"/>
            <a:ext cx="838681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0541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«</a:t>
            </a:r>
            <a:r>
              <a:rPr lang="en-US" dirty="0" err="1" smtClean="0">
                <a:solidFill>
                  <a:srgbClr val="FF0000"/>
                </a:solidFill>
              </a:rPr>
              <a:t>Золотая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Орда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15362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4025" y="717550"/>
            <a:ext cx="8299450" cy="5022850"/>
          </a:xfrm>
        </p:spPr>
        <p:txBody>
          <a:bodyPr>
            <a:normAutofit fontScale="92500"/>
          </a:bodyPr>
          <a:lstStyle/>
          <a:p>
            <a:pPr>
              <a:buSzPct val="65000"/>
              <a:defRPr/>
            </a:pPr>
            <a:endParaRPr lang="ru-RU" sz="3600" b="1" i="1" dirty="0" smtClean="0">
              <a:latin typeface="Kunstler Script" charset="0"/>
            </a:endParaRPr>
          </a:p>
          <a:p>
            <a:pPr>
              <a:buSzPct val="65000"/>
              <a:defRPr/>
            </a:pPr>
            <a:r>
              <a:rPr lang="en-US" sz="3600" b="1" i="1" dirty="0" err="1" smtClean="0">
                <a:latin typeface="Kunstler Script" charset="0"/>
              </a:rPr>
              <a:t>Оно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занимало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обширное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пространство</a:t>
            </a:r>
            <a:r>
              <a:rPr lang="en-US" sz="3600" b="1" i="1" dirty="0" smtClean="0">
                <a:latin typeface="Kunstler Script" charset="0"/>
              </a:rPr>
              <a:t> — </a:t>
            </a:r>
            <a:r>
              <a:rPr lang="en-US" sz="3600" b="1" i="1" dirty="0" err="1" smtClean="0">
                <a:latin typeface="Kunstler Script" charset="0"/>
              </a:rPr>
              <a:t>от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Дуная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до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Иртыша</a:t>
            </a:r>
            <a:r>
              <a:rPr lang="en-US" sz="3600" b="1" i="1" dirty="0" smtClean="0">
                <a:latin typeface="Kunstler Script" charset="0"/>
              </a:rPr>
              <a:t>. </a:t>
            </a:r>
            <a:r>
              <a:rPr lang="en-US" sz="3600" b="1" i="1" dirty="0" err="1" smtClean="0">
                <a:latin typeface="Kunstler Script" charset="0"/>
              </a:rPr>
              <a:t>Вначале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Золотая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Орда</a:t>
            </a:r>
            <a:r>
              <a:rPr lang="ru-RU" sz="3600" b="1" i="1" dirty="0" smtClean="0">
                <a:latin typeface="Kunstler Script" charset="0"/>
              </a:rPr>
              <a:t> 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являлась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частью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монгольского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государства</a:t>
            </a:r>
            <a:r>
              <a:rPr lang="en-US" sz="3600" b="1" i="1" dirty="0" smtClean="0">
                <a:latin typeface="Kunstler Script" charset="0"/>
              </a:rPr>
              <a:t>, </a:t>
            </a:r>
            <a:r>
              <a:rPr lang="en-US" sz="3600" b="1" i="1" dirty="0" err="1" smtClean="0">
                <a:latin typeface="Kunstler Script" charset="0"/>
              </a:rPr>
              <a:t>но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потом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стала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самостоятельным</a:t>
            </a:r>
            <a:r>
              <a:rPr lang="en-US" sz="3600" b="1" i="1" dirty="0" smtClean="0">
                <a:latin typeface="Kunstler Script" charset="0"/>
              </a:rPr>
              <a:t> </a:t>
            </a:r>
            <a:r>
              <a:rPr lang="en-US" sz="3600" b="1" i="1" dirty="0" err="1" smtClean="0">
                <a:latin typeface="Kunstler Script" charset="0"/>
              </a:rPr>
              <a:t>государством</a:t>
            </a:r>
            <a:r>
              <a:rPr lang="en-US" sz="3600" b="1" i="1" dirty="0" smtClean="0">
                <a:latin typeface="Kunstler Script" charset="0"/>
              </a:rPr>
              <a:t>.</a:t>
            </a:r>
          </a:p>
          <a:p>
            <a:pPr>
              <a:buSzPct val="65000"/>
              <a:defRPr/>
            </a:pP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Русь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находилась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в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зависимости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от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Золотой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Орды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,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неся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тяжелое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монголо-татарское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Kunstler Script" charset="0"/>
              </a:rPr>
              <a:t>иго</a:t>
            </a:r>
            <a:r>
              <a:rPr lang="en-US" sz="3600" b="1" i="1" dirty="0" smtClean="0">
                <a:solidFill>
                  <a:srgbClr val="FFFF00"/>
                </a:solidFill>
                <a:latin typeface="Kunstler Script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 advAuto="0"/>
      <p:bldP spid="1536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Монгольские</a:t>
            </a:r>
            <a:r>
              <a:rPr lang="en-US" dirty="0" smtClean="0"/>
              <a:t> </a:t>
            </a:r>
            <a:r>
              <a:rPr lang="en-US" dirty="0" err="1" smtClean="0"/>
              <a:t>воины</a:t>
            </a:r>
            <a:endParaRPr lang="en-US" dirty="0" smtClean="0"/>
          </a:p>
        </p:txBody>
      </p:sp>
      <p:pic>
        <p:nvPicPr>
          <p:cNvPr id="20482" name="Объект1" descr="всадник-монгол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700213"/>
            <a:ext cx="4387850" cy="4344987"/>
          </a:xfrm>
        </p:spPr>
      </p:pic>
      <p:pic>
        <p:nvPicPr>
          <p:cNvPr id="20483" name="Объект2" descr="конники Бату-хана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1989138"/>
            <a:ext cx="2657475" cy="3817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22530" name="Объект1" descr="русский воин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692150"/>
            <a:ext cx="2486025" cy="5761038"/>
          </a:xfrm>
        </p:spPr>
      </p:pic>
      <p:pic>
        <p:nvPicPr>
          <p:cNvPr id="22531" name="Объект2" descr="конники Бату-хана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6550" y="692150"/>
            <a:ext cx="4340225" cy="5761038"/>
          </a:xfrm>
        </p:spPr>
      </p:pic>
      <p:sp>
        <p:nvSpPr>
          <p:cNvPr id="22532" name="БлокТекста2"/>
          <p:cNvSpPr txBox="1">
            <a:spLocks noChangeArrowheads="1"/>
          </p:cNvSpPr>
          <p:nvPr/>
        </p:nvSpPr>
        <p:spPr bwMode="auto">
          <a:xfrm>
            <a:off x="1043608" y="332656"/>
            <a:ext cx="244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      </a:t>
            </a:r>
            <a:r>
              <a:rPr lang="en-US" sz="2000" dirty="0" err="1" smtClean="0"/>
              <a:t>Русский</a:t>
            </a:r>
            <a:r>
              <a:rPr lang="en-US" sz="2000" dirty="0" smtClean="0"/>
              <a:t> </a:t>
            </a:r>
            <a:r>
              <a:rPr lang="en-US" sz="2000" dirty="0" err="1"/>
              <a:t>воин</a:t>
            </a:r>
            <a:endParaRPr lang="en-US" sz="2000" dirty="0"/>
          </a:p>
        </p:txBody>
      </p:sp>
      <p:sp>
        <p:nvSpPr>
          <p:cNvPr id="22533" name="БлокТекста1"/>
          <p:cNvSpPr txBox="1">
            <a:spLocks noChangeArrowheads="1"/>
          </p:cNvSpPr>
          <p:nvPr/>
        </p:nvSpPr>
        <p:spPr bwMode="auto">
          <a:xfrm>
            <a:off x="4788024" y="332656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Монгольские</a:t>
            </a:r>
            <a:r>
              <a:rPr lang="en-US" dirty="0"/>
              <a:t> </a:t>
            </a:r>
            <a:r>
              <a:rPr lang="en-US" dirty="0" err="1"/>
              <a:t>воины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 advAuto="0"/>
      <p:bldP spid="22533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sz="4000" smtClean="0"/>
          </a:p>
        </p:txBody>
      </p:sp>
      <p:pic>
        <p:nvPicPr>
          <p:cNvPr id="21506" name="Объект1" descr="атрибуты воинов монголов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60350"/>
            <a:ext cx="4805362" cy="6381750"/>
          </a:xfrm>
        </p:spPr>
      </p:pic>
      <p:sp>
        <p:nvSpPr>
          <p:cNvPr id="21507" name="БлокТекста1"/>
          <p:cNvSpPr txBox="1">
            <a:spLocks noChangeArrowheads="1"/>
          </p:cNvSpPr>
          <p:nvPr/>
        </p:nvSpPr>
        <p:spPr bwMode="auto">
          <a:xfrm>
            <a:off x="6732240" y="2133600"/>
            <a:ext cx="223237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Свидетельства</a:t>
            </a:r>
            <a:r>
              <a:rPr lang="en-US" sz="2400" dirty="0" smtClean="0"/>
              <a:t> </a:t>
            </a:r>
            <a:r>
              <a:rPr lang="en-US" sz="2400" dirty="0" err="1"/>
              <a:t>былого</a:t>
            </a:r>
            <a:r>
              <a:rPr lang="en-US" sz="2400" dirty="0"/>
              <a:t> </a:t>
            </a:r>
            <a:r>
              <a:rPr lang="en-US" sz="2400" dirty="0" err="1"/>
              <a:t>величия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15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15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15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sp>
        <p:nvSpPr>
          <p:cNvPr id="31746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SzPct val="65000"/>
              <a:defRPr/>
            </a:pPr>
            <a:r>
              <a:rPr lang="en-US" sz="4400" dirty="0" smtClean="0">
                <a:solidFill>
                  <a:srgbClr val="002060"/>
                </a:solidFill>
              </a:rPr>
              <a:t>К </a:t>
            </a:r>
            <a:r>
              <a:rPr lang="en-US" sz="4400" dirty="0" err="1" smtClean="0">
                <a:solidFill>
                  <a:srgbClr val="002060"/>
                </a:solidFill>
              </a:rPr>
              <a:t>моменту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прихода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на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Урал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русских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население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края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по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своему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происхождению</a:t>
            </a:r>
            <a:r>
              <a:rPr lang="en-US" sz="4400" dirty="0" smtClean="0">
                <a:solidFill>
                  <a:srgbClr val="002060"/>
                </a:solidFill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</a:rPr>
              <a:t>языковой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принадлежности</a:t>
            </a:r>
            <a:r>
              <a:rPr lang="en-US" sz="4400" dirty="0" smtClean="0">
                <a:solidFill>
                  <a:srgbClr val="002060"/>
                </a:solidFill>
              </a:rPr>
              <a:t> и </a:t>
            </a:r>
            <a:r>
              <a:rPr lang="en-US" sz="4400" dirty="0" err="1" smtClean="0">
                <a:solidFill>
                  <a:srgbClr val="002060"/>
                </a:solidFill>
              </a:rPr>
              <a:t>хозяйственно­культурным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типам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составляло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три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большие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группы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</a:rPr>
              <a:t>1 </a:t>
            </a:r>
            <a:r>
              <a:rPr lang="en-US" i="1" dirty="0" err="1" smtClean="0">
                <a:solidFill>
                  <a:srgbClr val="C00000"/>
                </a:solidFill>
              </a:rPr>
              <a:t>группа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3794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SzPct val="65000"/>
              <a:defRPr/>
            </a:pPr>
            <a:r>
              <a:rPr lang="en-US" sz="4800" dirty="0" err="1" smtClean="0"/>
              <a:t>Аборигенное</a:t>
            </a:r>
            <a:r>
              <a:rPr lang="en-US" sz="4800" dirty="0" smtClean="0"/>
              <a:t>, </a:t>
            </a:r>
            <a:r>
              <a:rPr lang="en-US" sz="4800" dirty="0" err="1" smtClean="0"/>
              <a:t>автохтонное</a:t>
            </a:r>
            <a:r>
              <a:rPr lang="en-US" sz="4800" dirty="0" smtClean="0"/>
              <a:t> </a:t>
            </a:r>
            <a:r>
              <a:rPr lang="en-US" sz="4800" dirty="0" err="1" smtClean="0"/>
              <a:t>население</a:t>
            </a:r>
            <a:r>
              <a:rPr lang="en-US" sz="4800" dirty="0" smtClean="0"/>
              <a:t> - </a:t>
            </a:r>
            <a:r>
              <a:rPr lang="en-US" sz="4800" dirty="0" err="1" smtClean="0"/>
              <a:t>издревле</a:t>
            </a:r>
            <a:r>
              <a:rPr lang="en-US" sz="4800" dirty="0" smtClean="0"/>
              <a:t> </a:t>
            </a:r>
            <a:r>
              <a:rPr lang="en-US" sz="4800" dirty="0" err="1" smtClean="0"/>
              <a:t>проживавшие</a:t>
            </a:r>
            <a:r>
              <a:rPr lang="en-US" sz="4800" dirty="0" smtClean="0"/>
              <a:t> </a:t>
            </a:r>
            <a:r>
              <a:rPr lang="en-US" sz="4800" dirty="0" err="1" smtClean="0"/>
              <a:t>на</a:t>
            </a:r>
            <a:r>
              <a:rPr lang="en-US" sz="4800" dirty="0" smtClean="0"/>
              <a:t> </a:t>
            </a:r>
            <a:r>
              <a:rPr lang="en-US" sz="4800" dirty="0" err="1" smtClean="0"/>
              <a:t>Урале</a:t>
            </a:r>
            <a:r>
              <a:rPr lang="en-US" sz="4800" dirty="0" smtClean="0"/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коми-пермяки</a:t>
            </a:r>
            <a:r>
              <a:rPr lang="en-US" sz="4800" dirty="0" smtClean="0">
                <a:solidFill>
                  <a:srgbClr val="FFFF00"/>
                </a:solidFill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</a:rPr>
              <a:t>удмурты</a:t>
            </a:r>
            <a:r>
              <a:rPr lang="en-US" sz="4800" dirty="0" smtClean="0">
                <a:solidFill>
                  <a:srgbClr val="FFFF00"/>
                </a:solidFill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</a:rPr>
              <a:t>ханты</a:t>
            </a:r>
            <a:r>
              <a:rPr lang="en-US" sz="4800" dirty="0" smtClean="0">
                <a:solidFill>
                  <a:srgbClr val="FFFF00"/>
                </a:solidFill>
              </a:rPr>
              <a:t>, </a:t>
            </a:r>
            <a:r>
              <a:rPr lang="en-US" sz="4800" dirty="0" err="1" smtClean="0">
                <a:solidFill>
                  <a:srgbClr val="FFFF00"/>
                </a:solidFill>
              </a:rPr>
              <a:t>манси</a:t>
            </a:r>
            <a:r>
              <a:rPr lang="en-US" sz="4800" dirty="0" smtClean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 advAuto="0"/>
      <p:bldP spid="3379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Объект1" descr="жилище хантов"/>
          <p:cNvPicPr>
            <a:picLocks noGrp="1" noRot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492375"/>
            <a:ext cx="8569325" cy="3892550"/>
          </a:xfrm>
        </p:spPr>
      </p:pic>
      <p:sp>
        <p:nvSpPr>
          <p:cNvPr id="34818" name="БлокТекста1"/>
          <p:cNvSpPr txBox="1">
            <a:spLocks noChangeArrowheads="1"/>
          </p:cNvSpPr>
          <p:nvPr/>
        </p:nvSpPr>
        <p:spPr bwMode="auto">
          <a:xfrm>
            <a:off x="323850" y="260350"/>
            <a:ext cx="8640763" cy="263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Ханты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сформировались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конце</a:t>
            </a:r>
            <a:r>
              <a:rPr lang="en-US" sz="2000" dirty="0">
                <a:solidFill>
                  <a:srgbClr val="002060"/>
                </a:solidFill>
              </a:rPr>
              <a:t> 1 </a:t>
            </a:r>
            <a:r>
              <a:rPr lang="en-US" sz="2000" dirty="0" err="1">
                <a:solidFill>
                  <a:srgbClr val="002060"/>
                </a:solidFill>
              </a:rPr>
              <a:t>тысячелетия</a:t>
            </a:r>
            <a:r>
              <a:rPr lang="en-US" sz="2000" dirty="0">
                <a:solidFill>
                  <a:srgbClr val="002060"/>
                </a:solidFill>
              </a:rPr>
              <a:t> н. э. </a:t>
            </a:r>
            <a:r>
              <a:rPr lang="en-US" sz="2000" dirty="0" err="1">
                <a:solidFill>
                  <a:srgbClr val="002060"/>
                </a:solidFill>
              </a:rPr>
              <a:t>на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основе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смешения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аборигенного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населения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угорских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кочевых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племен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пришедших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из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Западной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Сибири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Северного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Казахстана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</a:p>
          <a:p>
            <a:pPr>
              <a:spcBef>
                <a:spcPts val="1075"/>
              </a:spcBef>
            </a:pPr>
            <a:r>
              <a:rPr lang="en-US" sz="2000" dirty="0" err="1">
                <a:solidFill>
                  <a:srgbClr val="002060"/>
                </a:solidFill>
              </a:rPr>
              <a:t>Манси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родственны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хантам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075"/>
              </a:spcBef>
            </a:pPr>
            <a:r>
              <a:rPr lang="en-US" sz="2000" dirty="0" err="1">
                <a:solidFill>
                  <a:srgbClr val="002060"/>
                </a:solidFill>
              </a:rPr>
              <a:t>Таежная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охота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рыболовство</a:t>
            </a:r>
            <a:r>
              <a:rPr lang="en-US" sz="2000" dirty="0">
                <a:solidFill>
                  <a:srgbClr val="002060"/>
                </a:solidFill>
              </a:rPr>
              <a:t> в </a:t>
            </a:r>
            <a:r>
              <a:rPr lang="en-US" sz="2000" dirty="0" err="1">
                <a:solidFill>
                  <a:srgbClr val="002060"/>
                </a:solidFill>
              </a:rPr>
              <a:t>сочетании</a:t>
            </a:r>
            <a:r>
              <a:rPr lang="en-US" sz="2000" dirty="0">
                <a:solidFill>
                  <a:srgbClr val="002060"/>
                </a:solidFill>
              </a:rPr>
              <a:t> с </a:t>
            </a:r>
            <a:r>
              <a:rPr lang="en-US" sz="2000" dirty="0" err="1">
                <a:solidFill>
                  <a:srgbClr val="002060"/>
                </a:solidFill>
              </a:rPr>
              <a:t>оленеводством</a:t>
            </a:r>
            <a:r>
              <a:rPr lang="en-US" sz="2000" dirty="0">
                <a:solidFill>
                  <a:srgbClr val="002060"/>
                </a:solidFill>
              </a:rPr>
              <a:t> и </a:t>
            </a:r>
            <a:r>
              <a:rPr lang="en-US" sz="2000" dirty="0" err="1">
                <a:solidFill>
                  <a:srgbClr val="002060"/>
                </a:solidFill>
              </a:rPr>
              <a:t>собаководством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1075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i="1" dirty="0" smtClean="0">
                <a:solidFill>
                  <a:srgbClr val="C00000"/>
                </a:solidFill>
              </a:rPr>
              <a:t>2 </a:t>
            </a:r>
            <a:r>
              <a:rPr lang="en-US" i="1" dirty="0" err="1" smtClean="0">
                <a:solidFill>
                  <a:srgbClr val="C00000"/>
                </a:solidFill>
              </a:rPr>
              <a:t>группа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35842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040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2800" dirty="0" smtClean="0"/>
              <a:t>. </a:t>
            </a:r>
            <a:r>
              <a:rPr lang="en-US" sz="2800" dirty="0" err="1" smtClean="0">
                <a:solidFill>
                  <a:srgbClr val="FFFF00"/>
                </a:solidFill>
              </a:rPr>
              <a:t>Смешанное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население</a:t>
            </a:r>
            <a:r>
              <a:rPr lang="en-US" sz="2800" dirty="0" smtClean="0">
                <a:solidFill>
                  <a:srgbClr val="FFFF00"/>
                </a:solidFill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</a:rPr>
              <a:t>татары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башкиры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ненцы</a:t>
            </a:r>
            <a:r>
              <a:rPr lang="en-US" sz="2800" dirty="0" smtClean="0"/>
              <a:t> - </a:t>
            </a:r>
            <a:r>
              <a:rPr lang="en-US" sz="2800" dirty="0" err="1" smtClean="0"/>
              <a:t>сформировалось</a:t>
            </a:r>
            <a:r>
              <a:rPr lang="en-US" sz="2800" dirty="0" smtClean="0"/>
              <a:t> </a:t>
            </a:r>
            <a:r>
              <a:rPr lang="en-US" sz="2800" dirty="0" err="1" smtClean="0"/>
              <a:t>позднее</a:t>
            </a:r>
            <a:r>
              <a:rPr lang="en-US" sz="2800" dirty="0" smtClean="0"/>
              <a:t> в </a:t>
            </a:r>
            <a:r>
              <a:rPr lang="en-US" sz="2800" dirty="0" err="1" smtClean="0"/>
              <a:t>результате</a:t>
            </a:r>
            <a:r>
              <a:rPr lang="en-US" sz="2800" dirty="0" smtClean="0"/>
              <a:t> </a:t>
            </a:r>
            <a:r>
              <a:rPr lang="en-US" sz="2800" dirty="0" err="1" smtClean="0"/>
              <a:t>переселения</a:t>
            </a:r>
            <a:r>
              <a:rPr lang="en-US" sz="2800" dirty="0" smtClean="0"/>
              <a:t> </a:t>
            </a:r>
            <a:r>
              <a:rPr lang="en-US" sz="2800" dirty="0" err="1" smtClean="0"/>
              <a:t>народов</a:t>
            </a:r>
            <a:r>
              <a:rPr lang="en-US" sz="2800" dirty="0" smtClean="0"/>
              <a:t> </a:t>
            </a:r>
            <a:r>
              <a:rPr lang="en-US" sz="2800" dirty="0" err="1" smtClean="0"/>
              <a:t>из</a:t>
            </a:r>
            <a:r>
              <a:rPr lang="en-US" sz="2800" dirty="0" smtClean="0"/>
              <a:t> </a:t>
            </a:r>
            <a:r>
              <a:rPr lang="en-US" sz="2800" dirty="0" err="1" smtClean="0"/>
              <a:t>других</a:t>
            </a:r>
            <a:r>
              <a:rPr lang="en-US" sz="2800" dirty="0" smtClean="0"/>
              <a:t> </a:t>
            </a:r>
            <a:r>
              <a:rPr lang="en-US" sz="2800" dirty="0" err="1" smtClean="0"/>
              <a:t>районов</a:t>
            </a:r>
            <a:r>
              <a:rPr lang="en-US" sz="2800" dirty="0" smtClean="0"/>
              <a:t> и </a:t>
            </a:r>
            <a:r>
              <a:rPr lang="en-US" sz="2800" dirty="0" err="1" smtClean="0"/>
              <a:t>включения</a:t>
            </a:r>
            <a:r>
              <a:rPr lang="en-US" sz="2800" dirty="0" smtClean="0"/>
              <a:t> в </a:t>
            </a:r>
            <a:r>
              <a:rPr lang="en-US" sz="2800" dirty="0" err="1" smtClean="0"/>
              <a:t>их</a:t>
            </a:r>
            <a:r>
              <a:rPr lang="en-US" sz="2800" dirty="0" smtClean="0"/>
              <a:t> </a:t>
            </a:r>
            <a:r>
              <a:rPr lang="en-US" sz="2800" dirty="0" err="1" smtClean="0"/>
              <a:t>состав</a:t>
            </a:r>
            <a:r>
              <a:rPr lang="en-US" sz="2800" dirty="0" smtClean="0"/>
              <a:t> </a:t>
            </a:r>
            <a:r>
              <a:rPr lang="en-US" sz="2800" dirty="0" err="1" smtClean="0"/>
              <a:t>коренного</a:t>
            </a:r>
            <a:r>
              <a:rPr lang="en-US" sz="2800" dirty="0" smtClean="0"/>
              <a:t> </a:t>
            </a:r>
            <a:r>
              <a:rPr lang="en-US" sz="2800" dirty="0" err="1" smtClean="0"/>
              <a:t>населения</a:t>
            </a:r>
            <a:r>
              <a:rPr lang="en-US" sz="2800" dirty="0" smtClean="0"/>
              <a:t>. </a:t>
            </a:r>
            <a:r>
              <a:rPr lang="en-US" sz="2800" dirty="0" err="1" smtClean="0"/>
              <a:t>Тюрко­язычные</a:t>
            </a:r>
            <a:r>
              <a:rPr lang="en-US" sz="2800" dirty="0" smtClean="0"/>
              <a:t> </a:t>
            </a:r>
            <a:r>
              <a:rPr lang="en-US" sz="2800" dirty="0" err="1" smtClean="0"/>
              <a:t>племена</a:t>
            </a:r>
            <a:r>
              <a:rPr lang="en-US" sz="2800" dirty="0" smtClean="0"/>
              <a:t> - </a:t>
            </a:r>
            <a:r>
              <a:rPr lang="en-US" sz="2800" dirty="0" err="1" smtClean="0"/>
              <a:t>предки</a:t>
            </a:r>
            <a:r>
              <a:rPr lang="en-US" sz="2800" dirty="0" smtClean="0"/>
              <a:t> </a:t>
            </a:r>
            <a:r>
              <a:rPr lang="en-US" sz="2800" dirty="0" err="1" smtClean="0"/>
              <a:t>татар</a:t>
            </a:r>
            <a:r>
              <a:rPr lang="en-US" sz="2800" dirty="0" smtClean="0"/>
              <a:t> и </a:t>
            </a:r>
            <a:r>
              <a:rPr lang="en-US" sz="2800" dirty="0" err="1" smtClean="0"/>
              <a:t>башкир</a:t>
            </a:r>
            <a:r>
              <a:rPr lang="en-US" sz="2800" dirty="0" smtClean="0"/>
              <a:t> - в </a:t>
            </a:r>
            <a:r>
              <a:rPr lang="en-US" sz="2800" dirty="0" err="1" smtClean="0"/>
              <a:t>область</a:t>
            </a:r>
            <a:r>
              <a:rPr lang="en-US" sz="2800" dirty="0" smtClean="0"/>
              <a:t> </a:t>
            </a:r>
            <a:r>
              <a:rPr lang="en-US" sz="2800" dirty="0" err="1" smtClean="0"/>
              <a:t>Урала</a:t>
            </a:r>
            <a:r>
              <a:rPr lang="en-US" sz="2800" dirty="0" smtClean="0"/>
              <a:t> </a:t>
            </a:r>
            <a:r>
              <a:rPr lang="en-US" sz="2800" dirty="0" err="1" smtClean="0"/>
              <a:t>стали</a:t>
            </a:r>
            <a:r>
              <a:rPr lang="en-US" sz="2800" dirty="0" smtClean="0"/>
              <a:t> </a:t>
            </a:r>
            <a:r>
              <a:rPr lang="en-US" sz="2800" dirty="0" err="1" smtClean="0"/>
              <a:t>проникать</a:t>
            </a:r>
            <a:r>
              <a:rPr lang="en-US" sz="2800" dirty="0" smtClean="0"/>
              <a:t> с </a:t>
            </a:r>
            <a:r>
              <a:rPr lang="en-US" sz="2800" dirty="0" err="1" smtClean="0"/>
              <a:t>нашествием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Европу</a:t>
            </a:r>
            <a:r>
              <a:rPr lang="en-US" sz="2800" dirty="0" smtClean="0"/>
              <a:t> </a:t>
            </a:r>
            <a:r>
              <a:rPr lang="en-US" sz="2800" dirty="0" err="1" smtClean="0"/>
              <a:t>гуннов</a:t>
            </a:r>
            <a:r>
              <a:rPr lang="en-US" sz="2800" dirty="0" smtClean="0"/>
              <a:t>. </a:t>
            </a:r>
            <a:r>
              <a:rPr lang="en-US" sz="2800" dirty="0" err="1" smtClean="0"/>
              <a:t>Оседая</a:t>
            </a:r>
            <a:r>
              <a:rPr lang="en-US" sz="2800" dirty="0" smtClean="0"/>
              <a:t>, </a:t>
            </a:r>
            <a:r>
              <a:rPr lang="en-US" sz="2800" dirty="0" err="1" smtClean="0"/>
              <a:t>тюрки</a:t>
            </a:r>
            <a:r>
              <a:rPr lang="en-US" sz="2800" dirty="0" smtClean="0"/>
              <a:t> </a:t>
            </a:r>
            <a:r>
              <a:rPr lang="en-US" sz="2800" dirty="0" err="1" smtClean="0"/>
              <a:t>воспринимали</a:t>
            </a:r>
            <a:r>
              <a:rPr lang="en-US" sz="2800" dirty="0" smtClean="0"/>
              <a:t> </a:t>
            </a:r>
            <a:r>
              <a:rPr lang="en-US" sz="2800" dirty="0" err="1" smtClean="0"/>
              <a:t>культуру</a:t>
            </a:r>
            <a:r>
              <a:rPr lang="en-US" sz="2800" dirty="0" smtClean="0"/>
              <a:t> </a:t>
            </a:r>
            <a:r>
              <a:rPr lang="en-US" sz="2800" dirty="0" err="1" smtClean="0"/>
              <a:t>местных</a:t>
            </a:r>
            <a:r>
              <a:rPr lang="en-US" sz="2800" dirty="0" smtClean="0"/>
              <a:t> </a:t>
            </a:r>
            <a:r>
              <a:rPr lang="en-US" sz="2800" dirty="0" err="1" smtClean="0"/>
              <a:t>финно-угорских</a:t>
            </a:r>
            <a:r>
              <a:rPr lang="en-US" sz="2800" dirty="0" smtClean="0"/>
              <a:t> </a:t>
            </a:r>
            <a:r>
              <a:rPr lang="en-US" sz="2800" dirty="0" err="1" smtClean="0"/>
              <a:t>народов</a:t>
            </a:r>
            <a:r>
              <a:rPr lang="en-US" sz="2800" dirty="0" smtClean="0"/>
              <a:t> и </a:t>
            </a:r>
            <a:r>
              <a:rPr lang="en-US" sz="2800" dirty="0" err="1" smtClean="0"/>
              <a:t>частично</a:t>
            </a:r>
            <a:r>
              <a:rPr lang="en-US" sz="2800" dirty="0" smtClean="0"/>
              <a:t> </a:t>
            </a:r>
            <a:r>
              <a:rPr lang="en-US" sz="2800" dirty="0" err="1" smtClean="0"/>
              <a:t>сливались</a:t>
            </a:r>
            <a:r>
              <a:rPr lang="en-US" sz="2800" dirty="0" smtClean="0"/>
              <a:t> с </a:t>
            </a:r>
            <a:r>
              <a:rPr lang="en-US" sz="2800" dirty="0" err="1" smtClean="0"/>
              <a:t>ними</a:t>
            </a:r>
            <a:r>
              <a:rPr lang="en-US" sz="2800" dirty="0" smtClean="0"/>
              <a:t>. </a:t>
            </a:r>
            <a:r>
              <a:rPr lang="en-US" sz="2800" dirty="0" err="1" smtClean="0"/>
              <a:t>Новые</a:t>
            </a:r>
            <a:r>
              <a:rPr lang="en-US" sz="2800" dirty="0" smtClean="0"/>
              <a:t> </a:t>
            </a:r>
            <a:r>
              <a:rPr lang="en-US" sz="2800" dirty="0" err="1" smtClean="0"/>
              <a:t>волны</a:t>
            </a:r>
            <a:r>
              <a:rPr lang="en-US" sz="2800" dirty="0" smtClean="0"/>
              <a:t> </a:t>
            </a:r>
            <a:r>
              <a:rPr lang="en-US" sz="2800" dirty="0" err="1" smtClean="0"/>
              <a:t>тюркоязычных</a:t>
            </a:r>
            <a:r>
              <a:rPr lang="en-US" sz="2800" dirty="0" smtClean="0"/>
              <a:t> </a:t>
            </a:r>
            <a:r>
              <a:rPr lang="en-US" sz="2800" dirty="0" err="1" smtClean="0"/>
              <a:t>племен</a:t>
            </a:r>
            <a:r>
              <a:rPr lang="en-US" sz="2800" dirty="0" smtClean="0"/>
              <a:t> </a:t>
            </a:r>
            <a:r>
              <a:rPr lang="en-US" sz="2800" dirty="0" err="1" smtClean="0"/>
              <a:t>накатывались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протяжении</a:t>
            </a:r>
            <a:r>
              <a:rPr lang="en-US" sz="2800" dirty="0" smtClean="0"/>
              <a:t> V-VIII </a:t>
            </a:r>
            <a:r>
              <a:rPr lang="en-US" sz="2800" dirty="0" err="1" smtClean="0"/>
              <a:t>вв</a:t>
            </a:r>
            <a:r>
              <a:rPr lang="en-US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animBg="1" advAuto="0"/>
      <p:bldP spid="3584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6000" dirty="0" err="1" smtClean="0"/>
              <a:t>Татары</a:t>
            </a:r>
            <a:endParaRPr lang="en-US" sz="6000" dirty="0" smtClean="0"/>
          </a:p>
        </p:txBody>
      </p:sp>
      <p:sp>
        <p:nvSpPr>
          <p:cNvPr id="36866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SzPct val="65000"/>
              <a:defRPr/>
            </a:pPr>
            <a:r>
              <a:rPr lang="en-US" sz="4400" dirty="0" err="1" smtClean="0">
                <a:solidFill>
                  <a:srgbClr val="002060"/>
                </a:solidFill>
              </a:rPr>
              <a:t>Этноним</a:t>
            </a:r>
            <a:r>
              <a:rPr lang="en-US" sz="4400" dirty="0" smtClean="0">
                <a:solidFill>
                  <a:srgbClr val="002060"/>
                </a:solidFill>
              </a:rPr>
              <a:t> «</a:t>
            </a:r>
            <a:r>
              <a:rPr lang="en-US" sz="4400" dirty="0" err="1" smtClean="0">
                <a:solidFill>
                  <a:srgbClr val="002060"/>
                </a:solidFill>
              </a:rPr>
              <a:t>татары</a:t>
            </a:r>
            <a:r>
              <a:rPr lang="en-US" sz="4400" dirty="0" smtClean="0">
                <a:solidFill>
                  <a:srgbClr val="002060"/>
                </a:solidFill>
              </a:rPr>
              <a:t>» </a:t>
            </a:r>
            <a:r>
              <a:rPr lang="en-US" sz="4400" dirty="0" err="1" smtClean="0">
                <a:solidFill>
                  <a:srgbClr val="002060"/>
                </a:solidFill>
              </a:rPr>
              <a:t>впервые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возник</a:t>
            </a:r>
            <a:r>
              <a:rPr lang="en-US" sz="4400" dirty="0" smtClean="0">
                <a:solidFill>
                  <a:srgbClr val="002060"/>
                </a:solidFill>
              </a:rPr>
              <a:t> в VI в. </a:t>
            </a:r>
            <a:r>
              <a:rPr lang="en-US" sz="4400" dirty="0" err="1" smtClean="0">
                <a:solidFill>
                  <a:srgbClr val="002060"/>
                </a:solidFill>
              </a:rPr>
              <a:t>среди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монгольских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племен</a:t>
            </a:r>
            <a:r>
              <a:rPr lang="en-US" sz="4400" dirty="0" smtClean="0">
                <a:solidFill>
                  <a:srgbClr val="002060"/>
                </a:solidFill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</a:rPr>
              <a:t>обитавших</a:t>
            </a:r>
            <a:r>
              <a:rPr lang="en-US" sz="4400" dirty="0" smtClean="0">
                <a:solidFill>
                  <a:srgbClr val="002060"/>
                </a:solidFill>
              </a:rPr>
              <a:t> к </a:t>
            </a:r>
            <a:r>
              <a:rPr lang="en-US" sz="4400" dirty="0" err="1" smtClean="0">
                <a:solidFill>
                  <a:srgbClr val="002060"/>
                </a:solidFill>
              </a:rPr>
              <a:t>юго­востоку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от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Байкала</a:t>
            </a:r>
            <a:r>
              <a:rPr lang="en-US" sz="4400" dirty="0" smtClean="0">
                <a:solidFill>
                  <a:srgbClr val="002060"/>
                </a:solidFill>
              </a:rPr>
              <a:t>. </a:t>
            </a:r>
            <a:r>
              <a:rPr lang="en-US" sz="4400" dirty="0" err="1" smtClean="0">
                <a:solidFill>
                  <a:srgbClr val="002060"/>
                </a:solidFill>
              </a:rPr>
              <a:t>Татары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охраняли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северную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границу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Китая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от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кочевников</a:t>
            </a:r>
            <a:r>
              <a:rPr lang="en-US" sz="4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animBg="1" advAuto="0"/>
      <p:bldP spid="3686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6000" i="1" dirty="0" err="1" smtClean="0">
                <a:solidFill>
                  <a:srgbClr val="C00000"/>
                </a:solidFill>
                <a:latin typeface="Sylfaen" charset="0"/>
              </a:rPr>
              <a:t>Татары</a:t>
            </a:r>
            <a:endParaRPr lang="en-US" sz="6000" i="1" dirty="0" smtClean="0">
              <a:solidFill>
                <a:srgbClr val="C00000"/>
              </a:solidFill>
              <a:latin typeface="Sylfaen" charset="0"/>
            </a:endParaRPr>
          </a:p>
        </p:txBody>
      </p:sp>
      <p:sp>
        <p:nvSpPr>
          <p:cNvPr id="37890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3200" dirty="0" err="1" smtClean="0">
                <a:solidFill>
                  <a:srgbClr val="002060"/>
                </a:solidFill>
              </a:rPr>
              <a:t>Чингиз-хан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поголовно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истребил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татар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за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то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что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они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отравили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его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отца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Но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китайцы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привычке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применяли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это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название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распространяя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его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все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многочисленные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племена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монголов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Из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китайской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летописной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традиции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это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название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проникло</a:t>
            </a:r>
            <a:r>
              <a:rPr lang="en-US" sz="3200" dirty="0" smtClean="0">
                <a:solidFill>
                  <a:srgbClr val="002060"/>
                </a:solidFill>
              </a:rPr>
              <a:t> и в </a:t>
            </a:r>
            <a:r>
              <a:rPr lang="en-US" sz="3200" dirty="0" err="1" smtClean="0">
                <a:solidFill>
                  <a:srgbClr val="002060"/>
                </a:solidFill>
              </a:rPr>
              <a:t>русский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язык</a:t>
            </a:r>
            <a:r>
              <a:rPr lang="en-US" sz="3200" dirty="0" smtClean="0">
                <a:solidFill>
                  <a:srgbClr val="002060"/>
                </a:solidFill>
              </a:rPr>
              <a:t>. В XIII-XIV </a:t>
            </a:r>
            <a:r>
              <a:rPr lang="en-US" sz="3200" dirty="0" err="1" smtClean="0">
                <a:solidFill>
                  <a:srgbClr val="002060"/>
                </a:solidFill>
              </a:rPr>
              <a:t>вв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Руси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татарами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называли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многие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народы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вошедшие</a:t>
            </a:r>
            <a:r>
              <a:rPr lang="en-US" sz="3200" dirty="0" smtClean="0">
                <a:solidFill>
                  <a:srgbClr val="002060"/>
                </a:solidFill>
              </a:rPr>
              <a:t> в </a:t>
            </a:r>
            <a:r>
              <a:rPr lang="en-US" sz="3200" dirty="0" err="1" smtClean="0">
                <a:solidFill>
                  <a:srgbClr val="002060"/>
                </a:solidFill>
              </a:rPr>
              <a:t>состав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Золотой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Орды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animBg="1" advAuto="0"/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Древние племена Южного Урала</a:t>
            </a:r>
            <a:endParaRPr lang="ru-RU" dirty="0"/>
          </a:p>
        </p:txBody>
      </p:sp>
      <p:pic>
        <p:nvPicPr>
          <p:cNvPr id="4" name="Картинка1" descr="444"/>
          <p:cNvPicPr>
            <a:picLocks noGrp="1" noRot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768" y="1462850"/>
            <a:ext cx="8511704" cy="470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0.7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Объект1" descr="татары"/>
          <p:cNvPicPr>
            <a:picLocks noGrp="1" noRot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544513"/>
            <a:ext cx="8785225" cy="5386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i="1" dirty="0" err="1" smtClean="0">
                <a:solidFill>
                  <a:srgbClr val="FF0000"/>
                </a:solidFill>
                <a:latin typeface="Kozuka Gothic Pro B" charset="0"/>
              </a:rPr>
              <a:t>Башкиры</a:t>
            </a:r>
            <a:endParaRPr lang="en-US" sz="5400" i="1" dirty="0" smtClean="0">
              <a:solidFill>
                <a:srgbClr val="FF0000"/>
              </a:solidFill>
              <a:latin typeface="Kozuka Gothic Pro B" charset="0"/>
            </a:endParaRPr>
          </a:p>
        </p:txBody>
      </p:sp>
      <p:sp>
        <p:nvSpPr>
          <p:cNvPr id="41986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29600" cy="49688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В </a:t>
            </a:r>
            <a:r>
              <a:rPr lang="en-US" sz="2800" dirty="0" err="1" smtClean="0">
                <a:solidFill>
                  <a:srgbClr val="002060"/>
                </a:solidFill>
              </a:rPr>
              <a:t>их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этногенезе</a:t>
            </a:r>
            <a:r>
              <a:rPr lang="en-US" sz="2800" dirty="0" smtClean="0">
                <a:solidFill>
                  <a:srgbClr val="002060"/>
                </a:solidFill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</a:rPr>
              <a:t>происхождении</a:t>
            </a:r>
            <a:r>
              <a:rPr lang="en-US" sz="2800" dirty="0" smtClean="0">
                <a:solidFill>
                  <a:srgbClr val="002060"/>
                </a:solidFill>
              </a:rPr>
              <a:t>) </a:t>
            </a:r>
            <a:r>
              <a:rPr lang="en-US" sz="2800" dirty="0" err="1" smtClean="0">
                <a:solidFill>
                  <a:srgbClr val="002060"/>
                </a:solidFill>
              </a:rPr>
              <a:t>приняли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участие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коренные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обитатели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Урала</a:t>
            </a:r>
            <a:r>
              <a:rPr lang="en-US" sz="2800" dirty="0" smtClean="0">
                <a:solidFill>
                  <a:srgbClr val="002060"/>
                </a:solidFill>
              </a:rPr>
              <a:t> - </a:t>
            </a:r>
            <a:r>
              <a:rPr lang="en-US" sz="2800" dirty="0" err="1" smtClean="0">
                <a:solidFill>
                  <a:srgbClr val="002060"/>
                </a:solidFill>
              </a:rPr>
              <a:t>ираноязычные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сарматы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финно-угорские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племена</a:t>
            </a:r>
            <a:r>
              <a:rPr lang="en-US" sz="2800" dirty="0" smtClean="0">
                <a:solidFill>
                  <a:srgbClr val="002060"/>
                </a:solidFill>
              </a:rPr>
              <a:t>, а </a:t>
            </a:r>
            <a:r>
              <a:rPr lang="en-US" sz="2800" dirty="0" err="1" smtClean="0">
                <a:solidFill>
                  <a:srgbClr val="002060"/>
                </a:solidFill>
              </a:rPr>
              <a:t>также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тюркоязычные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кочевники</a:t>
            </a:r>
            <a:r>
              <a:rPr lang="en-US" sz="2800" dirty="0" smtClean="0">
                <a:solidFill>
                  <a:srgbClr val="002060"/>
                </a:solidFill>
              </a:rPr>
              <a:t>. В XI-XПI </a:t>
            </a:r>
            <a:r>
              <a:rPr lang="en-US" sz="2800" dirty="0" err="1" smtClean="0">
                <a:solidFill>
                  <a:srgbClr val="002060"/>
                </a:solidFill>
              </a:rPr>
              <a:t>вв</a:t>
            </a:r>
            <a:r>
              <a:rPr lang="en-US" sz="2800" dirty="0" smtClean="0">
                <a:solidFill>
                  <a:srgbClr val="002060"/>
                </a:solidFill>
              </a:rPr>
              <a:t>. В </a:t>
            </a:r>
            <a:r>
              <a:rPr lang="en-US" sz="2800" dirty="0" err="1" smtClean="0">
                <a:solidFill>
                  <a:srgbClr val="002060"/>
                </a:solidFill>
              </a:rPr>
              <a:t>этногенезе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башкир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участвовали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огузо-печенежские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племена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волжско-камские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булгары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кипчаки</a:t>
            </a:r>
            <a:r>
              <a:rPr lang="en-US" sz="2800" dirty="0" smtClean="0">
                <a:solidFill>
                  <a:srgbClr val="002060"/>
                </a:solidFill>
              </a:rPr>
              <a:t> и </a:t>
            </a:r>
            <a:r>
              <a:rPr lang="en-US" sz="2800" dirty="0" err="1" smtClean="0">
                <a:solidFill>
                  <a:srgbClr val="002060"/>
                </a:solidFill>
              </a:rPr>
              <a:t>некоторые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монгольские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группы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После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распада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Золотой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Орды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башкиры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оказались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под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властью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Казанского</a:t>
            </a:r>
            <a:r>
              <a:rPr lang="en-US" sz="2800" dirty="0" smtClean="0">
                <a:solidFill>
                  <a:srgbClr val="002060"/>
                </a:solidFill>
              </a:rPr>
              <a:t> и </a:t>
            </a:r>
            <a:r>
              <a:rPr lang="en-US" sz="2800" dirty="0" err="1" smtClean="0">
                <a:solidFill>
                  <a:srgbClr val="002060"/>
                </a:solidFill>
              </a:rPr>
              <a:t>Сибирского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ханств</a:t>
            </a:r>
            <a:r>
              <a:rPr lang="en-US" sz="2800" dirty="0" smtClean="0">
                <a:solidFill>
                  <a:srgbClr val="002060"/>
                </a:solidFill>
              </a:rPr>
              <a:t> и </a:t>
            </a:r>
            <a:r>
              <a:rPr lang="en-US" sz="2800" dirty="0" err="1" smtClean="0">
                <a:solidFill>
                  <a:srgbClr val="002060"/>
                </a:solidFill>
              </a:rPr>
              <a:t>Ногайской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орды</a:t>
            </a:r>
            <a:r>
              <a:rPr lang="en-US" sz="2800" dirty="0" smtClean="0">
                <a:solidFill>
                  <a:srgbClr val="002060"/>
                </a:solidFill>
              </a:rPr>
              <a:t>. В 1552-1557 </a:t>
            </a:r>
            <a:r>
              <a:rPr lang="en-US" sz="2800" dirty="0" err="1" smtClean="0">
                <a:solidFill>
                  <a:srgbClr val="002060"/>
                </a:solidFill>
              </a:rPr>
              <a:t>гг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они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вошли</a:t>
            </a:r>
            <a:r>
              <a:rPr lang="en-US" sz="2800" dirty="0" smtClean="0">
                <a:solidFill>
                  <a:srgbClr val="002060"/>
                </a:solidFill>
              </a:rPr>
              <a:t> в </a:t>
            </a:r>
            <a:r>
              <a:rPr lang="en-US" sz="2800" dirty="0" err="1" smtClean="0">
                <a:solidFill>
                  <a:srgbClr val="002060"/>
                </a:solidFill>
              </a:rPr>
              <a:t>состав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России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что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способствовало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их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консолидации</a:t>
            </a:r>
            <a:r>
              <a:rPr lang="en-US" sz="2800" dirty="0" smtClean="0">
                <a:solidFill>
                  <a:srgbClr val="002060"/>
                </a:solidFill>
              </a:rPr>
              <a:t> в </a:t>
            </a:r>
            <a:r>
              <a:rPr lang="en-US" sz="2800" dirty="0" err="1" smtClean="0">
                <a:solidFill>
                  <a:srgbClr val="002060"/>
                </a:solidFill>
              </a:rPr>
              <a:t>народность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До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этого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же</a:t>
            </a:r>
            <a:r>
              <a:rPr lang="en-US" sz="2800" dirty="0" smtClean="0">
                <a:solidFill>
                  <a:srgbClr val="002060"/>
                </a:solidFill>
              </a:rPr>
              <a:t> у </a:t>
            </a:r>
            <a:r>
              <a:rPr lang="en-US" sz="2800" dirty="0" err="1" smtClean="0">
                <a:solidFill>
                  <a:srgbClr val="002060"/>
                </a:solidFill>
              </a:rPr>
              <a:t>башкир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насчитывалось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около</a:t>
            </a:r>
            <a:r>
              <a:rPr lang="en-US" sz="2800" dirty="0" smtClean="0">
                <a:solidFill>
                  <a:srgbClr val="002060"/>
                </a:solidFill>
              </a:rPr>
              <a:t> 40 </a:t>
            </a:r>
            <a:r>
              <a:rPr lang="en-US" sz="2800" dirty="0" err="1" smtClean="0">
                <a:solidFill>
                  <a:srgbClr val="002060"/>
                </a:solidFill>
              </a:rPr>
              <a:t>племен</a:t>
            </a:r>
            <a:r>
              <a:rPr lang="en-US" sz="2800" dirty="0" smtClean="0">
                <a:solidFill>
                  <a:srgbClr val="002060"/>
                </a:solidFill>
              </a:rPr>
              <a:t> и </a:t>
            </a:r>
            <a:r>
              <a:rPr lang="en-US" sz="2800" dirty="0" err="1" smtClean="0">
                <a:solidFill>
                  <a:srgbClr val="002060"/>
                </a:solidFill>
              </a:rPr>
              <a:t>племенных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групп</a:t>
            </a:r>
            <a:r>
              <a:rPr lang="en-US" sz="2800" dirty="0" smtClean="0">
                <a:solidFill>
                  <a:srgbClr val="002060"/>
                </a:solidFill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</a:rPr>
              <a:t>юрматы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бурзяне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усергане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кыпчаки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табынцы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катайцы</a:t>
            </a:r>
            <a:r>
              <a:rPr lang="en-US" sz="2800" dirty="0" smtClean="0">
                <a:solidFill>
                  <a:srgbClr val="002060"/>
                </a:solidFill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</a:rPr>
              <a:t>минцы</a:t>
            </a:r>
            <a:r>
              <a:rPr lang="en-US" sz="2800" dirty="0" smtClean="0">
                <a:solidFill>
                  <a:srgbClr val="002060"/>
                </a:solidFill>
              </a:rPr>
              <a:t> и </a:t>
            </a:r>
            <a:r>
              <a:rPr lang="en-US" sz="2800" dirty="0" err="1" smtClean="0">
                <a:solidFill>
                  <a:srgbClr val="002060"/>
                </a:solidFill>
              </a:rPr>
              <a:t>другие</a:t>
            </a:r>
            <a:r>
              <a:rPr lang="en-US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 advAuto="0"/>
      <p:bldP spid="4198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sp>
        <p:nvSpPr>
          <p:cNvPr id="43010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65000"/>
              <a:defRPr/>
            </a:pPr>
            <a:endParaRPr lang="ru-RU" smtClean="0"/>
          </a:p>
        </p:txBody>
      </p:sp>
      <p:pic>
        <p:nvPicPr>
          <p:cNvPr id="43011" name="Картинка1" descr="башкиры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35013"/>
            <a:ext cx="8713788" cy="534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i="1" dirty="0" err="1" smtClean="0">
                <a:solidFill>
                  <a:srgbClr val="FF0000"/>
                </a:solidFill>
                <a:latin typeface="Kozuka Gothic Pro B" charset="0"/>
              </a:rPr>
              <a:t>ненцы</a:t>
            </a:r>
            <a:endParaRPr lang="en-US" sz="5400" i="1" dirty="0" smtClean="0">
              <a:solidFill>
                <a:srgbClr val="FF0000"/>
              </a:solidFill>
              <a:latin typeface="Kozuka Gothic Pro B" charset="0"/>
            </a:endParaRPr>
          </a:p>
        </p:txBody>
      </p:sp>
      <p:sp>
        <p:nvSpPr>
          <p:cNvPr id="44034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28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Обитали</a:t>
            </a:r>
            <a:r>
              <a:rPr lang="en-US" sz="3200" dirty="0" smtClean="0">
                <a:solidFill>
                  <a:srgbClr val="002060"/>
                </a:solidFill>
              </a:rPr>
              <a:t> в </a:t>
            </a:r>
            <a:r>
              <a:rPr lang="en-US" sz="3200" dirty="0" err="1" smtClean="0">
                <a:solidFill>
                  <a:srgbClr val="002060"/>
                </a:solidFill>
              </a:rPr>
              <a:t>тундре</a:t>
            </a:r>
            <a:r>
              <a:rPr lang="en-US" sz="3200" dirty="0" smtClean="0">
                <a:solidFill>
                  <a:srgbClr val="002060"/>
                </a:solidFill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</a:rPr>
              <a:t>прежние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русские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названия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их</a:t>
            </a:r>
            <a:r>
              <a:rPr lang="en-US" sz="3200" dirty="0" smtClean="0">
                <a:solidFill>
                  <a:srgbClr val="002060"/>
                </a:solidFill>
              </a:rPr>
              <a:t> - </a:t>
            </a:r>
            <a:r>
              <a:rPr lang="en-US" sz="3200" dirty="0" err="1" smtClean="0">
                <a:solidFill>
                  <a:srgbClr val="002060"/>
                </a:solidFill>
              </a:rPr>
              <a:t>самоеды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юраки</a:t>
            </a:r>
            <a:r>
              <a:rPr lang="en-US" sz="3200" dirty="0" smtClean="0">
                <a:solidFill>
                  <a:srgbClr val="002060"/>
                </a:solidFill>
              </a:rPr>
              <a:t>), </a:t>
            </a:r>
            <a:r>
              <a:rPr lang="en-US" sz="3200" dirty="0" err="1" smtClean="0">
                <a:solidFill>
                  <a:srgbClr val="002060"/>
                </a:solidFill>
              </a:rPr>
              <a:t>занимались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охотой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рыболовством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Предки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ненцев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населяли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лесостепные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области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Прииртышья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Притоболья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предгорья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Алтая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Саян</a:t>
            </a:r>
            <a:r>
              <a:rPr lang="en-US" sz="3200" dirty="0" smtClean="0">
                <a:solidFill>
                  <a:srgbClr val="002060"/>
                </a:solidFill>
              </a:rPr>
              <a:t>. В 1 </a:t>
            </a:r>
            <a:r>
              <a:rPr lang="en-US" sz="3200" dirty="0" err="1" smtClean="0">
                <a:solidFill>
                  <a:srgbClr val="002060"/>
                </a:solidFill>
              </a:rPr>
              <a:t>тысячелетии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н.э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под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воздействием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гуннов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других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племен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они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продвинулись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север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ассимилировали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аборигенов-охотников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на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оленя</a:t>
            </a:r>
            <a:r>
              <a:rPr lang="en-US" sz="3200" dirty="0" smtClean="0">
                <a:solidFill>
                  <a:srgbClr val="002060"/>
                </a:solidFill>
              </a:rPr>
              <a:t> и </a:t>
            </a:r>
            <a:r>
              <a:rPr lang="en-US" sz="3200" dirty="0" err="1" smtClean="0">
                <a:solidFill>
                  <a:srgbClr val="002060"/>
                </a:solidFill>
              </a:rPr>
              <a:t>морских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зверобоев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т.е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растворили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их</a:t>
            </a:r>
            <a:r>
              <a:rPr lang="en-US" sz="3200" dirty="0" smtClean="0">
                <a:solidFill>
                  <a:srgbClr val="002060"/>
                </a:solidFill>
              </a:rPr>
              <a:t> в </a:t>
            </a:r>
            <a:r>
              <a:rPr lang="en-US" sz="3200" dirty="0" err="1" smtClean="0">
                <a:solidFill>
                  <a:srgbClr val="002060"/>
                </a:solidFill>
              </a:rPr>
              <a:t>своем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этносе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1-ppt_h/2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 advAuto="0"/>
      <p:bldP spid="4403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i="1" dirty="0" smtClean="0">
                <a:solidFill>
                  <a:schemeClr val="bg1"/>
                </a:solidFill>
                <a:latin typeface="Engravers MT" pitchFamily="18" charset="0"/>
              </a:rPr>
              <a:t>3 </a:t>
            </a:r>
            <a:r>
              <a:rPr lang="en-US" sz="4000" i="1" dirty="0" err="1" smtClean="0">
                <a:solidFill>
                  <a:schemeClr val="bg1"/>
                </a:solidFill>
                <a:latin typeface="Engravers MT" pitchFamily="18" charset="0"/>
              </a:rPr>
              <a:t>группа</a:t>
            </a:r>
            <a:r>
              <a:rPr lang="en-US" sz="4000" i="1" dirty="0" smtClean="0">
                <a:solidFill>
                  <a:schemeClr val="bg1"/>
                </a:solidFill>
                <a:latin typeface="Engravers MT" pitchFamily="18" charset="0"/>
              </a:rPr>
              <a:t>.</a:t>
            </a:r>
            <a:r>
              <a:rPr lang="en-US" sz="4000" dirty="0" smtClean="0">
                <a:solidFill>
                  <a:schemeClr val="bg1"/>
                </a:solidFill>
                <a:latin typeface="Engravers MT" pitchFamily="18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Engravers MT" pitchFamily="18" charset="0"/>
              </a:rPr>
              <a:t>Поздние</a:t>
            </a:r>
            <a:r>
              <a:rPr lang="en-US" sz="4000" i="1" dirty="0" smtClean="0">
                <a:solidFill>
                  <a:schemeClr val="bg1"/>
                </a:solidFill>
                <a:latin typeface="Engravers MT" pitchFamily="18" charset="0"/>
              </a:rPr>
              <a:t> </a:t>
            </a:r>
            <a:r>
              <a:rPr lang="en-US" sz="4000" i="1" dirty="0" err="1" smtClean="0">
                <a:solidFill>
                  <a:schemeClr val="bg1"/>
                </a:solidFill>
                <a:latin typeface="Engravers MT" pitchFamily="18" charset="0"/>
              </a:rPr>
              <a:t>переселенцы</a:t>
            </a:r>
            <a:r>
              <a:rPr lang="en-US" sz="4000" i="1" dirty="0" smtClean="0">
                <a:solidFill>
                  <a:schemeClr val="bg1"/>
                </a:solidFill>
                <a:latin typeface="Engravers MT" pitchFamily="18" charset="0"/>
              </a:rPr>
              <a:t>.</a:t>
            </a:r>
            <a:r>
              <a:rPr lang="en-US" sz="4000" dirty="0" smtClean="0">
                <a:solidFill>
                  <a:schemeClr val="bg1"/>
                </a:solidFill>
                <a:latin typeface="Engravers MT" pitchFamily="18" charset="0"/>
              </a:rPr>
              <a:t> </a:t>
            </a:r>
          </a:p>
        </p:txBody>
      </p:sp>
      <p:sp>
        <p:nvSpPr>
          <p:cNvPr id="45058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SzPct val="65000"/>
              <a:defRPr/>
            </a:pP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Незадолго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до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русских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а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потом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и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вместе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с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ними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появились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на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Урале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близкие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аборигенному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населению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по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языку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и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хозяйственной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деятельности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коми-зыряне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мари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мордва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а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также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чуваши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казахи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калмыки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 animBg="1" advAuto="0"/>
      <p:bldP spid="4505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ъект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>
              <a:buSzPct val="65000"/>
              <a:defRPr/>
            </a:pPr>
            <a:endParaRPr lang="ru-RU" smtClean="0"/>
          </a:p>
        </p:txBody>
      </p:sp>
      <p:pic>
        <p:nvPicPr>
          <p:cNvPr id="48130" name="Картинка1" descr="мордовка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871378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4453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dirty="0" err="1" smtClean="0">
                <a:solidFill>
                  <a:srgbClr val="FF0000"/>
                </a:solidFill>
              </a:rPr>
              <a:t>Калмыки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51202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990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65000"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Калмыки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потомки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айратов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одного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из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монгольских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entury Gothic" pitchFamily="34" charset="0"/>
              </a:rPr>
              <a:t>племен</a:t>
            </a:r>
            <a:r>
              <a:rPr lang="en-US" sz="2800" dirty="0" smtClean="0">
                <a:solidFill>
                  <a:srgbClr val="FFFF00"/>
                </a:solidFill>
                <a:latin typeface="Century Gothic" pitchFamily="34" charset="0"/>
              </a:rPr>
              <a:t>.</a:t>
            </a:r>
            <a:r>
              <a:rPr lang="en-US" sz="2800" dirty="0" smtClean="0">
                <a:latin typeface="Century Gothic" pitchFamily="34" charset="0"/>
              </a:rPr>
              <a:t> В </a:t>
            </a:r>
            <a:r>
              <a:rPr lang="en-US" sz="2800" dirty="0" err="1" smtClean="0">
                <a:latin typeface="Century Gothic" pitchFamily="34" charset="0"/>
              </a:rPr>
              <a:t>начале</a:t>
            </a:r>
            <a:r>
              <a:rPr lang="en-US" sz="2800" dirty="0" smtClean="0">
                <a:latin typeface="Century Gothic" pitchFamily="34" charset="0"/>
              </a:rPr>
              <a:t> 17 в. </a:t>
            </a:r>
            <a:r>
              <a:rPr lang="en-US" sz="2800" dirty="0" err="1" smtClean="0">
                <a:latin typeface="Century Gothic" pitchFamily="34" charset="0"/>
              </a:rPr>
              <a:t>переселились</a:t>
            </a:r>
            <a:r>
              <a:rPr lang="en-US" sz="2800" dirty="0" smtClean="0">
                <a:latin typeface="Century Gothic" pitchFamily="34" charset="0"/>
              </a:rPr>
              <a:t> в </a:t>
            </a:r>
            <a:r>
              <a:rPr lang="en-US" sz="2800" dirty="0" err="1" smtClean="0">
                <a:latin typeface="Century Gothic" pitchFamily="34" charset="0"/>
              </a:rPr>
              <a:t>Россию</a:t>
            </a:r>
            <a:r>
              <a:rPr lang="en-US" sz="2800" dirty="0" smtClean="0">
                <a:latin typeface="Century Gothic" pitchFamily="34" charset="0"/>
              </a:rPr>
              <a:t> и </a:t>
            </a:r>
            <a:r>
              <a:rPr lang="en-US" sz="2800" dirty="0" err="1" smtClean="0">
                <a:latin typeface="Century Gothic" pitchFamily="34" charset="0"/>
              </a:rPr>
              <a:t>получили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земли</a:t>
            </a:r>
            <a:r>
              <a:rPr lang="en-US" sz="2800" dirty="0" smtClean="0">
                <a:latin typeface="Century Gothic" pitchFamily="34" charset="0"/>
              </a:rPr>
              <a:t> в </a:t>
            </a:r>
            <a:r>
              <a:rPr lang="en-US" sz="2800" dirty="0" err="1" smtClean="0">
                <a:latin typeface="Century Gothic" pitchFamily="34" charset="0"/>
              </a:rPr>
              <a:t>низовьях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Волги</a:t>
            </a:r>
            <a:r>
              <a:rPr lang="en-US" sz="2800" dirty="0" smtClean="0">
                <a:latin typeface="Century Gothic" pitchFamily="34" charset="0"/>
              </a:rPr>
              <a:t> и </a:t>
            </a:r>
            <a:r>
              <a:rPr lang="en-US" sz="2800" dirty="0" err="1" smtClean="0">
                <a:latin typeface="Century Gothic" pitchFamily="34" charset="0"/>
              </a:rPr>
              <a:t>Урала</a:t>
            </a:r>
            <a:r>
              <a:rPr lang="en-US" sz="2800" dirty="0" smtClean="0">
                <a:latin typeface="Century Gothic" pitchFamily="34" charset="0"/>
              </a:rPr>
              <a:t>. </a:t>
            </a:r>
            <a:r>
              <a:rPr lang="en-US" sz="2800" dirty="0" err="1" smtClean="0">
                <a:latin typeface="Century Gothic" pitchFamily="34" charset="0"/>
              </a:rPr>
              <a:t>Калмыки</a:t>
            </a:r>
            <a:r>
              <a:rPr lang="en-US" sz="2800" dirty="0" smtClean="0">
                <a:latin typeface="Century Gothic" pitchFamily="34" charset="0"/>
              </a:rPr>
              <a:t> - </a:t>
            </a:r>
            <a:r>
              <a:rPr lang="en-US" sz="2800" dirty="0" err="1" smtClean="0">
                <a:latin typeface="Century Gothic" pitchFamily="34" charset="0"/>
              </a:rPr>
              <a:t>единственный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народ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Европы</a:t>
            </a:r>
            <a:r>
              <a:rPr lang="en-US" sz="2800" dirty="0" smtClean="0">
                <a:latin typeface="Century Gothic" pitchFamily="34" charset="0"/>
              </a:rPr>
              <a:t>, </a:t>
            </a:r>
            <a:r>
              <a:rPr lang="en-US" sz="2800" dirty="0" err="1" smtClean="0">
                <a:latin typeface="Century Gothic" pitchFamily="34" charset="0"/>
              </a:rPr>
              <a:t>исповедующий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буддизм</a:t>
            </a:r>
            <a:r>
              <a:rPr lang="en-US" sz="2800" dirty="0" smtClean="0">
                <a:latin typeface="Century Gothic" pitchFamily="34" charset="0"/>
              </a:rPr>
              <a:t>. </a:t>
            </a:r>
          </a:p>
          <a:p>
            <a:pPr>
              <a:lnSpc>
                <a:spcPct val="90000"/>
              </a:lnSpc>
              <a:buSzPct val="65000"/>
              <a:defRPr/>
            </a:pPr>
            <a:r>
              <a:rPr lang="en-US" sz="2800" dirty="0" smtClean="0">
                <a:latin typeface="Century Gothic" pitchFamily="34" charset="0"/>
              </a:rPr>
              <a:t>К </a:t>
            </a:r>
            <a:r>
              <a:rPr lang="en-US" sz="2800" dirty="0" err="1" smtClean="0">
                <a:latin typeface="Century Gothic" pitchFamily="34" charset="0"/>
              </a:rPr>
              <a:t>концу</a:t>
            </a:r>
            <a:r>
              <a:rPr lang="en-US" sz="2800" dirty="0" smtClean="0">
                <a:latin typeface="Century Gothic" pitchFamily="34" charset="0"/>
              </a:rPr>
              <a:t> XV в. </a:t>
            </a:r>
            <a:r>
              <a:rPr lang="en-US" sz="2800" dirty="0" err="1" smtClean="0">
                <a:latin typeface="Century Gothic" pitchFamily="34" charset="0"/>
              </a:rPr>
              <a:t>финно-угры</a:t>
            </a:r>
            <a:r>
              <a:rPr lang="en-US" sz="2800" dirty="0" smtClean="0">
                <a:latin typeface="Century Gothic" pitchFamily="34" charset="0"/>
              </a:rPr>
              <a:t> и </a:t>
            </a:r>
            <a:r>
              <a:rPr lang="en-US" sz="2800" dirty="0" err="1" smtClean="0">
                <a:latin typeface="Century Gothic" pitchFamily="34" charset="0"/>
              </a:rPr>
              <a:t>тюрки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проживали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на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территории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лесной</a:t>
            </a:r>
            <a:r>
              <a:rPr lang="en-US" sz="2800" dirty="0" smtClean="0">
                <a:latin typeface="Century Gothic" pitchFamily="34" charset="0"/>
              </a:rPr>
              <a:t> и </a:t>
            </a:r>
            <a:r>
              <a:rPr lang="en-US" sz="2800" dirty="0" err="1" smtClean="0">
                <a:latin typeface="Century Gothic" pitchFamily="34" charset="0"/>
              </a:rPr>
              <a:t>лесостепной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полосы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от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Оки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на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западе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до</a:t>
            </a:r>
            <a:r>
              <a:rPr lang="en-US" sz="2800" dirty="0" smtClean="0">
                <a:latin typeface="Century Gothic" pitchFamily="34" charset="0"/>
              </a:rPr>
              <a:t> 3ауралья </a:t>
            </a:r>
            <a:r>
              <a:rPr lang="en-US" sz="2800" dirty="0" err="1" smtClean="0">
                <a:latin typeface="Century Gothic" pitchFamily="34" charset="0"/>
              </a:rPr>
              <a:t>на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востоке</a:t>
            </a:r>
            <a:r>
              <a:rPr lang="en-US" sz="2800" dirty="0" smtClean="0">
                <a:latin typeface="Century Gothic" pitchFamily="34" charset="0"/>
              </a:rPr>
              <a:t>. С </a:t>
            </a:r>
            <a:r>
              <a:rPr lang="en-US" sz="2800" dirty="0" err="1" smtClean="0">
                <a:latin typeface="Century Gothic" pitchFamily="34" charset="0"/>
              </a:rPr>
              <a:t>того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времени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контакты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финно-угорского</a:t>
            </a:r>
            <a:r>
              <a:rPr lang="en-US" sz="2800" dirty="0" smtClean="0">
                <a:latin typeface="Century Gothic" pitchFamily="34" charset="0"/>
              </a:rPr>
              <a:t>, </a:t>
            </a:r>
            <a:r>
              <a:rPr lang="en-US" sz="2800" dirty="0" err="1" smtClean="0">
                <a:latin typeface="Century Gothic" pitchFamily="34" charset="0"/>
              </a:rPr>
              <a:t>тюркского</a:t>
            </a:r>
            <a:r>
              <a:rPr lang="en-US" sz="2800" dirty="0" smtClean="0">
                <a:latin typeface="Century Gothic" pitchFamily="34" charset="0"/>
              </a:rPr>
              <a:t> и </a:t>
            </a:r>
            <a:r>
              <a:rPr lang="en-US" sz="2800" dirty="0" err="1" smtClean="0">
                <a:latin typeface="Century Gothic" pitchFamily="34" charset="0"/>
              </a:rPr>
              <a:t>восточно-славянского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населения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приобретают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постоянный</a:t>
            </a:r>
            <a:r>
              <a:rPr lang="en-US" sz="2800" dirty="0" smtClean="0">
                <a:latin typeface="Century Gothic" pitchFamily="34" charset="0"/>
              </a:rPr>
              <a:t> </a:t>
            </a:r>
            <a:r>
              <a:rPr lang="en-US" sz="2800" dirty="0" err="1" smtClean="0">
                <a:latin typeface="Century Gothic" pitchFamily="34" charset="0"/>
              </a:rPr>
              <a:t>характер</a:t>
            </a:r>
            <a:r>
              <a:rPr lang="en-US" sz="2800" dirty="0" smtClean="0"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 advAuto="0"/>
      <p:bldP spid="5120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1" descr="схема"/>
          <p:cNvPicPr>
            <a:picLocks noGrp="1" noRot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38150"/>
            <a:ext cx="8785225" cy="560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Древние племена Южного Урала</a:t>
            </a:r>
            <a:endParaRPr lang="ru-RU" dirty="0"/>
          </a:p>
        </p:txBody>
      </p:sp>
      <p:sp>
        <p:nvSpPr>
          <p:cNvPr id="6146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endParaRPr lang="ru-RU"/>
          </a:p>
        </p:txBody>
      </p:sp>
      <p:pic>
        <p:nvPicPr>
          <p:cNvPr id="6147" name="Картинка1" descr="р2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00224" cy="45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Древние племена Южного Урала</a:t>
            </a:r>
            <a:endParaRPr lang="ru-RU" dirty="0"/>
          </a:p>
        </p:txBody>
      </p:sp>
      <p:sp>
        <p:nvSpPr>
          <p:cNvPr id="7170" name="ТекстСлайда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0000"/>
            </a:pPr>
            <a:endParaRPr lang="ru-RU"/>
          </a:p>
        </p:txBody>
      </p:sp>
      <p:pic>
        <p:nvPicPr>
          <p:cNvPr id="7171" name="Картинка1" descr="р3"/>
          <p:cNvPicPr>
            <a:picLocks noRot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62268" cy="37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Объект1" descr="рис 1_000_cr"/>
          <p:cNvPicPr>
            <a:picLocks noGrp="1" noRot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276475"/>
            <a:ext cx="5616575" cy="3590925"/>
          </a:xfrm>
        </p:spPr>
      </p:pic>
      <p:sp>
        <p:nvSpPr>
          <p:cNvPr id="4098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/>
              <a:t>Великое</a:t>
            </a:r>
            <a:r>
              <a:rPr lang="en-US" sz="4000" dirty="0"/>
              <a:t> </a:t>
            </a:r>
            <a:r>
              <a:rPr lang="en-US" sz="4000" dirty="0" err="1"/>
              <a:t>переселение</a:t>
            </a:r>
            <a:r>
              <a:rPr lang="en-US" sz="4000" dirty="0"/>
              <a:t> </a:t>
            </a:r>
            <a:r>
              <a:rPr lang="en-US" sz="4000" dirty="0" err="1"/>
              <a:t>народов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>
                <a:solidFill>
                  <a:srgbClr val="FF0000"/>
                </a:solidFill>
              </a:rPr>
              <a:t>«</a:t>
            </a:r>
            <a:r>
              <a:rPr lang="en-US" sz="4000" dirty="0" err="1">
                <a:solidFill>
                  <a:srgbClr val="FF0000"/>
                </a:solidFill>
              </a:rPr>
              <a:t>Южноуральские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ворота</a:t>
            </a:r>
            <a:r>
              <a:rPr lang="en-US" sz="4000" dirty="0" smtClean="0">
                <a:solidFill>
                  <a:srgbClr val="FF0000"/>
                </a:solidFill>
              </a:rPr>
              <a:t>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99" name="ТекстСлайда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60848"/>
            <a:ext cx="4038600" cy="403515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SzPct val="65000"/>
            </a:pP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Глубокий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след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истории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России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оставили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передвижения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кочевых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народов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На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огромном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протяжении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Африки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и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Евразии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от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Атлантического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до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Тихого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океана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существовал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огромный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коридор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Через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него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в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средние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века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прошли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многие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 Black" pitchFamily="34" charset="0"/>
              </a:rPr>
              <a:t>народы</a:t>
            </a:r>
            <a:r>
              <a:rPr lang="en-US" sz="2400" b="1" dirty="0">
                <a:solidFill>
                  <a:srgbClr val="7030A0"/>
                </a:solidFill>
                <a:latin typeface="Arial Black" pitchFamily="34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dvAuto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Слайда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7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«</a:t>
            </a:r>
            <a:r>
              <a:rPr lang="en-US" sz="4000" dirty="0" err="1">
                <a:solidFill>
                  <a:srgbClr val="FF0000"/>
                </a:solidFill>
              </a:rPr>
              <a:t>Южноуральские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ворота</a:t>
            </a:r>
            <a:r>
              <a:rPr lang="en-US" sz="4000" dirty="0" smtClean="0">
                <a:solidFill>
                  <a:srgbClr val="FF0000"/>
                </a:solidFill>
              </a:rPr>
              <a:t>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122" name="ТекстСлайда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6130925" cy="4611687"/>
          </a:xfrm>
        </p:spPr>
        <p:txBody>
          <a:bodyPr/>
          <a:lstStyle/>
          <a:p>
            <a:pPr>
              <a:buSzPct val="65000"/>
            </a:pPr>
            <a:r>
              <a:rPr lang="en-US" b="1">
                <a:latin typeface="Arial Unicode MS" charset="0"/>
              </a:rPr>
              <a:t>Территория южной части современной Челябинской области стала своеобразными «воротами» из Азии в Европу (севернее шли горы и леса, а южнее – безводные степи).</a:t>
            </a:r>
          </a:p>
        </p:txBody>
      </p:sp>
      <p:pic>
        <p:nvPicPr>
          <p:cNvPr id="5123" name="Объект1" descr="Урал_small"/>
          <p:cNvPicPr>
            <a:picLocks noGrp="1" noRot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57988" y="981075"/>
            <a:ext cx="2051050" cy="56261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9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 advAuto="0"/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«</a:t>
            </a:r>
            <a:r>
              <a:rPr lang="en-US" dirty="0" err="1">
                <a:solidFill>
                  <a:srgbClr val="FF0000"/>
                </a:solidFill>
              </a:rPr>
              <a:t>Южноуральские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ворота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146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1038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SzPct val="65000"/>
            </a:pPr>
            <a:r>
              <a:rPr lang="en-US" sz="2800" b="1" i="1" dirty="0" err="1">
                <a:latin typeface="Arial" charset="0"/>
              </a:rPr>
              <a:t>Великое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переселение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началось</a:t>
            </a:r>
            <a:r>
              <a:rPr lang="en-US" sz="2800" b="1" i="1" dirty="0">
                <a:latin typeface="Arial" charset="0"/>
              </a:rPr>
              <a:t> в </a:t>
            </a:r>
            <a:r>
              <a:rPr lang="en-US" sz="2800" b="1" i="1" dirty="0" err="1">
                <a:latin typeface="Arial" charset="0"/>
              </a:rPr>
              <a:t>начале</a:t>
            </a:r>
            <a:r>
              <a:rPr lang="en-US" sz="2800" b="1" i="1" dirty="0">
                <a:latin typeface="Arial" charset="0"/>
              </a:rPr>
              <a:t> 1 </a:t>
            </a:r>
            <a:r>
              <a:rPr lang="en-US" sz="2800" b="1" i="1" dirty="0" err="1">
                <a:latin typeface="Arial" charset="0"/>
              </a:rPr>
              <a:t>тысячелетия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новой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эры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перемещением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готов</a:t>
            </a:r>
            <a:r>
              <a:rPr lang="en-US" sz="2800" b="1" i="1" dirty="0">
                <a:latin typeface="Arial" charset="0"/>
              </a:rPr>
              <a:t> в </a:t>
            </a:r>
            <a:r>
              <a:rPr lang="en-US" sz="2800" b="1" i="1" dirty="0" err="1">
                <a:latin typeface="Arial" charset="0"/>
              </a:rPr>
              <a:t>Северной</a:t>
            </a:r>
            <a:r>
              <a:rPr lang="en-US" sz="2800" b="1" i="1" dirty="0">
                <a:latin typeface="Arial" charset="0"/>
              </a:rPr>
              <a:t> и </a:t>
            </a:r>
            <a:r>
              <a:rPr lang="en-US" sz="2800" b="1" i="1" dirty="0" err="1">
                <a:latin typeface="Arial" charset="0"/>
              </a:rPr>
              <a:t>Восточной</a:t>
            </a:r>
            <a:r>
              <a:rPr lang="en-US" sz="2800" b="1" i="1" dirty="0">
                <a:latin typeface="Arial" charset="0"/>
              </a:rPr>
              <a:t> </a:t>
            </a:r>
            <a:r>
              <a:rPr lang="en-US" sz="2800" b="1" i="1" dirty="0" err="1">
                <a:latin typeface="Arial" charset="0"/>
              </a:rPr>
              <a:t>Европе</a:t>
            </a:r>
            <a:r>
              <a:rPr lang="en-US" sz="2800" b="1" i="1" dirty="0">
                <a:latin typeface="Arial" charset="0"/>
              </a:rPr>
              <a:t>.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Новый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импульс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ему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придали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гунны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которые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начали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движение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по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степям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Сибири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и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Урала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из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Центральной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Монголии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до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Южной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Европы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1800-1600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лет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Arial" charset="0"/>
              </a:rPr>
              <a:t>назад</a:t>
            </a:r>
            <a:r>
              <a:rPr lang="en-US" sz="2800" b="1" i="1" u="sng" dirty="0">
                <a:solidFill>
                  <a:srgbClr val="FFFF00"/>
                </a:solidFill>
                <a:latin typeface="Arial" charset="0"/>
              </a:rPr>
              <a:t>.</a:t>
            </a:r>
            <a:r>
              <a:rPr lang="en-US" sz="28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Огромные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массы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кочевников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передвигались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по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степям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тесня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проживавшие</a:t>
            </a:r>
            <a:r>
              <a:rPr lang="en-US" sz="2800" b="1" dirty="0">
                <a:latin typeface="Arial" charset="0"/>
              </a:rPr>
              <a:t> в </a:t>
            </a:r>
            <a:r>
              <a:rPr lang="en-US" sz="2800" b="1" dirty="0" err="1">
                <a:latin typeface="Arial" charset="0"/>
              </a:rPr>
              <a:t>них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народы</a:t>
            </a:r>
            <a:r>
              <a:rPr lang="en-US" sz="2800" b="1" dirty="0">
                <a:latin typeface="Arial" charset="0"/>
              </a:rPr>
              <a:t>, </a:t>
            </a:r>
            <a:r>
              <a:rPr lang="en-US" sz="2800" b="1" dirty="0" err="1">
                <a:latin typeface="Arial" charset="0"/>
              </a:rPr>
              <a:t>те</a:t>
            </a:r>
            <a:r>
              <a:rPr lang="en-US" sz="2800" b="1" dirty="0">
                <a:latin typeface="Arial" charset="0"/>
              </a:rPr>
              <a:t> в </a:t>
            </a:r>
            <a:r>
              <a:rPr lang="en-US" sz="2800" b="1" dirty="0" err="1">
                <a:latin typeface="Arial" charset="0"/>
              </a:rPr>
              <a:t>свою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очередь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вытесняли</a:t>
            </a:r>
            <a:r>
              <a:rPr lang="en-US" sz="2800" b="1" dirty="0">
                <a:latin typeface="Arial" charset="0"/>
              </a:rPr>
              <a:t> «</a:t>
            </a:r>
            <a:r>
              <a:rPr lang="en-US" sz="2800" b="1" dirty="0" err="1">
                <a:latin typeface="Arial" charset="0"/>
              </a:rPr>
              <a:t>соседей</a:t>
            </a:r>
            <a:r>
              <a:rPr lang="en-US" sz="2800" b="1" dirty="0">
                <a:latin typeface="Arial" charset="0"/>
              </a:rPr>
              <a:t>». </a:t>
            </a:r>
            <a:r>
              <a:rPr lang="en-US" sz="2800" b="1" dirty="0" err="1">
                <a:latin typeface="Arial" charset="0"/>
              </a:rPr>
              <a:t>Вовлеченные</a:t>
            </a:r>
            <a:r>
              <a:rPr lang="en-US" sz="2800" b="1" dirty="0">
                <a:latin typeface="Arial" charset="0"/>
              </a:rPr>
              <a:t> в </a:t>
            </a:r>
            <a:r>
              <a:rPr lang="en-US" sz="2800" b="1" dirty="0" err="1">
                <a:latin typeface="Arial" charset="0"/>
              </a:rPr>
              <a:t>общий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бурный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поток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племена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оседали</a:t>
            </a:r>
            <a:r>
              <a:rPr lang="en-US" sz="2800" b="1" dirty="0">
                <a:latin typeface="Arial" charset="0"/>
              </a:rPr>
              <a:t> в </a:t>
            </a:r>
            <a:r>
              <a:rPr lang="en-US" sz="2800" b="1" dirty="0" err="1">
                <a:latin typeface="Arial" charset="0"/>
              </a:rPr>
              <a:t>стороне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от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его</a:t>
            </a:r>
            <a:r>
              <a:rPr lang="en-US" sz="2800" b="1" dirty="0">
                <a:latin typeface="Arial" charset="0"/>
              </a:rPr>
              <a:t> «</a:t>
            </a:r>
            <a:r>
              <a:rPr lang="en-US" sz="2800" b="1" dirty="0" err="1">
                <a:latin typeface="Arial" charset="0"/>
              </a:rPr>
              <a:t>русла</a:t>
            </a:r>
            <a:r>
              <a:rPr lang="en-US" sz="2800" b="1" dirty="0">
                <a:latin typeface="Arial" charset="0"/>
              </a:rPr>
              <a:t>».</a:t>
            </a:r>
            <a:r>
              <a:rPr lang="en-US" sz="28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 advAuto="0"/>
      <p:bldP spid="61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Слайда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«</a:t>
            </a:r>
            <a:r>
              <a:rPr lang="en-US" dirty="0" err="1">
                <a:solidFill>
                  <a:srgbClr val="FF0000"/>
                </a:solidFill>
              </a:rPr>
              <a:t>Южноуральские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ворота</a:t>
            </a:r>
            <a:r>
              <a:rPr lang="en-US" dirty="0" smtClean="0">
                <a:solidFill>
                  <a:srgbClr val="FF0000"/>
                </a:solidFill>
              </a:rPr>
              <a:t>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0" name="ТекстСлайда1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>
              <a:buSzPct val="65000"/>
            </a:pPr>
            <a:r>
              <a:rPr lang="en-US" sz="3200" dirty="0" err="1"/>
              <a:t>Гунны</a:t>
            </a:r>
            <a:r>
              <a:rPr lang="en-US" sz="3200" dirty="0"/>
              <a:t> с </a:t>
            </a:r>
            <a:r>
              <a:rPr lang="en-US" sz="3200" dirty="0" err="1"/>
              <a:t>огнем</a:t>
            </a:r>
            <a:r>
              <a:rPr lang="en-US" sz="3200" dirty="0"/>
              <a:t> и </a:t>
            </a:r>
            <a:r>
              <a:rPr lang="en-US" sz="3200" dirty="0" err="1"/>
              <a:t>мечом</a:t>
            </a:r>
            <a:r>
              <a:rPr lang="en-US" sz="3200" dirty="0"/>
              <a:t> </a:t>
            </a:r>
            <a:r>
              <a:rPr lang="en-US" sz="3200" dirty="0" err="1"/>
              <a:t>прошли</a:t>
            </a:r>
            <a:r>
              <a:rPr lang="en-US" sz="3200" dirty="0"/>
              <a:t> </a:t>
            </a:r>
            <a:r>
              <a:rPr lang="en-US" sz="3200" dirty="0" err="1"/>
              <a:t>южнорусские</a:t>
            </a:r>
            <a:r>
              <a:rPr lang="en-US" sz="3200" dirty="0"/>
              <a:t> </a:t>
            </a:r>
            <a:r>
              <a:rPr lang="en-US" sz="3200" dirty="0" err="1"/>
              <a:t>степи</a:t>
            </a:r>
            <a:r>
              <a:rPr lang="en-US" sz="3200" dirty="0"/>
              <a:t> и </a:t>
            </a:r>
            <a:r>
              <a:rPr lang="en-US" sz="3200" dirty="0" err="1"/>
              <a:t>появились</a:t>
            </a:r>
            <a:r>
              <a:rPr lang="en-US" sz="3200" dirty="0"/>
              <a:t> в </a:t>
            </a:r>
            <a:r>
              <a:rPr lang="en-US" sz="3200" dirty="0" err="1"/>
              <a:t>бассейне</a:t>
            </a:r>
            <a:r>
              <a:rPr lang="en-US" sz="3200" dirty="0"/>
              <a:t> </a:t>
            </a:r>
            <a:r>
              <a:rPr lang="en-US" sz="3200" dirty="0" err="1"/>
              <a:t>Дуная</a:t>
            </a:r>
            <a:r>
              <a:rPr lang="en-US" sz="3200" dirty="0"/>
              <a:t>.</a:t>
            </a:r>
          </a:p>
          <a:p>
            <a:pPr>
              <a:buSzPct val="65000"/>
            </a:pP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С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гуннами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пришли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тюркоязычные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племена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–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предки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татар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и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башкир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.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Башкирские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племена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обосновались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на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территории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современных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Челябинской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области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 и </a:t>
            </a:r>
            <a:r>
              <a:rPr lang="en-US" sz="3200" b="1" i="1" dirty="0" err="1">
                <a:solidFill>
                  <a:srgbClr val="FFFF00"/>
                </a:solidFill>
                <a:latin typeface="Lucida Handwriting" charset="0"/>
              </a:rPr>
              <a:t>Башкортостана</a:t>
            </a:r>
            <a:r>
              <a:rPr lang="en-US" sz="3200" b="1" i="1" dirty="0">
                <a:solidFill>
                  <a:srgbClr val="FFFF00"/>
                </a:solidFill>
                <a:latin typeface="Lucida Handwriting" charset="0"/>
              </a:rPr>
              <a:t>.</a:t>
            </a:r>
          </a:p>
          <a:p>
            <a:pPr>
              <a:buSzPct val="65000"/>
            </a:pPr>
            <a:endParaRPr lang="en-US" b="1" i="1" dirty="0">
              <a:solidFill>
                <a:srgbClr val="FFFF00"/>
              </a:solidFill>
              <a:latin typeface="Lucida Handwriting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 advAuto="0"/>
      <p:bldP spid="717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759</TotalTime>
  <Words>1157</Words>
  <Application>Microsoft Office PowerPoint</Application>
  <PresentationFormat>Экран (4:3)</PresentationFormat>
  <Paragraphs>66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Слайд 1</vt:lpstr>
      <vt:lpstr>Древние племена Южного Урала</vt:lpstr>
      <vt:lpstr>Древние племена Южного Урала</vt:lpstr>
      <vt:lpstr>Древние племена Южного Урала</vt:lpstr>
      <vt:lpstr>Древние племена Южного Урала</vt:lpstr>
      <vt:lpstr>Великое переселение народов. «Южноуральские ворота»</vt:lpstr>
      <vt:lpstr>«Южноуральские ворота»</vt:lpstr>
      <vt:lpstr>«Южноуральские ворота»</vt:lpstr>
      <vt:lpstr>«Южноуральские ворота»</vt:lpstr>
      <vt:lpstr>«Южноуральские ворота»</vt:lpstr>
      <vt:lpstr>Савроматы и сарматы</vt:lpstr>
      <vt:lpstr>Слайд 12</vt:lpstr>
      <vt:lpstr>Слайд 13</vt:lpstr>
      <vt:lpstr>«Южноуральские ворота»</vt:lpstr>
      <vt:lpstr>Записать в конспект!</vt:lpstr>
      <vt:lpstr>Великий Чингисхан</vt:lpstr>
      <vt:lpstr>Монголо-татарское нашествие</vt:lpstr>
      <vt:lpstr>Завоеватель Руси Бату-хан</vt:lpstr>
      <vt:lpstr>«Золотая Орда»</vt:lpstr>
      <vt:lpstr>«Золотая Орда»</vt:lpstr>
      <vt:lpstr>Монгольские воины</vt:lpstr>
      <vt:lpstr>Слайд 22</vt:lpstr>
      <vt:lpstr>Слайд 23</vt:lpstr>
      <vt:lpstr>Слайд 24</vt:lpstr>
      <vt:lpstr>1 группа</vt:lpstr>
      <vt:lpstr>Слайд 26</vt:lpstr>
      <vt:lpstr>2 группа</vt:lpstr>
      <vt:lpstr>Татары</vt:lpstr>
      <vt:lpstr>Татары</vt:lpstr>
      <vt:lpstr>Слайд 30</vt:lpstr>
      <vt:lpstr>Башкиры</vt:lpstr>
      <vt:lpstr>Слайд 32</vt:lpstr>
      <vt:lpstr>ненцы</vt:lpstr>
      <vt:lpstr>3 группа. Поздние переселенцы. </vt:lpstr>
      <vt:lpstr>Слайд 35</vt:lpstr>
      <vt:lpstr>Калмыки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Vento</dc:creator>
  <cp:lastModifiedBy>Toshiba</cp:lastModifiedBy>
  <cp:revision>61</cp:revision>
  <dcterms:created xsi:type="dcterms:W3CDTF">2014-12-02T07:37:18Z</dcterms:created>
  <dcterms:modified xsi:type="dcterms:W3CDTF">2015-02-06T11:25:15Z</dcterms:modified>
</cp:coreProperties>
</file>