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notesMasterIdLst>
    <p:notesMasterId r:id="rId19"/>
  </p:notesMasterIdLst>
  <p:sldIdLst>
    <p:sldId id="256" r:id="rId2"/>
    <p:sldId id="257" r:id="rId3"/>
    <p:sldId id="265" r:id="rId4"/>
    <p:sldId id="258" r:id="rId5"/>
    <p:sldId id="262" r:id="rId6"/>
    <p:sldId id="260" r:id="rId7"/>
    <p:sldId id="263" r:id="rId8"/>
    <p:sldId id="261" r:id="rId9"/>
    <p:sldId id="273" r:id="rId10"/>
    <p:sldId id="266" r:id="rId11"/>
    <p:sldId id="274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34587" autoAdjust="0"/>
    <p:restoredTop sz="86390" autoAdjust="0"/>
  </p:normalViewPr>
  <p:slideViewPr>
    <p:cSldViewPr>
      <p:cViewPr varScale="1">
        <p:scale>
          <a:sx n="116" d="100"/>
          <a:sy n="116" d="100"/>
        </p:scale>
        <p:origin x="-23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58" y="221250"/>
    </p:cViewPr>
    <p:sldLst>
      <p:sld r:id="rId1" collapse="1"/>
    </p:sldLst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1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F336A0-469A-4F5A-A83A-6F67D262EC0C}" type="datetimeFigureOut">
              <a:rPr lang="ru-RU" smtClean="0"/>
              <a:t>11.10.2015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591893-DEED-4D38-A49F-5328D3322C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017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591893-DEED-4D38-A49F-5328D3322CDC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4867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7EEDB570-7324-45B6-A232-8B722D311BC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14B5A5-EE2A-4020-9880-338DEEA86A4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2A641-5817-44E2-A533-0AB77DDC1A6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артинка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артинка 2"/>
          <p:cNvSpPr>
            <a:spLocks noGrp="1"/>
          </p:cNvSpPr>
          <p:nvPr>
            <p:ph type="clipArt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2FF5C099-4B18-4AF0-AF45-5F55FD7F634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4436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7813"/>
            <a:ext cx="77724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914400" y="6251575"/>
            <a:ext cx="19812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352800" y="6248400"/>
            <a:ext cx="2971800" cy="45720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781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E2E4E6EB-428B-44BE-8CDD-3F6B2FCD45D0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68784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708509-1099-4E28-9F39-10988441BFE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308A42-07AA-4AB8-BB2E-27438ED1019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1CAE77-0E5D-4A60-A62C-95CB7D71621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D5135E-B9E6-488D-B720-7DE7B1441B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6CAD219-644A-4B86-AF01-F86F53D7E9D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949071-D700-4715-95EB-263AFA5639B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156DC36D-0714-459B-B400-9BE4747F356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8A9647BF-19E0-4AA7-AC4F-87B96F3F812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5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3FA4057-46C7-4BB3-BAF3-E5159F771B3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  <p:sldLayoutId id="2147483721" r:id="rId12"/>
    <p:sldLayoutId id="2147483722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584" y="1196752"/>
            <a:ext cx="7847012" cy="3051175"/>
          </a:xfrm>
        </p:spPr>
        <p:txBody>
          <a:bodyPr>
            <a:normAutofit fontScale="90000"/>
          </a:bodyPr>
          <a:lstStyle/>
          <a:p>
            <a:r>
              <a:rPr lang="ru-RU" sz="4400" i="1" dirty="0">
                <a:solidFill>
                  <a:schemeClr val="accent1"/>
                </a:solidFill>
              </a:rPr>
              <a:t/>
            </a:r>
            <a:br>
              <a:rPr lang="ru-RU" sz="4400" i="1" dirty="0">
                <a:solidFill>
                  <a:schemeClr val="accent1"/>
                </a:solidFill>
              </a:rPr>
            </a:br>
            <a:r>
              <a:rPr lang="ru-RU" sz="4400" i="1" dirty="0">
                <a:solidFill>
                  <a:schemeClr val="accent1"/>
                </a:solidFill>
              </a:rPr>
              <a:t/>
            </a:r>
            <a:br>
              <a:rPr lang="ru-RU" sz="4400" i="1" dirty="0">
                <a:solidFill>
                  <a:schemeClr val="accent1"/>
                </a:solidFill>
              </a:rPr>
            </a:br>
            <a:r>
              <a:rPr lang="ru-RU" sz="4400" i="1" dirty="0">
                <a:solidFill>
                  <a:schemeClr val="accent1"/>
                </a:solidFill>
              </a:rPr>
              <a:t/>
            </a:r>
            <a:br>
              <a:rPr lang="ru-RU" sz="4400" i="1" dirty="0">
                <a:solidFill>
                  <a:schemeClr val="accent1"/>
                </a:solidFill>
              </a:rPr>
            </a:br>
            <a:r>
              <a:rPr lang="ru-RU" sz="4400" i="1" dirty="0">
                <a:solidFill>
                  <a:schemeClr val="accent1"/>
                </a:solidFill>
              </a:rPr>
              <a:t/>
            </a:r>
            <a:br>
              <a:rPr lang="ru-RU" sz="4400" i="1" dirty="0">
                <a:solidFill>
                  <a:schemeClr val="accent1"/>
                </a:solidFill>
              </a:rPr>
            </a:br>
            <a:r>
              <a:rPr lang="ru-RU" sz="4400" i="1" dirty="0">
                <a:solidFill>
                  <a:schemeClr val="accent1"/>
                </a:solidFill>
              </a:rPr>
              <a:t/>
            </a:r>
            <a:br>
              <a:rPr lang="ru-RU" sz="4400" i="1" dirty="0">
                <a:solidFill>
                  <a:schemeClr val="accent1"/>
                </a:solidFill>
              </a:rPr>
            </a:br>
            <a:r>
              <a:rPr lang="ru-RU" sz="4400" i="1" dirty="0">
                <a:solidFill>
                  <a:schemeClr val="accent1"/>
                </a:solidFill>
              </a:rPr>
              <a:t/>
            </a:r>
            <a:br>
              <a:rPr lang="ru-RU" sz="4400" i="1" dirty="0">
                <a:solidFill>
                  <a:schemeClr val="accent1"/>
                </a:solidFill>
              </a:rPr>
            </a:br>
            <a:r>
              <a:rPr lang="ru-RU" sz="4400" i="1" dirty="0">
                <a:solidFill>
                  <a:schemeClr val="accent1"/>
                </a:solidFill>
              </a:rPr>
              <a:t/>
            </a:r>
            <a:br>
              <a:rPr lang="ru-RU" sz="4400" i="1" dirty="0">
                <a:solidFill>
                  <a:schemeClr val="accent1"/>
                </a:solidFill>
              </a:rPr>
            </a:br>
            <a:r>
              <a:rPr lang="ru-RU" sz="4400" i="1" dirty="0">
                <a:solidFill>
                  <a:schemeClr val="accent1"/>
                </a:solidFill>
              </a:rPr>
              <a:t/>
            </a:r>
            <a:br>
              <a:rPr lang="ru-RU" sz="4400" i="1" dirty="0">
                <a:solidFill>
                  <a:schemeClr val="accent1"/>
                </a:solidFill>
              </a:rPr>
            </a:br>
            <a:r>
              <a:rPr lang="ru-RU" sz="4400" i="1" dirty="0">
                <a:solidFill>
                  <a:schemeClr val="accent1"/>
                </a:solidFill>
              </a:rPr>
              <a:t/>
            </a:r>
            <a:br>
              <a:rPr lang="ru-RU" sz="4400" i="1" dirty="0">
                <a:solidFill>
                  <a:schemeClr val="accent1"/>
                </a:solidFill>
              </a:rPr>
            </a:br>
            <a:r>
              <a:rPr lang="ru-RU" sz="4400" i="1" dirty="0">
                <a:solidFill>
                  <a:schemeClr val="accent1"/>
                </a:solidFill>
              </a:rPr>
              <a:t/>
            </a:r>
            <a:br>
              <a:rPr lang="ru-RU" sz="4400" i="1" dirty="0">
                <a:solidFill>
                  <a:schemeClr val="accent1"/>
                </a:solidFill>
              </a:rPr>
            </a:br>
            <a:r>
              <a:rPr lang="ru-RU" sz="4400" i="1" dirty="0">
                <a:solidFill>
                  <a:schemeClr val="accent1"/>
                </a:solidFill>
              </a:rPr>
              <a:t>Взаимодействие и общение  между педагогами.</a:t>
            </a:r>
            <a:br>
              <a:rPr lang="ru-RU" sz="4400" i="1" dirty="0">
                <a:solidFill>
                  <a:schemeClr val="accent1"/>
                </a:solidFill>
              </a:rPr>
            </a:br>
            <a:r>
              <a:rPr lang="ru-RU" i="1" dirty="0">
                <a:solidFill>
                  <a:schemeClr val="accent1"/>
                </a:solidFill>
              </a:rPr>
              <a:t/>
            </a:r>
            <a:br>
              <a:rPr lang="ru-RU" i="1" dirty="0">
                <a:solidFill>
                  <a:schemeClr val="accent1"/>
                </a:solidFill>
              </a:rPr>
            </a:br>
            <a:endParaRPr lang="ru-RU" sz="4400" i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dirty="0">
                <a:solidFill>
                  <a:schemeClr val="tx1"/>
                </a:solidFill>
              </a:rPr>
              <a:t>Конфликты.</a:t>
            </a:r>
            <a:br>
              <a:rPr lang="ru-RU" sz="4000" b="1" dirty="0">
                <a:solidFill>
                  <a:schemeClr val="tx1"/>
                </a:solidFill>
              </a:rPr>
            </a:br>
            <a:endParaRPr lang="ru-RU" sz="4000" b="1" dirty="0">
              <a:solidFill>
                <a:schemeClr val="tx1"/>
              </a:solidFill>
            </a:endParaRPr>
          </a:p>
        </p:txBody>
      </p:sp>
      <p:sp>
        <p:nvSpPr>
          <p:cNvPr id="101379" name="Rectangle 3"/>
          <p:cNvSpPr>
            <a:spLocks noGrp="1" noChangeArrowheads="1"/>
          </p:cNvSpPr>
          <p:nvPr>
            <p:ph idx="1"/>
          </p:nvPr>
        </p:nvSpPr>
        <p:spPr>
          <a:xfrm>
            <a:off x="1463040" y="2119257"/>
            <a:ext cx="6853376" cy="3603812"/>
          </a:xfrm>
        </p:spPr>
        <p:txBody>
          <a:bodyPr/>
          <a:lstStyle/>
          <a:p>
            <a:r>
              <a:rPr lang="ru-RU" dirty="0"/>
              <a:t>В ходе взаимодействия и общения в </a:t>
            </a:r>
            <a:r>
              <a:rPr lang="ru-RU" dirty="0" smtClean="0"/>
              <a:t>педагогическом коллективе </a:t>
            </a:r>
            <a:r>
              <a:rPr lang="ru-RU" dirty="0"/>
              <a:t>могут возникнут ситуации, которые приводят к конфликтам.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3717032"/>
            <a:ext cx="4855310" cy="1656184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1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01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8" grpId="0"/>
      <p:bldP spid="10137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31" name="Rectangle 15"/>
          <p:cNvSpPr>
            <a:spLocks noGrp="1" noChangeArrowheads="1"/>
          </p:cNvSpPr>
          <p:nvPr>
            <p:ph type="title"/>
          </p:nvPr>
        </p:nvSpPr>
        <p:spPr>
          <a:xfrm>
            <a:off x="2041525" y="735013"/>
            <a:ext cx="5257800" cy="1143000"/>
          </a:xfrm>
        </p:spPr>
        <p:txBody>
          <a:bodyPr>
            <a:normAutofit/>
          </a:bodyPr>
          <a:lstStyle/>
          <a:p>
            <a:r>
              <a:rPr lang="ru-RU" sz="3800" dirty="0"/>
              <a:t>Причины конфликтов.</a:t>
            </a:r>
          </a:p>
        </p:txBody>
      </p:sp>
      <p:sp>
        <p:nvSpPr>
          <p:cNvPr id="111632" name="Rectangle 16"/>
          <p:cNvSpPr>
            <a:spLocks noGrp="1" noChangeArrowheads="1"/>
          </p:cNvSpPr>
          <p:nvPr>
            <p:ph idx="1"/>
          </p:nvPr>
        </p:nvSpPr>
        <p:spPr>
          <a:xfrm>
            <a:off x="1043608" y="2119257"/>
            <a:ext cx="7128792" cy="3603812"/>
          </a:xfrm>
        </p:spPr>
        <p:txBody>
          <a:bodyPr/>
          <a:lstStyle/>
          <a:p>
            <a:r>
              <a:rPr lang="ru-RU" dirty="0"/>
              <a:t>1.Недостатки, связанные с организацией.</a:t>
            </a:r>
          </a:p>
          <a:p>
            <a:r>
              <a:rPr lang="ru-RU" dirty="0"/>
              <a:t>2.Недостатки, связанные с управлением.</a:t>
            </a:r>
          </a:p>
          <a:p>
            <a:r>
              <a:rPr lang="ru-RU" dirty="0"/>
              <a:t>3.Недостатки, связанные  с межличностными отношениями внутри коллектива.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1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1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11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1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11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16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11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1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11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16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11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11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111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116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31" grpId="0"/>
      <p:bldP spid="11163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dirty="0">
                <a:solidFill>
                  <a:schemeClr val="hlink"/>
                </a:solidFill>
              </a:rPr>
              <a:t>Стратегия поведения в конфликтной ситуации.</a:t>
            </a:r>
            <a:br>
              <a:rPr lang="ru-RU" sz="3800" dirty="0">
                <a:solidFill>
                  <a:schemeClr val="hlink"/>
                </a:solidFill>
              </a:rPr>
            </a:br>
            <a:endParaRPr lang="ru-RU" sz="3800" dirty="0">
              <a:solidFill>
                <a:schemeClr val="hlink"/>
              </a:solidFill>
            </a:endParaRPr>
          </a:p>
        </p:txBody>
      </p:sp>
      <p:sp>
        <p:nvSpPr>
          <p:cNvPr id="10240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*Приспособление.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*Избегание.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*Настойчивость.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*Компромисс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/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dirty="0"/>
              <a:t>*Сотрудничество.</a:t>
            </a:r>
          </a:p>
        </p:txBody>
      </p:sp>
      <p:pic>
        <p:nvPicPr>
          <p:cNvPr id="102404" name="Picture 4" descr="cat12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0" y="2952750"/>
            <a:ext cx="3652838" cy="2767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dirty="0">
                <a:solidFill>
                  <a:schemeClr val="hlink"/>
                </a:solidFill>
              </a:rPr>
              <a:t>Запомните.</a:t>
            </a:r>
            <a:br>
              <a:rPr lang="ru-RU" sz="3800" dirty="0">
                <a:solidFill>
                  <a:schemeClr val="hlink"/>
                </a:solidFill>
              </a:rPr>
            </a:br>
            <a:endParaRPr lang="ru-RU" sz="3800" dirty="0">
              <a:solidFill>
                <a:schemeClr val="hlink"/>
              </a:solidFill>
            </a:endParaRPr>
          </a:p>
        </p:txBody>
      </p:sp>
      <p:sp>
        <p:nvSpPr>
          <p:cNvPr id="103427" name="Rectangle 3"/>
          <p:cNvSpPr>
            <a:spLocks noGrp="1" noChangeArrowheads="1"/>
          </p:cNvSpPr>
          <p:nvPr>
            <p:ph idx="1"/>
          </p:nvPr>
        </p:nvSpPr>
        <p:spPr>
          <a:xfrm>
            <a:off x="1331640" y="1340768"/>
            <a:ext cx="6912768" cy="3603812"/>
          </a:xfrm>
        </p:spPr>
        <p:txBody>
          <a:bodyPr/>
          <a:lstStyle/>
          <a:p>
            <a:pPr marL="0" indent="457200">
              <a:buNone/>
            </a:pPr>
            <a:r>
              <a:rPr lang="ru-RU" dirty="0" smtClean="0"/>
              <a:t>    </a:t>
            </a:r>
            <a:r>
              <a:rPr lang="ru-RU" sz="2000" dirty="0" smtClean="0"/>
              <a:t>С </a:t>
            </a:r>
            <a:r>
              <a:rPr lang="ru-RU" sz="2000" dirty="0"/>
              <a:t>конфликтными людьми лучше придерживаться строго официальных отношения, разговаривать вежливо, но решительно, пресекать разговоры на личные темы, не верить раскаяниям, так как чаще всего это- игра.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3068960"/>
            <a:ext cx="4176464" cy="28698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034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034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/>
          </p:nvPr>
        </p:nvSpPr>
        <p:spPr>
          <a:xfrm>
            <a:off x="899592" y="908720"/>
            <a:ext cx="7772400" cy="1143000"/>
          </a:xfrm>
        </p:spPr>
        <p:txBody>
          <a:bodyPr/>
          <a:lstStyle/>
          <a:p>
            <a:r>
              <a:rPr lang="ru-RU" dirty="0">
                <a:solidFill>
                  <a:schemeClr val="hlink"/>
                </a:solidFill>
              </a:rPr>
              <a:t>Помните!!!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Лучше уступить дорогу собаке, чем, вступив с ней в спор за право первым пройти, оказаться укушенным ею.</a:t>
            </a:r>
          </a:p>
          <a:p>
            <a:pPr>
              <a:buFont typeface="Wingdings" pitchFamily="2" charset="2"/>
              <a:buNone/>
            </a:pPr>
            <a:r>
              <a:rPr lang="ru-RU" dirty="0"/>
              <a:t>   Даже убив ее, вы не исцелите этим полученную рану.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dirty="0">
                <a:solidFill>
                  <a:schemeClr val="tx1"/>
                </a:solidFill>
              </a:rPr>
              <a:t>Способы убеждения в своей точке зрения.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</a:pPr>
            <a:r>
              <a:rPr lang="ru-RU" sz="2400" dirty="0"/>
              <a:t>Единственный способ добиться лучшего результата в споре – это уклониться от спора.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Проявляйте уважение к мнению другого.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Если вы не правы, признайте это сразу и чистосердечно.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Вначале покажите свое дружеское отношение.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Дайте собеседнику возможность выговориться.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Честно попытайтесь увидеть вещи с точки зрения другого.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Взывайте  к благородным побуждениям.</a:t>
            </a:r>
          </a:p>
          <a:p>
            <a:pPr>
              <a:lnSpc>
                <a:spcPct val="80000"/>
              </a:lnSpc>
            </a:pPr>
            <a:r>
              <a:rPr lang="ru-RU" sz="2400" dirty="0"/>
              <a:t>Придайте своим идеям наглядность, инсценируйте их.</a:t>
            </a:r>
          </a:p>
          <a:p>
            <a:pPr>
              <a:lnSpc>
                <a:spcPct val="80000"/>
              </a:lnSpc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dirty="0">
                <a:solidFill>
                  <a:schemeClr val="tx1"/>
                </a:solidFill>
              </a:rPr>
              <a:t>Правила,  которые позволяют воздействовать на людей.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90000"/>
              </a:lnSpc>
            </a:pPr>
            <a:r>
              <a:rPr lang="ru-RU" sz="2400" dirty="0"/>
              <a:t>Начинайте с похвалы и истинного признания достоинств собеседника.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Указывайте на ошибки других не прямо, а косвенно.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Сначала поговорите о собственных ошибках, а потом уж критикуйте собеседника.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Задавайте вопросы собеседнику вместо того, чтобы ему что-то приказывать.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Давайте людям возможность спасти свой престиж.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Отмечайте успехи людей.</a:t>
            </a:r>
          </a:p>
          <a:p>
            <a:pPr>
              <a:lnSpc>
                <a:spcPct val="90000"/>
              </a:lnSpc>
            </a:pPr>
            <a:r>
              <a:rPr lang="ru-RU" sz="2400" dirty="0"/>
              <a:t>Прибегайте к поощрению.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61385" y="548680"/>
            <a:ext cx="6965245" cy="1202485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</a:rPr>
              <a:t>Уважаемые педагоги!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971550" y="1557338"/>
            <a:ext cx="7128842" cy="4530725"/>
          </a:xfrm>
        </p:spPr>
        <p:txBody>
          <a:bodyPr/>
          <a:lstStyle/>
          <a:p>
            <a:pPr marL="0" indent="457200">
              <a:buNone/>
            </a:pPr>
            <a:r>
              <a:rPr lang="ru-RU" dirty="0"/>
              <a:t>Общайтесь, взаимодействуйте , обменивайтесь опытом между собой. Пусть с помощью этого взаимодействия растет и развивается наше педагогическое мастерство.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3101752"/>
            <a:ext cx="3024336" cy="30243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1259632" y="2708920"/>
            <a:ext cx="6408712" cy="1202485"/>
          </a:xfrm>
        </p:spPr>
        <p:txBody>
          <a:bodyPr>
            <a:normAutofit fontScale="90000"/>
          </a:bodyPr>
          <a:lstStyle/>
          <a:p>
            <a:pPr marL="0" indent="0" algn="l">
              <a:buNone/>
            </a:pPr>
            <a:r>
              <a:rPr lang="ru-RU" sz="4000" dirty="0" smtClean="0"/>
              <a:t>Педагогическое взаимодействие</a:t>
            </a:r>
            <a:r>
              <a:rPr lang="ru-RU" sz="4000" dirty="0"/>
              <a:t/>
            </a:r>
            <a:br>
              <a:rPr lang="ru-RU" sz="4000" dirty="0"/>
            </a:br>
            <a:r>
              <a:rPr lang="ru-RU" sz="4000" dirty="0" smtClean="0"/>
              <a:t> </a:t>
            </a:r>
            <a:r>
              <a:rPr lang="ru-RU" sz="3200" b="1" dirty="0" smtClean="0">
                <a:solidFill>
                  <a:schemeClr val="accent1"/>
                </a:solidFill>
              </a:rPr>
              <a:t> – это процесс, происходящий между педагогом и учащимися, между педагогами  в ходе учебно-воспитательной работы и направленный на развитие личности ребенка.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19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solidFill>
                  <a:srgbClr val="FF9933"/>
                </a:solidFill>
              </a:rPr>
              <a:t>Общение.</a:t>
            </a:r>
          </a:p>
        </p:txBody>
      </p:sp>
      <p:sp>
        <p:nvSpPr>
          <p:cNvPr id="931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ru-RU" dirty="0" smtClean="0"/>
              <a:t>– </a:t>
            </a:r>
            <a:r>
              <a:rPr lang="ru-RU" dirty="0"/>
              <a:t>это процесс взаимодействия людей, в ходе которого происходит обмен информацией, формируются межличностные взаимоотношения.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3800" b="1" dirty="0">
                <a:solidFill>
                  <a:schemeClr val="hlink"/>
                </a:solidFill>
              </a:rPr>
              <a:t>Педагогическое взаимодействие – это процесс</a:t>
            </a:r>
            <a:r>
              <a:rPr lang="ru-RU" sz="3800" dirty="0">
                <a:solidFill>
                  <a:schemeClr val="hlink"/>
                </a:solidFill>
              </a:rPr>
              <a:t>: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Индивидуальный (между педагогом и воспитанником).</a:t>
            </a:r>
          </a:p>
          <a:p>
            <a:r>
              <a:rPr lang="ru-RU" dirty="0"/>
              <a:t>Социально – психологический (взаимодействие в коллективе).</a:t>
            </a:r>
          </a:p>
          <a:p>
            <a:r>
              <a:rPr lang="ru-RU" dirty="0"/>
              <a:t> Интегральный ( объединяющий различные воспитательные взаимодействия в конкретном обществе).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971600" y="692696"/>
            <a:ext cx="7200800" cy="1143000"/>
          </a:xfrm>
          <a:solidFill>
            <a:schemeClr val="bg1"/>
          </a:solidFill>
        </p:spPr>
        <p:txBody>
          <a:bodyPr/>
          <a:lstStyle/>
          <a:p>
            <a:r>
              <a:rPr lang="ru-RU" sz="6000" dirty="0">
                <a:solidFill>
                  <a:schemeClr val="hlink"/>
                </a:solidFill>
              </a:rPr>
              <a:t>Помните!!!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187624" y="1700808"/>
            <a:ext cx="6840760" cy="4530725"/>
          </a:xfrm>
          <a:solidFill>
            <a:schemeClr val="bg1"/>
          </a:solidFill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/>
              <a:t>Взаимодействие, общение всегда должно быть демократическим, диалоговым.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852936"/>
            <a:ext cx="5143500" cy="2857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764704"/>
            <a:ext cx="8229600" cy="1139825"/>
          </a:xfrm>
        </p:spPr>
        <p:txBody>
          <a:bodyPr>
            <a:normAutofit fontScale="90000"/>
          </a:bodyPr>
          <a:lstStyle/>
          <a:p>
            <a:r>
              <a:rPr lang="ru-RU" sz="3800" dirty="0"/>
              <a:t>Типы взаимодействия между педагогами по </a:t>
            </a:r>
            <a:r>
              <a:rPr lang="ru-RU" sz="3800" dirty="0" err="1"/>
              <a:t>Л.В.Байбордовой</a:t>
            </a:r>
            <a:r>
              <a:rPr lang="ru-RU" sz="3800" dirty="0"/>
              <a:t>.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Сотрудничество.</a:t>
            </a:r>
          </a:p>
          <a:p>
            <a:r>
              <a:rPr lang="ru-RU" dirty="0"/>
              <a:t>Диалог.</a:t>
            </a:r>
          </a:p>
          <a:p>
            <a:r>
              <a:rPr lang="ru-RU" dirty="0"/>
              <a:t>Соглашение.</a:t>
            </a:r>
          </a:p>
          <a:p>
            <a:r>
              <a:rPr lang="ru-RU" dirty="0"/>
              <a:t>Опека.</a:t>
            </a:r>
          </a:p>
          <a:p>
            <a:r>
              <a:rPr lang="ru-RU" dirty="0"/>
              <a:t>Подавление.</a:t>
            </a:r>
          </a:p>
          <a:p>
            <a:r>
              <a:rPr lang="ru-RU" dirty="0"/>
              <a:t>Конфликт.</a:t>
            </a:r>
          </a:p>
          <a:p>
            <a:r>
              <a:rPr lang="ru-RU" dirty="0"/>
              <a:t>Индифферентность.</a:t>
            </a:r>
          </a:p>
          <a:p>
            <a:r>
              <a:rPr lang="ru-RU" dirty="0"/>
              <a:t>Конфронтация.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Виды взаимодействия, общения.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Официальное.</a:t>
            </a:r>
          </a:p>
          <a:p>
            <a:pPr>
              <a:buFont typeface="Wingdings" pitchFamily="2" charset="2"/>
              <a:buNone/>
            </a:pPr>
            <a:endParaRPr lang="ru-RU" dirty="0"/>
          </a:p>
          <a:p>
            <a:r>
              <a:rPr lang="ru-RU" dirty="0"/>
              <a:t>Неофициальное.</a:t>
            </a:r>
          </a:p>
        </p:txBody>
      </p:sp>
      <p:pic>
        <p:nvPicPr>
          <p:cNvPr id="82950" name="Picture 6" descr="аним7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3860800"/>
            <a:ext cx="2305050" cy="2305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0" name="Rectangle 4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>
            <a:normAutofit fontScale="90000"/>
          </a:bodyPr>
          <a:lstStyle/>
          <a:p>
            <a:r>
              <a:rPr lang="ru-RU" sz="3800" dirty="0"/>
              <a:t>Правила взаимодействия, общения.</a:t>
            </a:r>
          </a:p>
        </p:txBody>
      </p:sp>
      <p:sp>
        <p:nvSpPr>
          <p:cNvPr id="65544" name="Rectangle 8"/>
          <p:cNvSpPr>
            <a:spLocks noGrp="1" noChangeArrowheads="1"/>
          </p:cNvSpPr>
          <p:nvPr>
            <p:ph type="body" sz="half" idx="2"/>
          </p:nvPr>
        </p:nvSpPr>
        <p:spPr>
          <a:xfrm>
            <a:off x="4427984" y="1484784"/>
            <a:ext cx="3810000" cy="4530725"/>
          </a:xfrm>
        </p:spPr>
        <p:txBody>
          <a:bodyPr/>
          <a:lstStyle/>
          <a:p>
            <a:r>
              <a:rPr lang="ru-RU" sz="2400" dirty="0"/>
              <a:t>Проявляйте искренний интерес к другим людям.</a:t>
            </a:r>
          </a:p>
          <a:p>
            <a:r>
              <a:rPr lang="ru-RU" sz="2400" dirty="0"/>
              <a:t>Улыбайтесь.</a:t>
            </a:r>
          </a:p>
          <a:p>
            <a:r>
              <a:rPr lang="ru-RU" sz="2400" dirty="0"/>
              <a:t>Обращайтесь к человеку по имени.</a:t>
            </a:r>
          </a:p>
          <a:p>
            <a:r>
              <a:rPr lang="ru-RU" sz="2400" dirty="0"/>
              <a:t>Будьте хорошим слушателем.</a:t>
            </a:r>
          </a:p>
          <a:p>
            <a:r>
              <a:rPr lang="ru-RU" sz="2400" dirty="0"/>
              <a:t>Давайте людям почувствовать их значительность.</a:t>
            </a:r>
          </a:p>
          <a:p>
            <a:pPr>
              <a:buFont typeface="Wingdings" pitchFamily="2" charset="2"/>
              <a:buNone/>
            </a:pPr>
            <a:endParaRPr lang="ru-RU" sz="2400" dirty="0"/>
          </a:p>
        </p:txBody>
      </p:sp>
      <p:pic>
        <p:nvPicPr>
          <p:cNvPr id="3" name="Картинка 2"/>
          <p:cNvPicPr>
            <a:picLocks noGrp="1" noChangeAspect="1"/>
          </p:cNvPicPr>
          <p:nvPr>
            <p:ph type="clipArt"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953207"/>
            <a:ext cx="3240360" cy="344079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50" name="Rectangle 6"/>
          <p:cNvSpPr>
            <a:spLocks noGrp="1" noChangeArrowheads="1"/>
          </p:cNvSpPr>
          <p:nvPr>
            <p:ph type="title"/>
          </p:nvPr>
        </p:nvSpPr>
        <p:spPr>
          <a:xfrm>
            <a:off x="1043608" y="69269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rgbClr val="FF9900"/>
                </a:solidFill>
              </a:rPr>
              <a:t>Психологическая совместимость</a:t>
            </a:r>
          </a:p>
        </p:txBody>
      </p:sp>
      <p:sp>
        <p:nvSpPr>
          <p:cNvPr id="108551" name="Rectangle 7"/>
          <p:cNvSpPr>
            <a:spLocks noGrp="1" noChangeArrowheads="1"/>
          </p:cNvSpPr>
          <p:nvPr>
            <p:ph type="body" sz="half" idx="1"/>
          </p:nvPr>
        </p:nvSpPr>
        <p:spPr>
          <a:xfrm>
            <a:off x="971600" y="1988840"/>
            <a:ext cx="7416824" cy="3268960"/>
          </a:xfrm>
        </p:spPr>
        <p:txBody>
          <a:bodyPr>
            <a:normAutofit/>
          </a:bodyPr>
          <a:lstStyle/>
          <a:p>
            <a:r>
              <a:rPr lang="ru-RU" sz="2400" dirty="0"/>
              <a:t>Это такой эффект сочетания людей, который дает максимальный результат при минимальных психологических затратах взаимодействующих людей.</a:t>
            </a:r>
          </a:p>
        </p:txBody>
      </p:sp>
      <p:pic>
        <p:nvPicPr>
          <p:cNvPr id="3" name="Объект 2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3573016"/>
            <a:ext cx="4104456" cy="238125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</TotalTime>
  <Words>439</Words>
  <Application>Microsoft Office PowerPoint</Application>
  <PresentationFormat>Экран (4:3)</PresentationFormat>
  <Paragraphs>72</Paragraphs>
  <Slides>17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2" baseType="lpstr">
      <vt:lpstr>Arial</vt:lpstr>
      <vt:lpstr>Tahoma</vt:lpstr>
      <vt:lpstr>Wingdings</vt:lpstr>
      <vt:lpstr>Times New Roman</vt:lpstr>
      <vt:lpstr>Кнопка</vt:lpstr>
      <vt:lpstr>          Взаимодействие и общение  между педагогами.  </vt:lpstr>
      <vt:lpstr>Педагогическое взаимодействие   – это процесс, происходящий между педагогом и учащимися, между педагогами  в ходе учебно-воспитательной работы и направленный на развитие личности ребенка.</vt:lpstr>
      <vt:lpstr>Общение.</vt:lpstr>
      <vt:lpstr>Педагогическое взаимодействие – это процесс:</vt:lpstr>
      <vt:lpstr>Помните!!!</vt:lpstr>
      <vt:lpstr>Типы взаимодействия между педагогами по Л.В.Байбордовой.</vt:lpstr>
      <vt:lpstr>Виды взаимодействия, общения.</vt:lpstr>
      <vt:lpstr>Правила взаимодействия, общения.</vt:lpstr>
      <vt:lpstr>Психологическая совместимость</vt:lpstr>
      <vt:lpstr>Конфликты. </vt:lpstr>
      <vt:lpstr>Причины конфликтов.</vt:lpstr>
      <vt:lpstr>Стратегия поведения в конфликтной ситуации. </vt:lpstr>
      <vt:lpstr>Запомните. </vt:lpstr>
      <vt:lpstr>Помните!!!</vt:lpstr>
      <vt:lpstr>Способы убеждения в своей точке зрения.</vt:lpstr>
      <vt:lpstr>Правила,  которые позволяют воздействовать на людей.</vt:lpstr>
      <vt:lpstr>Уважаемые педагоги!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Взаимодействие и общения между педагогами.</dc:title>
  <dc:creator>Ученик1</dc:creator>
  <cp:lastModifiedBy>WIN7XP</cp:lastModifiedBy>
  <cp:revision>18</cp:revision>
  <dcterms:created xsi:type="dcterms:W3CDTF">2009-04-18T11:25:46Z</dcterms:created>
  <dcterms:modified xsi:type="dcterms:W3CDTF">2015-10-11T11:31:38Z</dcterms:modified>
</cp:coreProperties>
</file>