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565AD2-5303-448E-A0BF-9E60544019C3}" type="datetimeFigureOut">
              <a:rPr lang="ru-RU" smtClean="0"/>
              <a:pPr/>
              <a:t>19.12.2012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687120-3450-4859-97F6-C951BA728CBC}"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9156FFDA-C376-45FD-BA15-D9CFCEF90670}" type="datetimeFigureOut">
              <a:rPr lang="ru-RU" smtClean="0"/>
              <a:pPr/>
              <a:t>19.12.2012</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6CDD0B31-663B-468E-A1D9-8E1EDE5F5A1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spd="slow" advClick="0" advTm="3000">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156FFDA-C376-45FD-BA15-D9CFCEF90670}" type="datetimeFigureOut">
              <a:rPr lang="ru-RU" smtClean="0"/>
              <a:pPr/>
              <a:t>19.12.2012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DD0B31-663B-468E-A1D9-8E1EDE5F5A13}" type="slidenum">
              <a:rPr lang="ru-RU" smtClean="0"/>
              <a:pPr/>
              <a:t>‹#›</a:t>
            </a:fld>
            <a:endParaRPr lang="ru-RU"/>
          </a:p>
        </p:txBody>
      </p:sp>
    </p:spTree>
  </p:cSld>
  <p:clrMapOvr>
    <a:masterClrMapping/>
  </p:clrMapOvr>
  <p:transition spd="slow" advClick="0" advTm="3000">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156FFDA-C376-45FD-BA15-D9CFCEF90670}" type="datetimeFigureOut">
              <a:rPr lang="ru-RU" smtClean="0"/>
              <a:pPr/>
              <a:t>19.12.2012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DD0B31-663B-468E-A1D9-8E1EDE5F5A13}" type="slidenum">
              <a:rPr lang="ru-RU" smtClean="0"/>
              <a:pPr/>
              <a:t>‹#›</a:t>
            </a:fld>
            <a:endParaRPr lang="ru-RU"/>
          </a:p>
        </p:txBody>
      </p:sp>
    </p:spTree>
  </p:cSld>
  <p:clrMapOvr>
    <a:masterClrMapping/>
  </p:clrMapOvr>
  <p:transition spd="slow" advClick="0" advTm="3000">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9156FFDA-C376-45FD-BA15-D9CFCEF90670}" type="datetimeFigureOut">
              <a:rPr lang="ru-RU" smtClean="0"/>
              <a:pPr/>
              <a:t>19.12.2012</a:t>
            </a:fld>
            <a:endParaRPr lang="ru-RU"/>
          </a:p>
        </p:txBody>
      </p:sp>
      <p:sp>
        <p:nvSpPr>
          <p:cNvPr id="9" name="Номер слайда 8"/>
          <p:cNvSpPr>
            <a:spLocks noGrp="1"/>
          </p:cNvSpPr>
          <p:nvPr>
            <p:ph type="sldNum" sz="quarter" idx="15"/>
          </p:nvPr>
        </p:nvSpPr>
        <p:spPr/>
        <p:txBody>
          <a:bodyPr rtlCol="0"/>
          <a:lstStyle/>
          <a:p>
            <a:fld id="{6CDD0B31-663B-468E-A1D9-8E1EDE5F5A13}"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transition spd="slow" advClick="0" advTm="3000">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9156FFDA-C376-45FD-BA15-D9CFCEF90670}" type="datetimeFigureOut">
              <a:rPr lang="ru-RU" smtClean="0"/>
              <a:pPr/>
              <a:t>19.12.2012</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6CDD0B31-663B-468E-A1D9-8E1EDE5F5A1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slow" advClick="0" advTm="3000">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9156FFDA-C376-45FD-BA15-D9CFCEF90670}" type="datetimeFigureOut">
              <a:rPr lang="ru-RU" smtClean="0"/>
              <a:pPr/>
              <a:t>19.12.2012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DD0B31-663B-468E-A1D9-8E1EDE5F5A13}"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slow" advClick="0" advTm="3000">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9156FFDA-C376-45FD-BA15-D9CFCEF90670}" type="datetimeFigureOut">
              <a:rPr lang="ru-RU" smtClean="0"/>
              <a:pPr/>
              <a:t>19.12.2012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CDD0B31-663B-468E-A1D9-8E1EDE5F5A13}"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transition spd="slow" advClick="0" advTm="3000">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9156FFDA-C376-45FD-BA15-D9CFCEF90670}" type="datetimeFigureOut">
              <a:rPr lang="ru-RU" smtClean="0"/>
              <a:pPr/>
              <a:t>19.12.2012</a:t>
            </a:fld>
            <a:endParaRPr lang="ru-RU"/>
          </a:p>
        </p:txBody>
      </p:sp>
      <p:sp>
        <p:nvSpPr>
          <p:cNvPr id="7" name="Номер слайда 6"/>
          <p:cNvSpPr>
            <a:spLocks noGrp="1"/>
          </p:cNvSpPr>
          <p:nvPr>
            <p:ph type="sldNum" sz="quarter" idx="11"/>
          </p:nvPr>
        </p:nvSpPr>
        <p:spPr/>
        <p:txBody>
          <a:bodyPr rtlCol="0"/>
          <a:lstStyle/>
          <a:p>
            <a:fld id="{6CDD0B31-663B-468E-A1D9-8E1EDE5F5A13}"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transition spd="slow" advClick="0" advTm="3000">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156FFDA-C376-45FD-BA15-D9CFCEF90670}" type="datetimeFigureOut">
              <a:rPr lang="ru-RU" smtClean="0"/>
              <a:pPr/>
              <a:t>19.12.2012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CDD0B31-663B-468E-A1D9-8E1EDE5F5A13}" type="slidenum">
              <a:rPr lang="ru-RU" smtClean="0"/>
              <a:pPr/>
              <a:t>‹#›</a:t>
            </a:fld>
            <a:endParaRPr lang="ru-RU"/>
          </a:p>
        </p:txBody>
      </p:sp>
    </p:spTree>
  </p:cSld>
  <p:clrMapOvr>
    <a:masterClrMapping/>
  </p:clrMapOvr>
  <p:transition spd="slow" advClick="0" advTm="3000">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9156FFDA-C376-45FD-BA15-D9CFCEF90670}" type="datetimeFigureOut">
              <a:rPr lang="ru-RU" smtClean="0"/>
              <a:pPr/>
              <a:t>19.12.2012</a:t>
            </a:fld>
            <a:endParaRPr lang="ru-RU"/>
          </a:p>
        </p:txBody>
      </p:sp>
      <p:sp>
        <p:nvSpPr>
          <p:cNvPr id="22" name="Номер слайда 21"/>
          <p:cNvSpPr>
            <a:spLocks noGrp="1"/>
          </p:cNvSpPr>
          <p:nvPr>
            <p:ph type="sldNum" sz="quarter" idx="15"/>
          </p:nvPr>
        </p:nvSpPr>
        <p:spPr/>
        <p:txBody>
          <a:bodyPr rtlCol="0"/>
          <a:lstStyle/>
          <a:p>
            <a:fld id="{6CDD0B31-663B-468E-A1D9-8E1EDE5F5A13}"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transition spd="slow" advClick="0" advTm="3000">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9156FFDA-C376-45FD-BA15-D9CFCEF90670}" type="datetimeFigureOut">
              <a:rPr lang="ru-RU" smtClean="0"/>
              <a:pPr/>
              <a:t>19.12.2012</a:t>
            </a:fld>
            <a:endParaRPr lang="ru-RU"/>
          </a:p>
        </p:txBody>
      </p:sp>
      <p:sp>
        <p:nvSpPr>
          <p:cNvPr id="18" name="Номер слайда 17"/>
          <p:cNvSpPr>
            <a:spLocks noGrp="1"/>
          </p:cNvSpPr>
          <p:nvPr>
            <p:ph type="sldNum" sz="quarter" idx="11"/>
          </p:nvPr>
        </p:nvSpPr>
        <p:spPr/>
        <p:txBody>
          <a:bodyPr rtlCol="0"/>
          <a:lstStyle/>
          <a:p>
            <a:fld id="{6CDD0B31-663B-468E-A1D9-8E1EDE5F5A13}"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transition spd="slow" advClick="0" advTm="3000">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156FFDA-C376-45FD-BA15-D9CFCEF90670}" type="datetimeFigureOut">
              <a:rPr lang="ru-RU" smtClean="0"/>
              <a:pPr/>
              <a:t>19.12.2012</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CDD0B31-663B-468E-A1D9-8E1EDE5F5A1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advClick="0" advTm="3000">
    <p:wedge/>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audio" Target="file:///C:\Documents%20and%20Settings\&#1043;&#1091;&#1079;&#1077;&#1083;&#1100;\&#1056;&#1072;&#1073;&#1086;&#1095;&#1080;&#1081;%20&#1089;&#1090;&#1086;&#1083;\&#1084;&#1091;&#1079;%20&#1090;&#1072;&#1090;\c7688326f51e36.mp3"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 Id="rId4" Type="http://schemas.openxmlformats.org/officeDocument/2006/relationships/image" Target="../media/image26.jpeg"/></Relationships>
</file>

<file path=ppt/slides/_rels/slide13.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slideLayout" Target="../slideLayouts/slideLayout2.xml"/><Relationship Id="rId1" Type="http://schemas.openxmlformats.org/officeDocument/2006/relationships/audio" Target="file:///C:\Documents%20and%20Settings\&#1043;&#1091;&#1079;&#1077;&#1083;&#1100;\&#1056;&#1072;&#1073;&#1086;&#1095;&#1080;&#1081;%20&#1089;&#1090;&#1086;&#1083;\&#1084;&#1091;&#1079;%20&#1090;&#1072;&#1090;\c7688326f51e36.mp3" TargetMode="External"/><Relationship Id="rId5" Type="http://schemas.openxmlformats.org/officeDocument/2006/relationships/image" Target="../media/image29.png"/><Relationship Id="rId4" Type="http://schemas.openxmlformats.org/officeDocument/2006/relationships/image" Target="../media/image28.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63688" y="2564904"/>
            <a:ext cx="6694512" cy="1224136"/>
          </a:xfrm>
        </p:spPr>
        <p:txBody>
          <a:bodyPr>
            <a:normAutofit/>
          </a:bodyPr>
          <a:lstStyle/>
          <a:p>
            <a:r>
              <a:rPr lang="tt-RU" dirty="0" smtClean="0">
                <a:solidFill>
                  <a:srgbClr val="FF0000"/>
                </a:solidFill>
              </a:rPr>
              <a:t>Татар халкының бизәнү әйберләре</a:t>
            </a:r>
            <a:endParaRPr lang="ru-RU" dirty="0">
              <a:solidFill>
                <a:srgbClr val="FF0000"/>
              </a:solidFill>
            </a:endParaRPr>
          </a:p>
        </p:txBody>
      </p:sp>
      <p:sp>
        <p:nvSpPr>
          <p:cNvPr id="3" name="Подзаголовок 2"/>
          <p:cNvSpPr>
            <a:spLocks noGrp="1"/>
          </p:cNvSpPr>
          <p:nvPr>
            <p:ph type="subTitle" idx="1"/>
          </p:nvPr>
        </p:nvSpPr>
        <p:spPr/>
        <p:txBody>
          <a:bodyPr/>
          <a:lstStyle/>
          <a:p>
            <a:pPr algn="r"/>
            <a:r>
              <a:rPr lang="tt-RU" dirty="0" smtClean="0"/>
              <a:t>Төзеде Назмиева Г.В</a:t>
            </a:r>
            <a:endParaRPr lang="ru-RU" dirty="0"/>
          </a:p>
        </p:txBody>
      </p:sp>
      <p:sp>
        <p:nvSpPr>
          <p:cNvPr id="4" name="Прямоугольник 3"/>
          <p:cNvSpPr/>
          <p:nvPr/>
        </p:nvSpPr>
        <p:spPr>
          <a:xfrm>
            <a:off x="469113" y="548680"/>
            <a:ext cx="8205773" cy="1754326"/>
          </a:xfrm>
          <a:prstGeom prst="rect">
            <a:avLst/>
          </a:prstGeom>
          <a:noFill/>
        </p:spPr>
        <p:txBody>
          <a:bodyPr wrap="square" lIns="91440" tIns="45720" rIns="91440" bIns="45720">
            <a:spAutoFit/>
          </a:bodyPr>
          <a:lstStyle/>
          <a:p>
            <a:pPr algn="ctr"/>
            <a:r>
              <a:rPr lang="tt-RU"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Әбиемнең серле</a:t>
            </a:r>
          </a:p>
          <a:p>
            <a:pPr algn="ctr"/>
            <a:r>
              <a:rPr lang="tt-RU"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сандыгы</a:t>
            </a:r>
            <a:endParaRPr lang="ru-RU"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6" name="c7688326f51e36.mp3">
            <a:hlinkClick r:id="" action="ppaction://media"/>
          </p:cNvPr>
          <p:cNvPicPr>
            <a:picLocks noRot="1" noChangeAspect="1"/>
          </p:cNvPicPr>
          <p:nvPr>
            <a:audioFile r:link="rId1"/>
          </p:nvPr>
        </p:nvPicPr>
        <p:blipFill>
          <a:blip r:embed="rId3" cstate="print"/>
          <a:stretch>
            <a:fillRect/>
          </a:stretch>
        </p:blipFill>
        <p:spPr>
          <a:xfrm>
            <a:off x="4419600" y="3276600"/>
            <a:ext cx="304800" cy="304800"/>
          </a:xfrm>
          <a:prstGeom prst="rect">
            <a:avLst/>
          </a:prstGeom>
        </p:spPr>
      </p:pic>
    </p:spTree>
  </p:cSld>
  <p:clrMapOvr>
    <a:masterClrMapping/>
  </p:clrMapOvr>
  <p:transition spd="slow" advClick="0" advTm="3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7" repeatCount="indefinite"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226368" cy="1143000"/>
          </a:xfrm>
        </p:spPr>
        <p:txBody>
          <a:bodyPr/>
          <a:lstStyle/>
          <a:p>
            <a:endParaRPr lang="ru-RU" dirty="0"/>
          </a:p>
        </p:txBody>
      </p:sp>
      <p:sp>
        <p:nvSpPr>
          <p:cNvPr id="3" name="Содержимое 2"/>
          <p:cNvSpPr>
            <a:spLocks noGrp="1"/>
          </p:cNvSpPr>
          <p:nvPr>
            <p:ph sz="quarter" idx="1"/>
          </p:nvPr>
        </p:nvSpPr>
        <p:spPr>
          <a:xfrm>
            <a:off x="457200" y="404664"/>
            <a:ext cx="3394720" cy="6069288"/>
          </a:xfrm>
        </p:spPr>
        <p:txBody>
          <a:bodyPr>
            <a:normAutofit fontScale="77500" lnSpcReduction="20000"/>
          </a:bodyPr>
          <a:lstStyle/>
          <a:p>
            <a:pPr algn="just"/>
            <a:r>
              <a:rPr lang="ru-RU" sz="2600" b="1" dirty="0" err="1" smtClean="0"/>
              <a:t>Хәситә </a:t>
            </a:r>
            <a:r>
              <a:rPr lang="ru-RU" sz="2600" b="1" dirty="0" smtClean="0"/>
              <a:t>- татар </a:t>
            </a:r>
            <a:r>
              <a:rPr lang="ru-RU" sz="2600" b="1" dirty="0" err="1" smtClean="0"/>
              <a:t>хатын</a:t>
            </a:r>
            <a:r>
              <a:rPr lang="ru-RU" sz="2600" b="1" dirty="0" smtClean="0"/>
              <a:t> - </a:t>
            </a:r>
            <a:r>
              <a:rPr lang="ru-RU" sz="2600" b="1" dirty="0" err="1" smtClean="0"/>
              <a:t>кызларының киң таралган</a:t>
            </a:r>
            <a:r>
              <a:rPr lang="ru-RU" sz="2600" b="1" dirty="0" smtClean="0"/>
              <a:t> </a:t>
            </a:r>
            <a:r>
              <a:rPr lang="ru-RU" sz="2600" b="1" dirty="0" err="1" smtClean="0"/>
              <a:t>бизәнү әйбере булып</a:t>
            </a:r>
            <a:r>
              <a:rPr lang="ru-RU" sz="2600" b="1" dirty="0" smtClean="0"/>
              <a:t> </a:t>
            </a:r>
            <a:r>
              <a:rPr lang="ru-RU" sz="2600" b="1" dirty="0" err="1" smtClean="0"/>
              <a:t>санала</a:t>
            </a:r>
            <a:r>
              <a:rPr lang="ru-RU" sz="2600" b="1" dirty="0" smtClean="0"/>
              <a:t>. </a:t>
            </a:r>
            <a:r>
              <a:rPr lang="ru-RU" sz="2600" b="1" dirty="0" err="1" smtClean="0"/>
              <a:t>Аны</a:t>
            </a:r>
            <a:r>
              <a:rPr lang="ru-RU" sz="2600" b="1" dirty="0" smtClean="0"/>
              <a:t> </a:t>
            </a:r>
            <a:r>
              <a:rPr lang="ru-RU" sz="2600" b="1" dirty="0" err="1" smtClean="0"/>
              <a:t>сул</a:t>
            </a:r>
            <a:r>
              <a:rPr lang="ru-RU" sz="2600" b="1" dirty="0" smtClean="0"/>
              <a:t> </a:t>
            </a:r>
            <a:r>
              <a:rPr lang="ru-RU" sz="2600" b="1" dirty="0" err="1" smtClean="0"/>
              <a:t>җилкә аркылы</a:t>
            </a:r>
            <a:r>
              <a:rPr lang="ru-RU" sz="2600" b="1" dirty="0" smtClean="0"/>
              <a:t> </a:t>
            </a:r>
            <a:r>
              <a:rPr lang="ru-RU" sz="2600" b="1" dirty="0" err="1" smtClean="0"/>
              <a:t>уң кулга</a:t>
            </a:r>
            <a:r>
              <a:rPr lang="ru-RU" sz="2600" b="1" dirty="0" smtClean="0"/>
              <a:t> </a:t>
            </a:r>
            <a:r>
              <a:rPr lang="ru-RU" sz="2600" b="1" dirty="0" err="1" smtClean="0"/>
              <a:t>кигәннәр һәм ул</a:t>
            </a:r>
            <a:r>
              <a:rPr lang="ru-RU" sz="2600" b="1" dirty="0" smtClean="0"/>
              <a:t>, орден </a:t>
            </a:r>
            <a:r>
              <a:rPr lang="ru-RU" sz="2600" b="1" dirty="0" err="1" smtClean="0"/>
              <a:t>тасмасы</a:t>
            </a:r>
            <a:r>
              <a:rPr lang="ru-RU" sz="2600" b="1" dirty="0" smtClean="0"/>
              <a:t> </a:t>
            </a:r>
            <a:r>
              <a:rPr lang="ru-RU" sz="2600" b="1" dirty="0" err="1" smtClean="0"/>
              <a:t>кебек</a:t>
            </a:r>
            <a:r>
              <a:rPr lang="ru-RU" sz="2600" b="1" dirty="0" smtClean="0"/>
              <a:t>, </a:t>
            </a:r>
            <a:r>
              <a:rPr lang="ru-RU" sz="2600" b="1" dirty="0" err="1" smtClean="0"/>
              <a:t>күкрәкне әйләндереп алган</a:t>
            </a:r>
            <a:r>
              <a:rPr lang="ru-RU" sz="2600" b="1" dirty="0" smtClean="0"/>
              <a:t>. </a:t>
            </a:r>
            <a:r>
              <a:rPr lang="ru-RU" sz="2600" b="1" dirty="0" err="1" smtClean="0"/>
              <a:t>Гадәттә, хәситәне </a:t>
            </a:r>
            <a:r>
              <a:rPr lang="ru-RU" sz="2600" b="1" dirty="0" smtClean="0"/>
              <a:t>5 - 10 см </a:t>
            </a:r>
            <a:r>
              <a:rPr lang="ru-RU" sz="2600" b="1" dirty="0" err="1" smtClean="0"/>
              <a:t>киңлектәге</a:t>
            </a:r>
            <a:r>
              <a:rPr lang="ru-RU" sz="2600" b="1" dirty="0" smtClean="0"/>
              <a:t>, 30 - 35 см </a:t>
            </a:r>
            <a:r>
              <a:rPr lang="ru-RU" sz="2600" b="1" dirty="0" err="1" smtClean="0"/>
              <a:t>озынлыктагы</a:t>
            </a:r>
            <a:r>
              <a:rPr lang="ru-RU" sz="2600" b="1" dirty="0" smtClean="0"/>
              <a:t> тар </a:t>
            </a:r>
            <a:r>
              <a:rPr lang="ru-RU" sz="2600" b="1" dirty="0" err="1" smtClean="0"/>
              <a:t>буын</a:t>
            </a:r>
            <a:r>
              <a:rPr lang="ru-RU" sz="2600" b="1" dirty="0" smtClean="0"/>
              <a:t> </a:t>
            </a:r>
            <a:r>
              <a:rPr lang="ru-RU" sz="2600" b="1" dirty="0" err="1" smtClean="0"/>
              <a:t>формасында</a:t>
            </a:r>
            <a:r>
              <a:rPr lang="ru-RU" sz="2600" b="1" dirty="0" smtClean="0"/>
              <a:t>, </a:t>
            </a:r>
            <a:r>
              <a:rPr lang="ru-RU" sz="2600" b="1" dirty="0" err="1" smtClean="0"/>
              <a:t>тотрыклы</a:t>
            </a:r>
            <a:r>
              <a:rPr lang="ru-RU" sz="2600" b="1" dirty="0" smtClean="0"/>
              <a:t> </a:t>
            </a:r>
            <a:r>
              <a:rPr lang="ru-RU" sz="2600" b="1" dirty="0" err="1" smtClean="0"/>
              <a:t>һәм </a:t>
            </a:r>
            <a:r>
              <a:rPr lang="ru-RU" sz="2600" b="1" dirty="0" smtClean="0"/>
              <a:t>каты </a:t>
            </a:r>
            <a:r>
              <a:rPr lang="ru-RU" sz="2600" b="1" dirty="0" err="1" smtClean="0"/>
              <a:t>булып</a:t>
            </a:r>
            <a:r>
              <a:rPr lang="ru-RU" sz="2600" b="1" dirty="0" smtClean="0"/>
              <a:t> </a:t>
            </a:r>
            <a:r>
              <a:rPr lang="ru-RU" sz="2600" b="1" dirty="0" err="1" smtClean="0"/>
              <a:t>торсын</a:t>
            </a:r>
            <a:r>
              <a:rPr lang="ru-RU" sz="2600" b="1" dirty="0" smtClean="0"/>
              <a:t> </a:t>
            </a:r>
            <a:r>
              <a:rPr lang="ru-RU" sz="2600" b="1" dirty="0" err="1" smtClean="0"/>
              <a:t>өчен аскы</a:t>
            </a:r>
            <a:r>
              <a:rPr lang="ru-RU" sz="2600" b="1" dirty="0" smtClean="0"/>
              <a:t> </a:t>
            </a:r>
            <a:r>
              <a:rPr lang="ru-RU" sz="2600" b="1" dirty="0" err="1" smtClean="0"/>
              <a:t>өлешенә катыргы</a:t>
            </a:r>
            <a:r>
              <a:rPr lang="ru-RU" sz="2600" b="1" dirty="0" smtClean="0"/>
              <a:t> </a:t>
            </a:r>
            <a:r>
              <a:rPr lang="ru-RU" sz="2600" b="1" dirty="0" err="1" smtClean="0"/>
              <a:t>куеп</a:t>
            </a:r>
            <a:r>
              <a:rPr lang="ru-RU" sz="2600" b="1" dirty="0" smtClean="0"/>
              <a:t>, </a:t>
            </a:r>
            <a:r>
              <a:rPr lang="ru-RU" sz="2600" b="1" dirty="0" err="1" smtClean="0"/>
              <a:t>төсле </a:t>
            </a:r>
            <a:r>
              <a:rPr lang="ru-RU" sz="2600" b="1" dirty="0" smtClean="0"/>
              <a:t>(</a:t>
            </a:r>
            <a:r>
              <a:rPr lang="ru-RU" sz="2600" b="1" dirty="0" err="1" smtClean="0"/>
              <a:t>еш</a:t>
            </a:r>
            <a:r>
              <a:rPr lang="ru-RU" sz="2600" b="1" dirty="0" smtClean="0"/>
              <a:t> </a:t>
            </a:r>
            <a:r>
              <a:rPr lang="ru-RU" sz="2600" b="1" dirty="0" err="1" smtClean="0"/>
              <a:t>кына</a:t>
            </a:r>
            <a:r>
              <a:rPr lang="ru-RU" sz="2600" b="1" dirty="0" smtClean="0"/>
              <a:t> </a:t>
            </a:r>
            <a:r>
              <a:rPr lang="ru-RU" sz="2600" b="1" dirty="0" err="1" smtClean="0"/>
              <a:t>сары</a:t>
            </a:r>
            <a:r>
              <a:rPr lang="ru-RU" sz="2600" b="1" dirty="0" smtClean="0"/>
              <a:t> </a:t>
            </a:r>
            <a:r>
              <a:rPr lang="ru-RU" sz="2600" b="1" dirty="0" err="1" smtClean="0"/>
              <a:t>төстәге</a:t>
            </a:r>
            <a:r>
              <a:rPr lang="ru-RU" sz="2600" b="1" dirty="0" smtClean="0"/>
              <a:t>) </a:t>
            </a:r>
            <a:r>
              <a:rPr lang="ru-RU" sz="2600" b="1" dirty="0" err="1" smtClean="0"/>
              <a:t>тукымадан</a:t>
            </a:r>
            <a:r>
              <a:rPr lang="ru-RU" sz="2600" b="1" dirty="0" smtClean="0"/>
              <a:t> </a:t>
            </a:r>
            <a:r>
              <a:rPr lang="ru-RU" sz="2600" b="1" dirty="0" err="1" smtClean="0"/>
              <a:t>теккәннәр</a:t>
            </a:r>
            <a:r>
              <a:rPr lang="ru-RU" sz="2600" b="1" dirty="0" smtClean="0"/>
              <a:t>. </a:t>
            </a:r>
            <a:r>
              <a:rPr lang="ru-RU" sz="2600" b="1" dirty="0" err="1" smtClean="0"/>
              <a:t>Аның култык</a:t>
            </a:r>
            <a:r>
              <a:rPr lang="ru-RU" sz="2600" b="1" dirty="0" smtClean="0"/>
              <a:t> </a:t>
            </a:r>
            <a:r>
              <a:rPr lang="ru-RU" sz="2600" b="1" dirty="0" err="1" smtClean="0"/>
              <a:t>астына</a:t>
            </a:r>
            <a:r>
              <a:rPr lang="ru-RU" sz="2600" b="1" dirty="0" smtClean="0"/>
              <a:t> туры </a:t>
            </a:r>
            <a:r>
              <a:rPr lang="ru-RU" sz="2600" b="1" dirty="0" err="1" smtClean="0"/>
              <a:t>килгән урынына</a:t>
            </a:r>
            <a:r>
              <a:rPr lang="ru-RU" sz="2600" b="1" dirty="0" smtClean="0"/>
              <a:t> дога </a:t>
            </a:r>
            <a:r>
              <a:rPr lang="ru-RU" sz="2600" b="1" dirty="0" err="1" smtClean="0"/>
              <a:t>язылган</a:t>
            </a:r>
            <a:r>
              <a:rPr lang="ru-RU" sz="2600" b="1" dirty="0" smtClean="0"/>
              <a:t> </a:t>
            </a:r>
            <a:r>
              <a:rPr lang="ru-RU" sz="2600" b="1" dirty="0" err="1" smtClean="0"/>
              <a:t>янчык</a:t>
            </a:r>
            <a:r>
              <a:rPr lang="ru-RU" sz="2600" b="1" dirty="0" smtClean="0"/>
              <a:t> (</a:t>
            </a:r>
            <a:r>
              <a:rPr lang="ru-RU" sz="2600" b="1" dirty="0" err="1" smtClean="0"/>
              <a:t>бөти</a:t>
            </a:r>
            <a:r>
              <a:rPr lang="ru-RU" sz="2600" b="1" dirty="0" smtClean="0"/>
              <a:t>) </a:t>
            </a:r>
            <a:r>
              <a:rPr lang="ru-RU" sz="2600" b="1" dirty="0" err="1" smtClean="0"/>
              <a:t>тегеп</a:t>
            </a:r>
            <a:r>
              <a:rPr lang="ru-RU" sz="2600" b="1" dirty="0" smtClean="0"/>
              <a:t> куя </a:t>
            </a:r>
            <a:r>
              <a:rPr lang="ru-RU" sz="2600" b="1" dirty="0" err="1" smtClean="0"/>
              <a:t>торган</a:t>
            </a:r>
            <a:r>
              <a:rPr lang="ru-RU" sz="2600" b="1" dirty="0" smtClean="0"/>
              <a:t> </a:t>
            </a:r>
            <a:r>
              <a:rPr lang="ru-RU" sz="2600" b="1" dirty="0" err="1" smtClean="0"/>
              <a:t>булганнар</a:t>
            </a:r>
            <a:r>
              <a:rPr lang="ru-RU" sz="2600" b="1" dirty="0" smtClean="0"/>
              <a:t>.</a:t>
            </a:r>
            <a:endParaRPr lang="ru-RU" sz="2600" dirty="0" smtClean="0"/>
          </a:p>
          <a:p>
            <a:endParaRPr lang="ru-RU" dirty="0"/>
          </a:p>
        </p:txBody>
      </p:sp>
      <p:pic>
        <p:nvPicPr>
          <p:cNvPr id="9218" name="Picture 2" descr="G:\ыавааааааааа.jpg"/>
          <p:cNvPicPr>
            <a:picLocks noChangeAspect="1" noChangeArrowheads="1"/>
          </p:cNvPicPr>
          <p:nvPr/>
        </p:nvPicPr>
        <p:blipFill>
          <a:blip r:embed="rId2" cstate="print"/>
          <a:srcRect/>
          <a:stretch>
            <a:fillRect/>
          </a:stretch>
        </p:blipFill>
        <p:spPr bwMode="auto">
          <a:xfrm>
            <a:off x="4139952" y="476672"/>
            <a:ext cx="4392487" cy="5832648"/>
          </a:xfrm>
          <a:prstGeom prst="rect">
            <a:avLst/>
          </a:prstGeom>
          <a:noFill/>
        </p:spPr>
      </p:pic>
    </p:spTree>
  </p:cSld>
  <p:clrMapOvr>
    <a:masterClrMapping/>
  </p:clrMapOvr>
  <p:transition spd="slow" advClick="0" advTm="18000">
    <p:strip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tt-RU" sz="2000" dirty="0" smtClean="0"/>
              <a:t>Муесалар-шулай ук төрле булган һәм бизәнү әйберләре арасында киң таралган.алар төрле кыйммәтле ташларладан эшләнгән.төрле формаларда булган.аллы-гөлле муесалар татар кызларына бик килеш</a:t>
            </a:r>
            <a:endParaRPr lang="ru-RU" sz="2000" dirty="0"/>
          </a:p>
        </p:txBody>
      </p:sp>
      <p:sp>
        <p:nvSpPr>
          <p:cNvPr id="3" name="Содержимое 2"/>
          <p:cNvSpPr>
            <a:spLocks noGrp="1"/>
          </p:cNvSpPr>
          <p:nvPr>
            <p:ph sz="quarter" idx="1"/>
          </p:nvPr>
        </p:nvSpPr>
        <p:spPr/>
        <p:txBody>
          <a:bodyPr/>
          <a:lstStyle/>
          <a:p>
            <a:endParaRPr lang="ru-RU"/>
          </a:p>
        </p:txBody>
      </p:sp>
      <p:pic>
        <p:nvPicPr>
          <p:cNvPr id="10242" name="Picture 2" descr="G:\фффффчвв.jpg"/>
          <p:cNvPicPr>
            <a:picLocks noChangeAspect="1" noChangeArrowheads="1"/>
          </p:cNvPicPr>
          <p:nvPr/>
        </p:nvPicPr>
        <p:blipFill>
          <a:blip r:embed="rId2" cstate="print"/>
          <a:srcRect/>
          <a:stretch>
            <a:fillRect/>
          </a:stretch>
        </p:blipFill>
        <p:spPr bwMode="auto">
          <a:xfrm>
            <a:off x="3923928" y="2564904"/>
            <a:ext cx="3600400" cy="2736304"/>
          </a:xfrm>
          <a:prstGeom prst="rect">
            <a:avLst/>
          </a:prstGeom>
          <a:noFill/>
        </p:spPr>
      </p:pic>
      <p:pic>
        <p:nvPicPr>
          <p:cNvPr id="10243" name="Picture 3" descr="G:\ввввввввв.jpg"/>
          <p:cNvPicPr>
            <a:picLocks noChangeAspect="1" noChangeArrowheads="1"/>
          </p:cNvPicPr>
          <p:nvPr/>
        </p:nvPicPr>
        <p:blipFill>
          <a:blip r:embed="rId3" cstate="print"/>
          <a:srcRect/>
          <a:stretch>
            <a:fillRect/>
          </a:stretch>
        </p:blipFill>
        <p:spPr bwMode="auto">
          <a:xfrm>
            <a:off x="467544" y="1556792"/>
            <a:ext cx="3168352" cy="2736304"/>
          </a:xfrm>
          <a:prstGeom prst="rect">
            <a:avLst/>
          </a:prstGeom>
          <a:noFill/>
        </p:spPr>
      </p:pic>
    </p:spTree>
  </p:cSld>
  <p:clrMapOvr>
    <a:masterClrMapping/>
  </p:clrMapOvr>
  <p:transition spd="slow" advClick="0" advTm="15000">
    <p:blind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tt-RU" sz="1800" dirty="0" smtClean="0"/>
              <a:t>Брошки-иң кыйммәтле бизәнү әйберләренең берсе.бай хатын кызлары гына үзләренә бу байлыкларны рөхсәт итә алганнар.алар шулай ук алтын көмештән эшләнгән.төрле матур бизәкләр төшерелгән.</a:t>
            </a:r>
            <a:endParaRPr lang="ru-RU" sz="1800" dirty="0"/>
          </a:p>
        </p:txBody>
      </p:sp>
      <p:sp>
        <p:nvSpPr>
          <p:cNvPr id="3" name="Содержимое 2"/>
          <p:cNvSpPr>
            <a:spLocks noGrp="1"/>
          </p:cNvSpPr>
          <p:nvPr>
            <p:ph sz="quarter" idx="1"/>
          </p:nvPr>
        </p:nvSpPr>
        <p:spPr/>
        <p:txBody>
          <a:bodyPr/>
          <a:lstStyle/>
          <a:p>
            <a:endParaRPr lang="ru-RU"/>
          </a:p>
        </p:txBody>
      </p:sp>
      <p:pic>
        <p:nvPicPr>
          <p:cNvPr id="11266" name="Picture 2" descr="G:\брож.jpg"/>
          <p:cNvPicPr>
            <a:picLocks noChangeAspect="1" noChangeArrowheads="1"/>
          </p:cNvPicPr>
          <p:nvPr/>
        </p:nvPicPr>
        <p:blipFill>
          <a:blip r:embed="rId2" cstate="print"/>
          <a:srcRect/>
          <a:stretch>
            <a:fillRect/>
          </a:stretch>
        </p:blipFill>
        <p:spPr bwMode="auto">
          <a:xfrm>
            <a:off x="5853112" y="2208212"/>
            <a:ext cx="1959247" cy="3092995"/>
          </a:xfrm>
          <a:prstGeom prst="rect">
            <a:avLst/>
          </a:prstGeom>
          <a:noFill/>
        </p:spPr>
      </p:pic>
      <p:pic>
        <p:nvPicPr>
          <p:cNvPr id="11267" name="Picture 3" descr="G:\иииииии.jpg"/>
          <p:cNvPicPr>
            <a:picLocks noChangeAspect="1" noChangeArrowheads="1"/>
          </p:cNvPicPr>
          <p:nvPr/>
        </p:nvPicPr>
        <p:blipFill>
          <a:blip r:embed="rId3" cstate="print"/>
          <a:srcRect/>
          <a:stretch>
            <a:fillRect/>
          </a:stretch>
        </p:blipFill>
        <p:spPr bwMode="auto">
          <a:xfrm>
            <a:off x="3491880" y="3429000"/>
            <a:ext cx="1914525" cy="1428750"/>
          </a:xfrm>
          <a:prstGeom prst="rect">
            <a:avLst/>
          </a:prstGeom>
          <a:noFill/>
        </p:spPr>
      </p:pic>
      <p:pic>
        <p:nvPicPr>
          <p:cNvPr id="11268" name="Picture 4" descr="G:\иро.jpg"/>
          <p:cNvPicPr>
            <a:picLocks noChangeAspect="1" noChangeArrowheads="1"/>
          </p:cNvPicPr>
          <p:nvPr/>
        </p:nvPicPr>
        <p:blipFill>
          <a:blip r:embed="rId4" cstate="print"/>
          <a:srcRect/>
          <a:stretch>
            <a:fillRect/>
          </a:stretch>
        </p:blipFill>
        <p:spPr bwMode="auto">
          <a:xfrm>
            <a:off x="683568" y="1700808"/>
            <a:ext cx="1666875" cy="4021038"/>
          </a:xfrm>
          <a:prstGeom prst="rect">
            <a:avLst/>
          </a:prstGeom>
          <a:noFill/>
        </p:spPr>
      </p:pic>
    </p:spTree>
  </p:cSld>
  <p:clrMapOvr>
    <a:masterClrMapping/>
  </p:clrMapOvr>
  <p:transition spd="slow" advClick="0" advTm="11000">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tt-RU" dirty="0" smtClean="0"/>
              <a:t>Менә алар ничек матур күренгәннәр</a:t>
            </a:r>
            <a:endParaRPr lang="ru-RU" dirty="0"/>
          </a:p>
        </p:txBody>
      </p:sp>
      <p:pic>
        <p:nvPicPr>
          <p:cNvPr id="12290" name="Picture 2" descr="G:\ыыыыыыыыыыыыыс.jpg"/>
          <p:cNvPicPr>
            <a:picLocks noChangeAspect="1" noChangeArrowheads="1"/>
          </p:cNvPicPr>
          <p:nvPr/>
        </p:nvPicPr>
        <p:blipFill>
          <a:blip r:embed="rId3" cstate="print"/>
          <a:srcRect/>
          <a:stretch>
            <a:fillRect/>
          </a:stretch>
        </p:blipFill>
        <p:spPr bwMode="auto">
          <a:xfrm>
            <a:off x="5004048" y="1700808"/>
            <a:ext cx="3096344" cy="4680520"/>
          </a:xfrm>
          <a:prstGeom prst="rect">
            <a:avLst/>
          </a:prstGeom>
          <a:noFill/>
        </p:spPr>
      </p:pic>
      <p:pic>
        <p:nvPicPr>
          <p:cNvPr id="12291" name="Picture 3" descr="G:\ввввввввввввввппппп.jpg"/>
          <p:cNvPicPr>
            <a:picLocks noChangeAspect="1" noChangeArrowheads="1"/>
          </p:cNvPicPr>
          <p:nvPr/>
        </p:nvPicPr>
        <p:blipFill>
          <a:blip r:embed="rId4" cstate="print"/>
          <a:srcRect/>
          <a:stretch>
            <a:fillRect/>
          </a:stretch>
        </p:blipFill>
        <p:spPr bwMode="auto">
          <a:xfrm>
            <a:off x="395536" y="1628800"/>
            <a:ext cx="4536504" cy="4752528"/>
          </a:xfrm>
          <a:prstGeom prst="rect">
            <a:avLst/>
          </a:prstGeom>
          <a:noFill/>
        </p:spPr>
      </p:pic>
      <p:pic>
        <p:nvPicPr>
          <p:cNvPr id="7" name="c7688326f51e36.mp3">
            <a:hlinkClick r:id="" action="ppaction://media"/>
          </p:cNvPr>
          <p:cNvPicPr>
            <a:picLocks noRot="1" noChangeAspect="1"/>
          </p:cNvPicPr>
          <p:nvPr>
            <a:audioFile r:link="rId1"/>
          </p:nvPr>
        </p:nvPicPr>
        <p:blipFill>
          <a:blip r:embed="rId5" cstate="print"/>
          <a:stretch>
            <a:fillRect/>
          </a:stretch>
        </p:blipFill>
        <p:spPr>
          <a:xfrm>
            <a:off x="4419600" y="3276600"/>
            <a:ext cx="304800" cy="304800"/>
          </a:xfrm>
          <a:prstGeom prst="rect">
            <a:avLst/>
          </a:prstGeom>
        </p:spPr>
      </p:pic>
      <p:sp>
        <p:nvSpPr>
          <p:cNvPr id="8" name="Содержимое 7"/>
          <p:cNvSpPr>
            <a:spLocks noGrp="1"/>
          </p:cNvSpPr>
          <p:nvPr>
            <p:ph sz="quarter" idx="1"/>
          </p:nvPr>
        </p:nvSpPr>
        <p:spPr/>
        <p:txBody>
          <a:bodyPr/>
          <a:lstStyle/>
          <a:p>
            <a:endParaRPr lang="ru-RU" dirty="0"/>
          </a:p>
        </p:txBody>
      </p:sp>
    </p:spTree>
  </p:cSld>
  <p:clrMapOvr>
    <a:masterClrMapping/>
  </p:clrMapOvr>
  <p:transition spd="slow" advClick="0" advTm="13000">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3148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just"/>
            <a:r>
              <a:rPr lang="ru-RU" sz="1600" b="1" u="sng" dirty="0" err="1" smtClean="0">
                <a:solidFill>
                  <a:srgbClr val="FF0000"/>
                </a:solidFill>
              </a:rPr>
              <a:t>Алка</a:t>
            </a:r>
            <a:r>
              <a:rPr lang="ru-RU" sz="1600" b="1" u="sng" dirty="0" smtClean="0">
                <a:solidFill>
                  <a:srgbClr val="FF0000"/>
                </a:solidFill>
              </a:rPr>
              <a:t> - </a:t>
            </a:r>
            <a:r>
              <a:rPr lang="ru-RU" sz="1600" b="1" u="sng" dirty="0" err="1" smtClean="0">
                <a:solidFill>
                  <a:srgbClr val="FF0000"/>
                </a:solidFill>
              </a:rPr>
              <a:t>барлык</a:t>
            </a:r>
            <a:r>
              <a:rPr lang="ru-RU" sz="1600" b="1" u="sng" dirty="0" smtClean="0">
                <a:solidFill>
                  <a:srgbClr val="FF0000"/>
                </a:solidFill>
              </a:rPr>
              <a:t> татар </a:t>
            </a:r>
            <a:r>
              <a:rPr lang="ru-RU" sz="1600" b="1" u="sng" dirty="0" err="1" smtClean="0">
                <a:solidFill>
                  <a:srgbClr val="FF0000"/>
                </a:solidFill>
              </a:rPr>
              <a:t>хатын</a:t>
            </a:r>
            <a:r>
              <a:rPr lang="ru-RU" sz="1600" b="1" u="sng" dirty="0" smtClean="0">
                <a:solidFill>
                  <a:srgbClr val="FF0000"/>
                </a:solidFill>
              </a:rPr>
              <a:t> - </a:t>
            </a:r>
            <a:r>
              <a:rPr lang="ru-RU" sz="1600" b="1" u="sng" dirty="0" err="1" smtClean="0">
                <a:solidFill>
                  <a:srgbClr val="FF0000"/>
                </a:solidFill>
              </a:rPr>
              <a:t>кызлары</a:t>
            </a:r>
            <a:r>
              <a:rPr lang="ru-RU" sz="1600" b="1" u="sng" dirty="0" smtClean="0">
                <a:solidFill>
                  <a:srgbClr val="FF0000"/>
                </a:solidFill>
              </a:rPr>
              <a:t> </a:t>
            </a:r>
            <a:r>
              <a:rPr lang="ru-RU" sz="1600" b="1" u="sng" dirty="0" err="1" smtClean="0">
                <a:solidFill>
                  <a:srgbClr val="FF0000"/>
                </a:solidFill>
              </a:rPr>
              <a:t>арасында</a:t>
            </a:r>
            <a:r>
              <a:rPr lang="ru-RU" sz="1600" b="1" u="sng" dirty="0" smtClean="0">
                <a:solidFill>
                  <a:srgbClr val="FF0000"/>
                </a:solidFill>
              </a:rPr>
              <a:t> </a:t>
            </a:r>
            <a:r>
              <a:rPr lang="ru-RU" sz="1600" b="1" u="sng" dirty="0" err="1" smtClean="0">
                <a:solidFill>
                  <a:srgbClr val="FF0000"/>
                </a:solidFill>
              </a:rPr>
              <a:t>иң киң таралган</a:t>
            </a:r>
            <a:r>
              <a:rPr lang="ru-RU" sz="1600" b="1" u="sng" dirty="0" smtClean="0">
                <a:solidFill>
                  <a:srgbClr val="FF0000"/>
                </a:solidFill>
              </a:rPr>
              <a:t> </a:t>
            </a:r>
            <a:r>
              <a:rPr lang="ru-RU" sz="1600" b="1" u="sng" dirty="0" err="1" smtClean="0">
                <a:solidFill>
                  <a:srgbClr val="FF0000"/>
                </a:solidFill>
              </a:rPr>
              <a:t>бизәнү әйбере</a:t>
            </a:r>
            <a:r>
              <a:rPr lang="ru-RU" sz="1600" b="1" u="sng" dirty="0" smtClean="0">
                <a:solidFill>
                  <a:srgbClr val="FF0000"/>
                </a:solidFill>
              </a:rPr>
              <a:t>. </a:t>
            </a:r>
            <a:r>
              <a:rPr lang="ru-RU" sz="1600" b="1" u="sng" dirty="0" err="1" smtClean="0">
                <a:solidFill>
                  <a:srgbClr val="FF0000"/>
                </a:solidFill>
              </a:rPr>
              <a:t>Алкаларның аерым</a:t>
            </a:r>
            <a:r>
              <a:rPr lang="ru-RU" sz="1600" b="1" u="sng" dirty="0" smtClean="0">
                <a:solidFill>
                  <a:srgbClr val="FF0000"/>
                </a:solidFill>
              </a:rPr>
              <a:t> </a:t>
            </a:r>
            <a:r>
              <a:rPr lang="ru-RU" sz="1600" b="1" u="sng" dirty="0" err="1" smtClean="0">
                <a:solidFill>
                  <a:srgbClr val="FF0000"/>
                </a:solidFill>
              </a:rPr>
              <a:t>төре әллә </a:t>
            </a:r>
            <a:r>
              <a:rPr lang="ru-RU" sz="1600" b="1" u="sng" dirty="0" smtClean="0">
                <a:solidFill>
                  <a:srgbClr val="FF0000"/>
                </a:solidFill>
              </a:rPr>
              <a:t>ни </a:t>
            </a:r>
            <a:r>
              <a:rPr lang="ru-RU" sz="1600" b="1" u="sng" dirty="0" err="1" smtClean="0">
                <a:solidFill>
                  <a:srgbClr val="FF0000"/>
                </a:solidFill>
              </a:rPr>
              <a:t>әһәмиятле булмаган</a:t>
            </a:r>
            <a:r>
              <a:rPr lang="ru-RU" sz="1600" b="1" u="sng" dirty="0" smtClean="0">
                <a:solidFill>
                  <a:srgbClr val="FF0000"/>
                </a:solidFill>
              </a:rPr>
              <a:t>. </a:t>
            </a:r>
            <a:r>
              <a:rPr lang="ru-RU" sz="1600" b="1" u="sng" dirty="0" err="1" smtClean="0">
                <a:solidFill>
                  <a:srgbClr val="FF0000"/>
                </a:solidFill>
              </a:rPr>
              <a:t>Һәркем үзенә ошаганын</a:t>
            </a:r>
            <a:r>
              <a:rPr lang="ru-RU" sz="1600" b="1" u="sng" dirty="0" smtClean="0">
                <a:solidFill>
                  <a:srgbClr val="FF0000"/>
                </a:solidFill>
              </a:rPr>
              <a:t> </a:t>
            </a:r>
            <a:r>
              <a:rPr lang="ru-RU" sz="1600" b="1" u="sng" dirty="0" err="1" smtClean="0">
                <a:solidFill>
                  <a:srgbClr val="FF0000"/>
                </a:solidFill>
              </a:rPr>
              <a:t>сайлап</a:t>
            </a:r>
            <a:r>
              <a:rPr lang="ru-RU" sz="1600" b="1" u="sng" dirty="0" smtClean="0">
                <a:solidFill>
                  <a:srgbClr val="FF0000"/>
                </a:solidFill>
              </a:rPr>
              <a:t> </a:t>
            </a:r>
            <a:r>
              <a:rPr lang="ru-RU" sz="1600" b="1" u="sng" dirty="0" err="1" smtClean="0">
                <a:solidFill>
                  <a:srgbClr val="FF0000"/>
                </a:solidFill>
              </a:rPr>
              <a:t>алган</a:t>
            </a:r>
            <a:r>
              <a:rPr lang="ru-RU" sz="1600" b="1" u="sng" dirty="0" smtClean="0">
                <a:solidFill>
                  <a:srgbClr val="FF0000"/>
                </a:solidFill>
              </a:rPr>
              <a:t>. </a:t>
            </a:r>
            <a:r>
              <a:rPr lang="ru-RU" sz="1600" b="1" u="sng" dirty="0" err="1" smtClean="0">
                <a:solidFill>
                  <a:srgbClr val="FF0000"/>
                </a:solidFill>
              </a:rPr>
              <a:t>Гомүмән алганда</a:t>
            </a:r>
            <a:r>
              <a:rPr lang="ru-RU" sz="1600" b="1" u="sng" dirty="0" smtClean="0">
                <a:solidFill>
                  <a:srgbClr val="FF0000"/>
                </a:solidFill>
              </a:rPr>
              <a:t>, </a:t>
            </a:r>
            <a:r>
              <a:rPr lang="ru-RU" sz="1600" b="1" u="sng" dirty="0" err="1" smtClean="0">
                <a:solidFill>
                  <a:srgbClr val="FF0000"/>
                </a:solidFill>
              </a:rPr>
              <a:t>чагыштырмача</a:t>
            </a:r>
            <a:r>
              <a:rPr lang="ru-RU" sz="1600" b="1" u="sng" dirty="0" smtClean="0">
                <a:solidFill>
                  <a:srgbClr val="FF0000"/>
                </a:solidFill>
              </a:rPr>
              <a:t> </a:t>
            </a:r>
            <a:r>
              <a:rPr lang="ru-RU" sz="1600" b="1" u="sng" dirty="0" err="1" smtClean="0">
                <a:solidFill>
                  <a:srgbClr val="FF0000"/>
                </a:solidFill>
              </a:rPr>
              <a:t>зур</a:t>
            </a:r>
            <a:r>
              <a:rPr lang="ru-RU" sz="1600" b="1" u="sng" dirty="0" smtClean="0">
                <a:solidFill>
                  <a:srgbClr val="FF0000"/>
                </a:solidFill>
              </a:rPr>
              <a:t> </a:t>
            </a:r>
            <a:r>
              <a:rPr lang="ru-RU" sz="1600" b="1" u="sng" dirty="0" err="1" smtClean="0">
                <a:solidFill>
                  <a:srgbClr val="FF0000"/>
                </a:solidFill>
              </a:rPr>
              <a:t>булмаган</a:t>
            </a:r>
            <a:r>
              <a:rPr lang="ru-RU" sz="1600" b="1" u="sng" dirty="0" smtClean="0">
                <a:solidFill>
                  <a:srgbClr val="FF0000"/>
                </a:solidFill>
              </a:rPr>
              <a:t> </a:t>
            </a:r>
            <a:r>
              <a:rPr lang="ru-RU" sz="1600" b="1" u="sng" dirty="0" err="1" smtClean="0">
                <a:solidFill>
                  <a:srgbClr val="FF0000"/>
                </a:solidFill>
              </a:rPr>
              <a:t>алкалар</a:t>
            </a:r>
            <a:r>
              <a:rPr lang="ru-RU" sz="1600" b="1" u="sng" dirty="0" smtClean="0">
                <a:solidFill>
                  <a:srgbClr val="FF0000"/>
                </a:solidFill>
              </a:rPr>
              <a:t> </a:t>
            </a:r>
            <a:r>
              <a:rPr lang="ru-RU" sz="1600" b="1" u="sng" dirty="0" err="1" smtClean="0">
                <a:solidFill>
                  <a:srgbClr val="FF0000"/>
                </a:solidFill>
              </a:rPr>
              <a:t>такканнар</a:t>
            </a:r>
            <a:endParaRPr lang="ru-RU" sz="1600" u="sng" dirty="0">
              <a:solidFill>
                <a:srgbClr val="FF0000"/>
              </a:solidFill>
            </a:endParaRPr>
          </a:p>
        </p:txBody>
      </p:sp>
      <p:sp>
        <p:nvSpPr>
          <p:cNvPr id="3" name="Содержимое 2"/>
          <p:cNvSpPr>
            <a:spLocks noGrp="1"/>
          </p:cNvSpPr>
          <p:nvPr>
            <p:ph sz="quarter" idx="1"/>
          </p:nvPr>
        </p:nvSpPr>
        <p:spPr/>
        <p:txBody>
          <a:bodyPr/>
          <a:lstStyle/>
          <a:p>
            <a:endParaRPr lang="ru-RU" dirty="0"/>
          </a:p>
        </p:txBody>
      </p:sp>
      <p:pic>
        <p:nvPicPr>
          <p:cNvPr id="1026" name="Picture 2" descr="G:\ввввыыыы.jpg"/>
          <p:cNvPicPr>
            <a:picLocks noChangeAspect="1" noChangeArrowheads="1"/>
          </p:cNvPicPr>
          <p:nvPr/>
        </p:nvPicPr>
        <p:blipFill>
          <a:blip r:embed="rId2" cstate="print"/>
          <a:srcRect/>
          <a:stretch>
            <a:fillRect/>
          </a:stretch>
        </p:blipFill>
        <p:spPr bwMode="auto">
          <a:xfrm>
            <a:off x="755576" y="2780928"/>
            <a:ext cx="1584176" cy="1800200"/>
          </a:xfrm>
          <a:prstGeom prst="rect">
            <a:avLst/>
          </a:prstGeom>
          <a:noFill/>
        </p:spPr>
      </p:pic>
      <p:pic>
        <p:nvPicPr>
          <p:cNvPr id="1029" name="Picture 5" descr="G:\ппппппп.jpg"/>
          <p:cNvPicPr>
            <a:picLocks noChangeAspect="1" noChangeArrowheads="1"/>
          </p:cNvPicPr>
          <p:nvPr/>
        </p:nvPicPr>
        <p:blipFill>
          <a:blip r:embed="rId3" cstate="print"/>
          <a:srcRect/>
          <a:stretch>
            <a:fillRect/>
          </a:stretch>
        </p:blipFill>
        <p:spPr bwMode="auto">
          <a:xfrm>
            <a:off x="6084168" y="1556792"/>
            <a:ext cx="2160240" cy="2376264"/>
          </a:xfrm>
          <a:prstGeom prst="rect">
            <a:avLst/>
          </a:prstGeom>
          <a:noFill/>
        </p:spPr>
      </p:pic>
      <p:pic>
        <p:nvPicPr>
          <p:cNvPr id="1030" name="Picture 6" descr="G:\смрр.jpg"/>
          <p:cNvPicPr>
            <a:picLocks noChangeAspect="1" noChangeArrowheads="1"/>
          </p:cNvPicPr>
          <p:nvPr/>
        </p:nvPicPr>
        <p:blipFill>
          <a:blip r:embed="rId4" cstate="print"/>
          <a:srcRect/>
          <a:stretch>
            <a:fillRect/>
          </a:stretch>
        </p:blipFill>
        <p:spPr bwMode="auto">
          <a:xfrm>
            <a:off x="5940152" y="4797152"/>
            <a:ext cx="2304256" cy="1656184"/>
          </a:xfrm>
          <a:prstGeom prst="rect">
            <a:avLst/>
          </a:prstGeom>
          <a:noFill/>
        </p:spPr>
      </p:pic>
      <p:pic>
        <p:nvPicPr>
          <p:cNvPr id="1032" name="Picture 8" descr="G:\ыаааааа.jpg"/>
          <p:cNvPicPr>
            <a:picLocks noChangeAspect="1" noChangeArrowheads="1"/>
          </p:cNvPicPr>
          <p:nvPr/>
        </p:nvPicPr>
        <p:blipFill>
          <a:blip r:embed="rId5" cstate="print"/>
          <a:srcRect/>
          <a:stretch>
            <a:fillRect/>
          </a:stretch>
        </p:blipFill>
        <p:spPr bwMode="auto">
          <a:xfrm>
            <a:off x="2555776" y="2780928"/>
            <a:ext cx="2880320" cy="2448272"/>
          </a:xfrm>
          <a:prstGeom prst="rect">
            <a:avLst/>
          </a:prstGeom>
          <a:noFill/>
        </p:spPr>
      </p:pic>
    </p:spTree>
  </p:cSld>
  <p:clrMapOvr>
    <a:masterClrMapping/>
  </p:clrMapOvr>
  <p:transition spd="slow" advClick="0" advTm="10000">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endParaRPr lang="ru-RU" dirty="0"/>
          </a:p>
        </p:txBody>
      </p:sp>
      <p:pic>
        <p:nvPicPr>
          <p:cNvPr id="5122" name="Picture 2" descr="G:\алка.jpg"/>
          <p:cNvPicPr>
            <a:picLocks noChangeAspect="1" noChangeArrowheads="1"/>
          </p:cNvPicPr>
          <p:nvPr/>
        </p:nvPicPr>
        <p:blipFill>
          <a:blip r:embed="rId2" cstate="print"/>
          <a:srcRect/>
          <a:stretch>
            <a:fillRect/>
          </a:stretch>
        </p:blipFill>
        <p:spPr bwMode="auto">
          <a:xfrm>
            <a:off x="539552" y="548680"/>
            <a:ext cx="3384376" cy="4968552"/>
          </a:xfrm>
          <a:prstGeom prst="rect">
            <a:avLst/>
          </a:prstGeom>
          <a:noFill/>
        </p:spPr>
      </p:pic>
      <p:pic>
        <p:nvPicPr>
          <p:cNvPr id="5123" name="Picture 3" descr="G:\ввввыыыы.jpg"/>
          <p:cNvPicPr>
            <a:picLocks noChangeAspect="1" noChangeArrowheads="1"/>
          </p:cNvPicPr>
          <p:nvPr/>
        </p:nvPicPr>
        <p:blipFill>
          <a:blip r:embed="rId3" cstate="print"/>
          <a:srcRect/>
          <a:stretch>
            <a:fillRect/>
          </a:stretch>
        </p:blipFill>
        <p:spPr bwMode="auto">
          <a:xfrm>
            <a:off x="4716016" y="3717032"/>
            <a:ext cx="3312368" cy="2492896"/>
          </a:xfrm>
          <a:prstGeom prst="rect">
            <a:avLst/>
          </a:prstGeom>
          <a:noFill/>
        </p:spPr>
      </p:pic>
      <p:pic>
        <p:nvPicPr>
          <p:cNvPr id="5124" name="Picture 4" descr="G:\инг778.jpg"/>
          <p:cNvPicPr>
            <a:picLocks noChangeAspect="1" noChangeArrowheads="1"/>
          </p:cNvPicPr>
          <p:nvPr/>
        </p:nvPicPr>
        <p:blipFill>
          <a:blip r:embed="rId4" cstate="print"/>
          <a:srcRect/>
          <a:stretch>
            <a:fillRect/>
          </a:stretch>
        </p:blipFill>
        <p:spPr bwMode="auto">
          <a:xfrm>
            <a:off x="4788024" y="404664"/>
            <a:ext cx="3168352" cy="2952328"/>
          </a:xfrm>
          <a:prstGeom prst="rect">
            <a:avLst/>
          </a:prstGeom>
          <a:noFill/>
        </p:spPr>
      </p:pic>
    </p:spTree>
  </p:cSld>
  <p:clrMapOvr>
    <a:masterClrMapping/>
  </p:clrMapOvr>
  <p:transition spd="slow" advClick="0" advTm="7000">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3178696" cy="1143000"/>
          </a:xfrm>
        </p:spPr>
        <p:txBody>
          <a:bodyPr>
            <a:noAutofit/>
          </a:bodyPr>
          <a:lstStyle/>
          <a:p>
            <a:endParaRPr lang="ru-RU" sz="1600" dirty="0"/>
          </a:p>
        </p:txBody>
      </p:sp>
      <p:sp>
        <p:nvSpPr>
          <p:cNvPr id="3" name="Содержимое 2"/>
          <p:cNvSpPr>
            <a:spLocks noGrp="1"/>
          </p:cNvSpPr>
          <p:nvPr>
            <p:ph sz="quarter" idx="1"/>
          </p:nvPr>
        </p:nvSpPr>
        <p:spPr>
          <a:xfrm>
            <a:off x="251520" y="404664"/>
            <a:ext cx="3456384" cy="6069288"/>
          </a:xfrm>
        </p:spPr>
        <p:txBody>
          <a:bodyPr>
            <a:normAutofit fontScale="77500" lnSpcReduction="20000"/>
          </a:bodyPr>
          <a:lstStyle/>
          <a:p>
            <a:endParaRPr lang="ru-RU" dirty="0" smtClean="0"/>
          </a:p>
          <a:p>
            <a:pPr algn="just"/>
            <a:r>
              <a:rPr lang="ru-RU" sz="2600" b="1" dirty="0" err="1" smtClean="0">
                <a:solidFill>
                  <a:schemeClr val="accent3">
                    <a:lumMod val="50000"/>
                  </a:schemeClr>
                </a:solidFill>
                <a:latin typeface="Arial Narrow" pitchFamily="34" charset="0"/>
              </a:rPr>
              <a:t>Чулпы</a:t>
            </a:r>
            <a:r>
              <a:rPr lang="ru-RU" sz="2600" b="1" dirty="0" smtClean="0">
                <a:solidFill>
                  <a:schemeClr val="accent3">
                    <a:lumMod val="50000"/>
                  </a:schemeClr>
                </a:solidFill>
                <a:latin typeface="Arial Narrow" pitchFamily="34" charset="0"/>
              </a:rPr>
              <a:t> - </a:t>
            </a:r>
            <a:r>
              <a:rPr lang="ru-RU" sz="2600" b="1" dirty="0" err="1" smtClean="0">
                <a:solidFill>
                  <a:schemeClr val="accent3">
                    <a:lumMod val="50000"/>
                  </a:schemeClr>
                </a:solidFill>
                <a:latin typeface="Arial Narrow" pitchFamily="34" charset="0"/>
              </a:rPr>
              <a:t>төрле яшьтәге </a:t>
            </a:r>
            <a:r>
              <a:rPr lang="ru-RU" sz="2600" b="1" dirty="0" smtClean="0">
                <a:solidFill>
                  <a:schemeClr val="accent3">
                    <a:lumMod val="50000"/>
                  </a:schemeClr>
                </a:solidFill>
                <a:latin typeface="Arial Narrow" pitchFamily="34" charset="0"/>
              </a:rPr>
              <a:t>татар </a:t>
            </a:r>
            <a:r>
              <a:rPr lang="ru-RU" sz="2600" b="1" dirty="0" err="1" smtClean="0">
                <a:solidFill>
                  <a:schemeClr val="accent3">
                    <a:lumMod val="50000"/>
                  </a:schemeClr>
                </a:solidFill>
                <a:latin typeface="Arial Narrow" pitchFamily="34" charset="0"/>
              </a:rPr>
              <a:t>хатын-кызлары</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яратып</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куллана</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торган</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бизәнү әйбере</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Аны</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яшүсмер чактан</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тага</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башлаганнар</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Гади</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генә юл</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белән </a:t>
            </a:r>
            <a:r>
              <a:rPr lang="ru-RU" sz="2600" b="1" dirty="0" smtClean="0">
                <a:solidFill>
                  <a:schemeClr val="accent3">
                    <a:lumMod val="50000"/>
                  </a:schemeClr>
                </a:solidFill>
                <a:latin typeface="Arial Narrow" pitchFamily="34" charset="0"/>
              </a:rPr>
              <a:t>кара </a:t>
            </a:r>
            <a:r>
              <a:rPr lang="ru-RU" sz="2600" b="1" dirty="0" err="1" smtClean="0">
                <a:solidFill>
                  <a:schemeClr val="accent3">
                    <a:lumMod val="50000"/>
                  </a:schemeClr>
                </a:solidFill>
                <a:latin typeface="Arial Narrow" pitchFamily="34" charset="0"/>
              </a:rPr>
              <a:t>бауга</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бәйләнгән </a:t>
            </a:r>
            <a:r>
              <a:rPr lang="ru-RU" sz="2600" b="1" dirty="0" smtClean="0">
                <a:solidFill>
                  <a:schemeClr val="accent3">
                    <a:lumMod val="50000"/>
                  </a:schemeClr>
                </a:solidFill>
                <a:latin typeface="Arial Narrow" pitchFamily="34" charset="0"/>
              </a:rPr>
              <a:t>яки </a:t>
            </a:r>
            <a:r>
              <a:rPr lang="ru-RU" sz="2600" b="1" dirty="0" err="1" smtClean="0">
                <a:solidFill>
                  <a:schemeClr val="accent3">
                    <a:lumMod val="50000"/>
                  </a:schemeClr>
                </a:solidFill>
                <a:latin typeface="Arial Narrow" pitchFamily="34" charset="0"/>
              </a:rPr>
              <a:t>тоташтырып</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тегелгән бер-ике</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кайчагында</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аннан</a:t>
            </a:r>
            <a:r>
              <a:rPr lang="ru-RU" sz="2600" b="1" dirty="0" smtClean="0">
                <a:solidFill>
                  <a:schemeClr val="accent3">
                    <a:lumMod val="50000"/>
                  </a:schemeClr>
                </a:solidFill>
                <a:latin typeface="Arial Narrow" pitchFamily="34" charset="0"/>
              </a:rPr>
              <a:t> да </a:t>
            </a:r>
            <a:r>
              <a:rPr lang="ru-RU" sz="2600" b="1" dirty="0" err="1" smtClean="0">
                <a:solidFill>
                  <a:schemeClr val="accent3">
                    <a:lumMod val="50000"/>
                  </a:schemeClr>
                </a:solidFill>
                <a:latin typeface="Arial Narrow" pitchFamily="34" charset="0"/>
              </a:rPr>
              <a:t>күбрәк </a:t>
            </a:r>
            <a:r>
              <a:rPr lang="ru-RU" sz="2600" b="1" dirty="0" smtClean="0">
                <a:solidFill>
                  <a:schemeClr val="accent3">
                    <a:lumMod val="50000"/>
                  </a:schemeClr>
                </a:solidFill>
                <a:latin typeface="Arial Narrow" pitchFamily="34" charset="0"/>
              </a:rPr>
              <a:t>эре </a:t>
            </a:r>
            <a:r>
              <a:rPr lang="ru-RU" sz="2600" b="1" dirty="0" err="1" smtClean="0">
                <a:solidFill>
                  <a:schemeClr val="accent3">
                    <a:lumMod val="50000"/>
                  </a:schemeClr>
                </a:solidFill>
                <a:latin typeface="Arial Narrow" pitchFamily="34" charset="0"/>
              </a:rPr>
              <a:t>көмеш акчалардан</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торган</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чулпыларны</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билдән астарак</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төшеп торырлык</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итеп</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чәч толымнарына</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бәйли торган</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булганнар</a:t>
            </a:r>
            <a:r>
              <a:rPr lang="ru-RU" sz="2600" b="1" dirty="0" smtClean="0">
                <a:solidFill>
                  <a:schemeClr val="accent3">
                    <a:lumMod val="50000"/>
                  </a:schemeClr>
                </a:solidFill>
                <a:latin typeface="Arial Narrow" pitchFamily="34" charset="0"/>
              </a:rPr>
              <a:t>.</a:t>
            </a:r>
            <a:r>
              <a:rPr lang="ru-RU" sz="2600" dirty="0" smtClean="0">
                <a:solidFill>
                  <a:schemeClr val="accent3">
                    <a:lumMod val="50000"/>
                  </a:schemeClr>
                </a:solidFill>
                <a:latin typeface="Arial Narrow" pitchFamily="34" charset="0"/>
              </a:rPr>
              <a:t/>
            </a:r>
            <a:br>
              <a:rPr lang="ru-RU" sz="2600" dirty="0" smtClean="0">
                <a:solidFill>
                  <a:schemeClr val="accent3">
                    <a:lumMod val="50000"/>
                  </a:schemeClr>
                </a:solidFill>
                <a:latin typeface="Arial Narrow" pitchFamily="34" charset="0"/>
              </a:rPr>
            </a:br>
            <a:r>
              <a:rPr lang="ru-RU" sz="2600" b="1" dirty="0" err="1" smtClean="0">
                <a:solidFill>
                  <a:schemeClr val="accent3">
                    <a:lumMod val="50000"/>
                  </a:schemeClr>
                </a:solidFill>
                <a:latin typeface="Arial Narrow" pitchFamily="34" charset="0"/>
              </a:rPr>
              <a:t>Чәч тәңкәсе яисә тезмә </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кызларның чәчләренә тага</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торган</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бизәнү әйбере.</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Ул</a:t>
            </a:r>
            <a:r>
              <a:rPr lang="ru-RU" sz="2600" b="1" dirty="0" smtClean="0">
                <a:solidFill>
                  <a:schemeClr val="accent3">
                    <a:lumMod val="50000"/>
                  </a:schemeClr>
                </a:solidFill>
                <a:latin typeface="Arial Narrow" pitchFamily="34" charset="0"/>
              </a:rPr>
              <a:t> 2-3 см </a:t>
            </a:r>
            <a:r>
              <a:rPr lang="ru-RU" sz="2600" b="1" dirty="0" err="1" smtClean="0">
                <a:solidFill>
                  <a:schemeClr val="accent3">
                    <a:lumMod val="50000"/>
                  </a:schemeClr>
                </a:solidFill>
                <a:latin typeface="Arial Narrow" pitchFamily="34" charset="0"/>
              </a:rPr>
              <a:t>киңлектә</a:t>
            </a:r>
            <a:r>
              <a:rPr lang="ru-RU" sz="2600" b="1" dirty="0" smtClean="0">
                <a:solidFill>
                  <a:schemeClr val="accent3">
                    <a:lumMod val="50000"/>
                  </a:schemeClr>
                </a:solidFill>
                <a:latin typeface="Arial Narrow" pitchFamily="34" charset="0"/>
              </a:rPr>
              <a:t>, 80 см </a:t>
            </a:r>
            <a:r>
              <a:rPr lang="ru-RU" sz="2600" b="1" dirty="0" err="1" smtClean="0">
                <a:solidFill>
                  <a:schemeClr val="accent3">
                    <a:lumMod val="50000"/>
                  </a:schemeClr>
                </a:solidFill>
                <a:latin typeface="Arial Narrow" pitchFamily="34" charset="0"/>
              </a:rPr>
              <a:t>озынлыкта</a:t>
            </a:r>
            <a:r>
              <a:rPr lang="ru-RU" sz="2600" b="1" dirty="0" smtClean="0">
                <a:solidFill>
                  <a:schemeClr val="accent3">
                    <a:lumMod val="50000"/>
                  </a:schemeClr>
                </a:solidFill>
                <a:latin typeface="Arial Narrow" pitchFamily="34" charset="0"/>
              </a:rPr>
              <a:t> тар </a:t>
            </a:r>
            <a:r>
              <a:rPr lang="ru-RU" sz="2600" b="1" dirty="0" err="1" smtClean="0">
                <a:solidFill>
                  <a:schemeClr val="accent3">
                    <a:lumMod val="50000"/>
                  </a:schemeClr>
                </a:solidFill>
                <a:latin typeface="Arial Narrow" pitchFamily="34" charset="0"/>
              </a:rPr>
              <a:t>гына</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ике</a:t>
            </a:r>
            <a:r>
              <a:rPr lang="ru-RU" sz="2600" b="1" dirty="0" smtClean="0">
                <a:solidFill>
                  <a:schemeClr val="accent3">
                    <a:lumMod val="50000"/>
                  </a:schemeClr>
                </a:solidFill>
                <a:latin typeface="Arial Narrow" pitchFamily="34" charset="0"/>
              </a:rPr>
              <a:t> киндер </a:t>
            </a:r>
            <a:r>
              <a:rPr lang="ru-RU" sz="2600" b="1" dirty="0" err="1" smtClean="0">
                <a:solidFill>
                  <a:schemeClr val="accent3">
                    <a:lumMod val="50000"/>
                  </a:schemeClr>
                </a:solidFill>
                <a:latin typeface="Arial Narrow" pitchFamily="34" charset="0"/>
              </a:rPr>
              <a:t>тукыма</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кисәгеннән</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ефәк тасмадан</a:t>
            </a:r>
            <a:r>
              <a:rPr lang="ru-RU" sz="2600" b="1" dirty="0" smtClean="0">
                <a:solidFill>
                  <a:schemeClr val="accent3">
                    <a:lumMod val="50000"/>
                  </a:schemeClr>
                </a:solidFill>
                <a:latin typeface="Arial Narrow" pitchFamily="34" charset="0"/>
              </a:rPr>
              <a:t> яки </a:t>
            </a:r>
            <a:r>
              <a:rPr lang="ru-RU" sz="2600" b="1" dirty="0" err="1" smtClean="0">
                <a:solidFill>
                  <a:schemeClr val="accent3">
                    <a:lumMod val="50000"/>
                  </a:schemeClr>
                </a:solidFill>
                <a:latin typeface="Arial Narrow" pitchFamily="34" charset="0"/>
              </a:rPr>
              <a:t>укалы</a:t>
            </a:r>
            <a:r>
              <a:rPr lang="ru-RU" sz="2600" b="1" dirty="0" smtClean="0">
                <a:solidFill>
                  <a:schemeClr val="accent3">
                    <a:lumMod val="50000"/>
                  </a:schemeClr>
                </a:solidFill>
                <a:latin typeface="Arial Narrow" pitchFamily="34" charset="0"/>
              </a:rPr>
              <a:t> </a:t>
            </a:r>
            <a:r>
              <a:rPr lang="ru-RU" sz="2600" b="1" dirty="0" err="1" smtClean="0">
                <a:solidFill>
                  <a:schemeClr val="accent3">
                    <a:lumMod val="50000"/>
                  </a:schemeClr>
                </a:solidFill>
                <a:latin typeface="Arial Narrow" pitchFamily="34" charset="0"/>
              </a:rPr>
              <a:t>тасмадан</a:t>
            </a:r>
            <a:r>
              <a:rPr lang="ru-RU" sz="2600" b="1" dirty="0" smtClean="0">
                <a:solidFill>
                  <a:schemeClr val="accent3">
                    <a:lumMod val="50000"/>
                  </a:schemeClr>
                </a:solidFill>
                <a:latin typeface="Arial Narrow" pitchFamily="34" charset="0"/>
              </a:rPr>
              <a:t> тора.</a:t>
            </a:r>
            <a:endParaRPr lang="ru-RU" sz="2600" dirty="0" smtClean="0">
              <a:solidFill>
                <a:schemeClr val="accent3">
                  <a:lumMod val="50000"/>
                </a:schemeClr>
              </a:solidFill>
              <a:latin typeface="Arial Narrow" pitchFamily="34" charset="0"/>
            </a:endParaRPr>
          </a:p>
          <a:p>
            <a:endParaRPr lang="ru-RU" dirty="0"/>
          </a:p>
        </p:txBody>
      </p:sp>
      <p:pic>
        <p:nvPicPr>
          <p:cNvPr id="2051" name="Picture 3" descr="G:\чулпы.jpg"/>
          <p:cNvPicPr>
            <a:picLocks noChangeAspect="1" noChangeArrowheads="1"/>
          </p:cNvPicPr>
          <p:nvPr/>
        </p:nvPicPr>
        <p:blipFill>
          <a:blip r:embed="rId2" cstate="print"/>
          <a:srcRect/>
          <a:stretch>
            <a:fillRect/>
          </a:stretch>
        </p:blipFill>
        <p:spPr bwMode="auto">
          <a:xfrm>
            <a:off x="3779912" y="548680"/>
            <a:ext cx="4752528" cy="5400600"/>
          </a:xfrm>
          <a:prstGeom prst="rect">
            <a:avLst/>
          </a:prstGeom>
          <a:noFill/>
        </p:spPr>
      </p:pic>
    </p:spTree>
  </p:cSld>
  <p:clrMapOvr>
    <a:masterClrMapping/>
  </p:clrMapOvr>
  <p:transition spd="slow" advClick="0" advTm="19000">
    <p:strip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426170"/>
          </a:xfrm>
        </p:spPr>
        <p:txBody>
          <a:bodyPr>
            <a:normAutofit fontScale="90000"/>
          </a:bodyPr>
          <a:lstStyle/>
          <a:p>
            <a:r>
              <a:rPr lang="ru-RU" sz="2000" dirty="0" smtClean="0"/>
              <a:t/>
            </a:r>
            <a:br>
              <a:rPr lang="ru-RU" sz="2000" dirty="0" smtClean="0"/>
            </a:br>
            <a:r>
              <a:rPr lang="ru-RU" sz="2000" b="1" dirty="0" err="1" smtClean="0"/>
              <a:t>Беләзек.</a:t>
            </a:r>
            <a:r>
              <a:rPr lang="ru-RU" sz="2000" b="1" dirty="0" smtClean="0"/>
              <a:t> </a:t>
            </a:r>
            <a:r>
              <a:rPr lang="ru-RU" sz="2000" b="1" dirty="0" err="1" smtClean="0"/>
              <a:t>Беләзекләр  төрле була</a:t>
            </a:r>
            <a:r>
              <a:rPr lang="ru-RU" sz="2000" b="1" dirty="0" smtClean="0"/>
              <a:t>: </a:t>
            </a:r>
            <a:r>
              <a:rPr lang="ru-RU" sz="2000" b="1" dirty="0" err="1" smtClean="0"/>
              <a:t>беренчесе</a:t>
            </a:r>
            <a:r>
              <a:rPr lang="ru-RU" sz="2000" b="1" dirty="0" smtClean="0"/>
              <a:t> </a:t>
            </a:r>
            <a:r>
              <a:rPr lang="ru-RU" sz="2000" b="1" dirty="0" err="1" smtClean="0"/>
              <a:t>тоташ</a:t>
            </a:r>
            <a:r>
              <a:rPr lang="ru-RU" sz="2000" b="1" dirty="0" smtClean="0"/>
              <a:t> </a:t>
            </a:r>
            <a:r>
              <a:rPr lang="ru-RU" sz="2000" b="1" dirty="0" err="1" smtClean="0"/>
              <a:t>кисәктән ясалган</a:t>
            </a:r>
            <a:r>
              <a:rPr lang="ru-RU" sz="2000" b="1" dirty="0" smtClean="0"/>
              <a:t> </a:t>
            </a:r>
            <a:r>
              <a:rPr lang="ru-RU" sz="2000" b="1" dirty="0" err="1" smtClean="0"/>
              <a:t>һәм чылбыр</a:t>
            </a:r>
            <a:r>
              <a:rPr lang="ru-RU" sz="2000" b="1" dirty="0" smtClean="0"/>
              <a:t> </a:t>
            </a:r>
            <a:r>
              <a:rPr lang="ru-RU" sz="2000" b="1" dirty="0" err="1" smtClean="0"/>
              <a:t>рәвешендәге ике</a:t>
            </a:r>
            <a:r>
              <a:rPr lang="ru-RU" sz="2000" b="1" dirty="0" smtClean="0"/>
              <a:t> - </a:t>
            </a:r>
            <a:r>
              <a:rPr lang="ru-RU" sz="2000" b="1" dirty="0" err="1" smtClean="0"/>
              <a:t>өч </a:t>
            </a:r>
            <a:r>
              <a:rPr lang="ru-RU" sz="2000" b="1" dirty="0" smtClean="0"/>
              <a:t>шар</a:t>
            </a:r>
            <a:r>
              <a:rPr lang="ru-RU" sz="3200" b="1" dirty="0" smtClean="0"/>
              <a:t> </a:t>
            </a:r>
            <a:r>
              <a:rPr lang="ru-RU" sz="2000" b="1" dirty="0" err="1" smtClean="0"/>
              <a:t>ватыгы</a:t>
            </a:r>
            <a:r>
              <a:rPr lang="ru-RU" sz="2000" b="1" dirty="0" smtClean="0"/>
              <a:t> </a:t>
            </a:r>
            <a:r>
              <a:rPr lang="ru-RU" sz="2000" b="1" dirty="0" err="1" smtClean="0"/>
              <a:t>кисәкчәләреннән тоташтырып</a:t>
            </a:r>
            <a:r>
              <a:rPr lang="ru-RU" sz="2000" b="1" dirty="0" smtClean="0"/>
              <a:t> </a:t>
            </a:r>
            <a:r>
              <a:rPr lang="ru-RU" sz="2000" b="1" dirty="0" err="1" smtClean="0"/>
              <a:t>эшләнгән беләзекләр</a:t>
            </a:r>
            <a:r>
              <a:rPr lang="ru-RU" sz="2000" b="1" dirty="0" smtClean="0"/>
              <a:t>; </a:t>
            </a:r>
            <a:r>
              <a:rPr lang="ru-RU" sz="2000" b="1" dirty="0" err="1" smtClean="0"/>
              <a:t>икенчесе</a:t>
            </a:r>
            <a:r>
              <a:rPr lang="ru-RU" sz="2000" b="1" dirty="0" smtClean="0"/>
              <a:t> - </a:t>
            </a:r>
            <a:r>
              <a:rPr lang="ru-RU" sz="2000" b="1" dirty="0" err="1" smtClean="0"/>
              <a:t>төрле чылбыр</a:t>
            </a:r>
            <a:r>
              <a:rPr lang="ru-RU" sz="2000" b="1" dirty="0" smtClean="0"/>
              <a:t> </a:t>
            </a:r>
            <a:r>
              <a:rPr lang="ru-RU" sz="2000" b="1" dirty="0" err="1" smtClean="0"/>
              <a:t>формасындагы</a:t>
            </a:r>
            <a:r>
              <a:rPr lang="ru-RU" sz="2000" b="1" dirty="0" smtClean="0"/>
              <a:t> </a:t>
            </a:r>
            <a:r>
              <a:rPr lang="ru-RU" sz="2000" b="1" dirty="0" err="1" smtClean="0"/>
              <a:t>бизәкләрдән ясалган</a:t>
            </a:r>
            <a:r>
              <a:rPr lang="ru-RU" sz="2000" b="1" dirty="0" smtClean="0"/>
              <a:t>.</a:t>
            </a:r>
            <a:endParaRPr lang="ru-RU" sz="2000" dirty="0"/>
          </a:p>
        </p:txBody>
      </p:sp>
      <p:sp>
        <p:nvSpPr>
          <p:cNvPr id="3" name="Содержимое 2"/>
          <p:cNvSpPr>
            <a:spLocks noGrp="1"/>
          </p:cNvSpPr>
          <p:nvPr>
            <p:ph sz="quarter" idx="1"/>
          </p:nvPr>
        </p:nvSpPr>
        <p:spPr>
          <a:xfrm>
            <a:off x="457200" y="1916832"/>
            <a:ext cx="7467600" cy="4557120"/>
          </a:xfrm>
        </p:spPr>
        <p:txBody>
          <a:bodyPr/>
          <a:lstStyle/>
          <a:p>
            <a:endParaRPr lang="ru-RU" dirty="0"/>
          </a:p>
        </p:txBody>
      </p:sp>
      <p:pic>
        <p:nvPicPr>
          <p:cNvPr id="3074" name="Picture 2" descr="G:\пипареа.jpg"/>
          <p:cNvPicPr>
            <a:picLocks noChangeAspect="1" noChangeArrowheads="1"/>
          </p:cNvPicPr>
          <p:nvPr/>
        </p:nvPicPr>
        <p:blipFill>
          <a:blip r:embed="rId2" cstate="print"/>
          <a:srcRect/>
          <a:stretch>
            <a:fillRect/>
          </a:stretch>
        </p:blipFill>
        <p:spPr bwMode="auto">
          <a:xfrm>
            <a:off x="467544" y="2060848"/>
            <a:ext cx="4104456" cy="2088232"/>
          </a:xfrm>
          <a:prstGeom prst="rect">
            <a:avLst/>
          </a:prstGeom>
          <a:noFill/>
        </p:spPr>
      </p:pic>
      <p:pic>
        <p:nvPicPr>
          <p:cNvPr id="3075" name="Picture 3" descr="G:\в.jpg"/>
          <p:cNvPicPr>
            <a:picLocks noChangeAspect="1" noChangeArrowheads="1"/>
          </p:cNvPicPr>
          <p:nvPr/>
        </p:nvPicPr>
        <p:blipFill>
          <a:blip r:embed="rId3" cstate="print"/>
          <a:srcRect/>
          <a:stretch>
            <a:fillRect/>
          </a:stretch>
        </p:blipFill>
        <p:spPr bwMode="auto">
          <a:xfrm>
            <a:off x="2411760" y="4509120"/>
            <a:ext cx="4382201" cy="2160240"/>
          </a:xfrm>
          <a:prstGeom prst="rect">
            <a:avLst/>
          </a:prstGeom>
          <a:noFill/>
        </p:spPr>
      </p:pic>
      <p:pic>
        <p:nvPicPr>
          <p:cNvPr id="3076" name="Picture 4" descr="G:\аааааааааа.jpg"/>
          <p:cNvPicPr>
            <a:picLocks noChangeAspect="1" noChangeArrowheads="1"/>
          </p:cNvPicPr>
          <p:nvPr/>
        </p:nvPicPr>
        <p:blipFill>
          <a:blip r:embed="rId4" cstate="print"/>
          <a:srcRect/>
          <a:stretch>
            <a:fillRect/>
          </a:stretch>
        </p:blipFill>
        <p:spPr bwMode="auto">
          <a:xfrm>
            <a:off x="5148064" y="1844824"/>
            <a:ext cx="2880320" cy="2304256"/>
          </a:xfrm>
          <a:prstGeom prst="rect">
            <a:avLst/>
          </a:prstGeom>
          <a:noFill/>
        </p:spPr>
      </p:pic>
    </p:spTree>
  </p:cSld>
  <p:clrMapOvr>
    <a:masterClrMapping/>
  </p:clrMapOvr>
  <p:transition spd="slow" advClick="0" advTm="11000">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052736"/>
            <a:ext cx="7467600" cy="1143000"/>
          </a:xfrm>
        </p:spPr>
        <p:txBody>
          <a:bodyPr>
            <a:normAutofit fontScale="90000"/>
          </a:bodyPr>
          <a:lstStyle/>
          <a:p>
            <a:r>
              <a:rPr lang="ru-RU" sz="1800" dirty="0" smtClean="0"/>
              <a:t/>
            </a:r>
            <a:br>
              <a:rPr lang="ru-RU" sz="1800" dirty="0" smtClean="0"/>
            </a:br>
            <a:r>
              <a:rPr lang="ru-RU" sz="1800" b="1" dirty="0" smtClean="0"/>
              <a:t/>
            </a:r>
            <a:br>
              <a:rPr lang="ru-RU" sz="1800" b="1" dirty="0" smtClean="0"/>
            </a:br>
            <a:r>
              <a:rPr lang="ru-RU" sz="1800" b="1" dirty="0" smtClean="0"/>
              <a:t/>
            </a:r>
            <a:br>
              <a:rPr lang="ru-RU" sz="1800" b="1" dirty="0" smtClean="0"/>
            </a:br>
            <a:endParaRPr lang="ru-RU" sz="1800" dirty="0"/>
          </a:p>
        </p:txBody>
      </p:sp>
      <p:sp>
        <p:nvSpPr>
          <p:cNvPr id="3" name="Содержимое 2"/>
          <p:cNvSpPr>
            <a:spLocks noGrp="1"/>
          </p:cNvSpPr>
          <p:nvPr>
            <p:ph sz="quarter" idx="1"/>
          </p:nvPr>
        </p:nvSpPr>
        <p:spPr>
          <a:xfrm>
            <a:off x="457200" y="476672"/>
            <a:ext cx="3610744" cy="5997280"/>
          </a:xfrm>
        </p:spPr>
        <p:txBody>
          <a:bodyPr>
            <a:normAutofit fontScale="92500" lnSpcReduction="10000"/>
          </a:bodyPr>
          <a:lstStyle/>
          <a:p>
            <a:pPr algn="just"/>
            <a:r>
              <a:rPr lang="ru-RU" b="1" dirty="0" err="1" smtClean="0"/>
              <a:t>Каптырма</a:t>
            </a:r>
            <a:r>
              <a:rPr lang="ru-RU" b="1" dirty="0" smtClean="0"/>
              <a:t> - казан </a:t>
            </a:r>
            <a:r>
              <a:rPr lang="ru-RU" b="1" dirty="0" err="1" smtClean="0"/>
              <a:t>татарларның төрле типтагы</a:t>
            </a:r>
            <a:r>
              <a:rPr lang="ru-RU" b="1" dirty="0" smtClean="0"/>
              <a:t> </a:t>
            </a:r>
            <a:r>
              <a:rPr lang="ru-RU" b="1" dirty="0" err="1" smtClean="0"/>
              <a:t>киң таралган</a:t>
            </a:r>
            <a:r>
              <a:rPr lang="ru-RU" b="1" dirty="0" smtClean="0"/>
              <a:t> </a:t>
            </a:r>
            <a:r>
              <a:rPr lang="ru-RU" b="1" dirty="0" err="1" smtClean="0"/>
              <a:t>бизәнү әйбере</a:t>
            </a:r>
            <a:r>
              <a:rPr lang="ru-RU" b="1" dirty="0" smtClean="0"/>
              <a:t>. </a:t>
            </a:r>
            <a:r>
              <a:rPr lang="ru-RU" b="1" dirty="0" err="1" smtClean="0"/>
              <a:t>Шулар</a:t>
            </a:r>
            <a:r>
              <a:rPr lang="ru-RU" b="1" dirty="0" smtClean="0"/>
              <a:t> </a:t>
            </a:r>
            <a:r>
              <a:rPr lang="ru-RU" b="1" dirty="0" err="1" smtClean="0"/>
              <a:t>арасыннан</a:t>
            </a:r>
            <a:r>
              <a:rPr lang="ru-RU" b="1" dirty="0" smtClean="0"/>
              <a:t> </a:t>
            </a:r>
            <a:r>
              <a:rPr lang="ru-RU" b="1" dirty="0" err="1" smtClean="0"/>
              <a:t>игътибарга</a:t>
            </a:r>
            <a:r>
              <a:rPr lang="ru-RU" b="1" dirty="0" smtClean="0"/>
              <a:t> лаек </a:t>
            </a:r>
            <a:r>
              <a:rPr lang="ru-RU" b="1" dirty="0" err="1" smtClean="0"/>
              <a:t>булганын</a:t>
            </a:r>
            <a:r>
              <a:rPr lang="ru-RU" b="1" dirty="0" smtClean="0"/>
              <a:t> -  </a:t>
            </a:r>
            <a:r>
              <a:rPr lang="ru-RU" b="1" dirty="0" err="1" smtClean="0"/>
              <a:t>ир</a:t>
            </a:r>
            <a:r>
              <a:rPr lang="ru-RU" b="1" dirty="0" smtClean="0"/>
              <a:t> - </a:t>
            </a:r>
            <a:r>
              <a:rPr lang="ru-RU" b="1" dirty="0" err="1" smtClean="0"/>
              <a:t>атларның күптөрле ташлардан</a:t>
            </a:r>
            <a:r>
              <a:rPr lang="ru-RU" b="1" dirty="0" smtClean="0"/>
              <a:t> </a:t>
            </a:r>
            <a:r>
              <a:rPr lang="ru-RU" b="1" dirty="0" err="1" smtClean="0"/>
              <a:t>үреп </a:t>
            </a:r>
            <a:r>
              <a:rPr lang="ru-RU" b="1" dirty="0" smtClean="0"/>
              <a:t>яки </a:t>
            </a:r>
            <a:r>
              <a:rPr lang="ru-RU" b="1" dirty="0" err="1" smtClean="0"/>
              <a:t>чүкеп бизәлгән </a:t>
            </a:r>
            <a:r>
              <a:rPr lang="ru-RU" b="1" dirty="0" smtClean="0"/>
              <a:t>5 - 7 см </a:t>
            </a:r>
            <a:r>
              <a:rPr lang="ru-RU" b="1" dirty="0" err="1" smtClean="0"/>
              <a:t>зурлыгындагы</a:t>
            </a:r>
            <a:r>
              <a:rPr lang="ru-RU" b="1" dirty="0" smtClean="0"/>
              <a:t> бил </a:t>
            </a:r>
            <a:r>
              <a:rPr lang="ru-RU" b="1" dirty="0" err="1" smtClean="0"/>
              <a:t>каешы</a:t>
            </a:r>
            <a:r>
              <a:rPr lang="ru-RU" b="1" dirty="0" smtClean="0"/>
              <a:t> </a:t>
            </a:r>
            <a:r>
              <a:rPr lang="ru-RU" b="1" dirty="0" err="1" smtClean="0"/>
              <a:t>каптырмасын</a:t>
            </a:r>
            <a:r>
              <a:rPr lang="ru-RU" b="1" dirty="0" smtClean="0"/>
              <a:t> </a:t>
            </a:r>
            <a:r>
              <a:rPr lang="ru-RU" b="1" dirty="0" err="1" smtClean="0"/>
              <a:t>күрсәтеп үтәргә мөмкин</a:t>
            </a:r>
            <a:r>
              <a:rPr lang="ru-RU" b="1" dirty="0" smtClean="0"/>
              <a:t>. </a:t>
            </a:r>
            <a:r>
              <a:rPr lang="ru-RU" b="1" dirty="0" err="1" smtClean="0"/>
              <a:t>Икенчесе</a:t>
            </a:r>
            <a:r>
              <a:rPr lang="ru-RU" b="1" dirty="0" smtClean="0"/>
              <a:t> - </a:t>
            </a:r>
            <a:r>
              <a:rPr lang="ru-RU" b="1" dirty="0" err="1" smtClean="0"/>
              <a:t>шулай</a:t>
            </a:r>
            <a:r>
              <a:rPr lang="ru-RU" b="1" dirty="0" smtClean="0"/>
              <a:t> </a:t>
            </a:r>
            <a:r>
              <a:rPr lang="ru-RU" b="1" dirty="0" err="1" smtClean="0"/>
              <a:t>ук</a:t>
            </a:r>
            <a:r>
              <a:rPr lang="ru-RU" b="1" dirty="0" smtClean="0"/>
              <a:t> </a:t>
            </a:r>
            <a:r>
              <a:rPr lang="ru-RU" b="1" dirty="0" err="1" smtClean="0"/>
              <a:t>киң таралган</a:t>
            </a:r>
            <a:r>
              <a:rPr lang="ru-RU" b="1" dirty="0" smtClean="0"/>
              <a:t>, </a:t>
            </a:r>
            <a:r>
              <a:rPr lang="ru-RU" b="1" dirty="0" err="1" smtClean="0"/>
              <a:t>хатын</a:t>
            </a:r>
            <a:r>
              <a:rPr lang="ru-RU" b="1" dirty="0" smtClean="0"/>
              <a:t> - </a:t>
            </a:r>
            <a:r>
              <a:rPr lang="ru-RU" b="1" dirty="0" err="1" smtClean="0"/>
              <a:t>кызларның зурлыклары</a:t>
            </a:r>
            <a:r>
              <a:rPr lang="ru-RU" b="1" dirty="0" smtClean="0"/>
              <a:t> </a:t>
            </a:r>
            <a:r>
              <a:rPr lang="ru-RU" b="1" dirty="0" err="1" smtClean="0"/>
              <a:t>белән аерылып</a:t>
            </a:r>
            <a:r>
              <a:rPr lang="ru-RU" b="1" dirty="0" smtClean="0"/>
              <a:t> </a:t>
            </a:r>
            <a:r>
              <a:rPr lang="ru-RU" b="1" dirty="0" err="1" smtClean="0"/>
              <a:t>торган</a:t>
            </a:r>
            <a:r>
              <a:rPr lang="ru-RU" b="1" dirty="0" smtClean="0"/>
              <a:t> </a:t>
            </a:r>
            <a:r>
              <a:rPr lang="ru-RU" b="1" dirty="0" err="1" smtClean="0"/>
              <a:t>камзул</a:t>
            </a:r>
            <a:r>
              <a:rPr lang="ru-RU" b="1" dirty="0" smtClean="0"/>
              <a:t> </a:t>
            </a:r>
            <a:r>
              <a:rPr lang="ru-RU" b="1" dirty="0" err="1" smtClean="0"/>
              <a:t>һәм беләзек каптырмалары</a:t>
            </a:r>
            <a:r>
              <a:rPr lang="ru-RU" b="1" dirty="0" smtClean="0"/>
              <a:t>.</a:t>
            </a:r>
            <a:endParaRPr lang="ru-RU" dirty="0"/>
          </a:p>
        </p:txBody>
      </p:sp>
      <p:pic>
        <p:nvPicPr>
          <p:cNvPr id="4100" name="Picture 4" descr="G:\мпро.jpg"/>
          <p:cNvPicPr>
            <a:picLocks noChangeAspect="1" noChangeArrowheads="1"/>
          </p:cNvPicPr>
          <p:nvPr/>
        </p:nvPicPr>
        <p:blipFill>
          <a:blip r:embed="rId2" cstate="print"/>
          <a:srcRect/>
          <a:stretch>
            <a:fillRect/>
          </a:stretch>
        </p:blipFill>
        <p:spPr bwMode="auto">
          <a:xfrm>
            <a:off x="4211960" y="548680"/>
            <a:ext cx="4104456" cy="5832648"/>
          </a:xfrm>
          <a:prstGeom prst="rect">
            <a:avLst/>
          </a:prstGeom>
          <a:noFill/>
        </p:spPr>
      </p:pic>
    </p:spTree>
  </p:cSld>
  <p:clrMapOvr>
    <a:masterClrMapping/>
  </p:clrMapOvr>
  <p:transition spd="slow" advClick="0" advTm="18000">
    <p:spli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endParaRPr lang="ru-RU"/>
          </a:p>
        </p:txBody>
      </p:sp>
      <p:pic>
        <p:nvPicPr>
          <p:cNvPr id="6148" name="Picture 4" descr="G:\амк.jpg"/>
          <p:cNvPicPr>
            <a:picLocks noChangeAspect="1" noChangeArrowheads="1"/>
          </p:cNvPicPr>
          <p:nvPr/>
        </p:nvPicPr>
        <p:blipFill>
          <a:blip r:embed="rId2" cstate="print"/>
          <a:srcRect/>
          <a:stretch>
            <a:fillRect/>
          </a:stretch>
        </p:blipFill>
        <p:spPr bwMode="auto">
          <a:xfrm>
            <a:off x="611560" y="0"/>
            <a:ext cx="7704856" cy="6858000"/>
          </a:xfrm>
          <a:prstGeom prst="rect">
            <a:avLst/>
          </a:prstGeom>
          <a:noFill/>
        </p:spPr>
      </p:pic>
    </p:spTree>
  </p:cSld>
  <p:clrMapOvr>
    <a:masterClrMapping/>
  </p:clrMapOvr>
  <p:transition spd="slow" advClick="0" advTm="13000">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endParaRPr lang="ru-RU"/>
          </a:p>
        </p:txBody>
      </p:sp>
      <p:pic>
        <p:nvPicPr>
          <p:cNvPr id="7170" name="Picture 2" descr="G:\мирт.jpg"/>
          <p:cNvPicPr>
            <a:picLocks noChangeAspect="1" noChangeArrowheads="1"/>
          </p:cNvPicPr>
          <p:nvPr/>
        </p:nvPicPr>
        <p:blipFill>
          <a:blip r:embed="rId2" cstate="print"/>
          <a:srcRect/>
          <a:stretch>
            <a:fillRect/>
          </a:stretch>
        </p:blipFill>
        <p:spPr bwMode="auto">
          <a:xfrm>
            <a:off x="899592" y="404664"/>
            <a:ext cx="6912768" cy="5976664"/>
          </a:xfrm>
          <a:prstGeom prst="rect">
            <a:avLst/>
          </a:prstGeom>
          <a:noFill/>
        </p:spPr>
      </p:pic>
    </p:spTree>
  </p:cSld>
  <p:clrMapOvr>
    <a:masterClrMapping/>
  </p:clrMapOvr>
  <p:transition spd="slow" advClick="0" advTm="12000">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19872" y="332656"/>
            <a:ext cx="4504928" cy="2592288"/>
          </a:xfrm>
        </p:spPr>
        <p:txBody>
          <a:bodyPr>
            <a:noAutofit/>
          </a:bodyPr>
          <a:lstStyle/>
          <a:p>
            <a:r>
              <a:rPr lang="tt-RU" sz="1800" dirty="0" smtClean="0"/>
              <a:t>Йөзек-татар кызларынын яраткан бизәнү әйбере булган. Бай хатын кызлары аны көнлеккә кисә, авыр хәллеләре бәйрәмдә генә кия алган.</a:t>
            </a:r>
            <a:br>
              <a:rPr lang="tt-RU" sz="1800" dirty="0" smtClean="0"/>
            </a:br>
            <a:r>
              <a:rPr lang="tt-RU" sz="1800" dirty="0" smtClean="0"/>
              <a:t>Алар алтыннан, көмештән эшләнгән.</a:t>
            </a:r>
            <a:br>
              <a:rPr lang="tt-RU" sz="1800" dirty="0" smtClean="0"/>
            </a:br>
            <a:r>
              <a:rPr lang="tt-RU" sz="1800" dirty="0" smtClean="0"/>
              <a:t>Кыйммәтле ташларлдан куелган. Кызыл, зәнгәр ташлылылары аеруча яратылып киелгән. Шулай ук бизәкле , төрле язулы да булган</a:t>
            </a:r>
            <a:endParaRPr lang="ru-RU" sz="1800" dirty="0"/>
          </a:p>
        </p:txBody>
      </p:sp>
      <p:sp>
        <p:nvSpPr>
          <p:cNvPr id="3" name="Содержимое 2"/>
          <p:cNvSpPr>
            <a:spLocks noGrp="1"/>
          </p:cNvSpPr>
          <p:nvPr>
            <p:ph sz="quarter" idx="1"/>
          </p:nvPr>
        </p:nvSpPr>
        <p:spPr/>
        <p:txBody>
          <a:bodyPr/>
          <a:lstStyle/>
          <a:p>
            <a:endParaRPr lang="ru-RU" dirty="0"/>
          </a:p>
        </p:txBody>
      </p:sp>
      <p:pic>
        <p:nvPicPr>
          <p:cNvPr id="8194" name="Picture 2" descr="G:\йозек.jpg"/>
          <p:cNvPicPr>
            <a:picLocks noChangeAspect="1" noChangeArrowheads="1"/>
          </p:cNvPicPr>
          <p:nvPr/>
        </p:nvPicPr>
        <p:blipFill>
          <a:blip r:embed="rId2" cstate="print"/>
          <a:srcRect/>
          <a:stretch>
            <a:fillRect/>
          </a:stretch>
        </p:blipFill>
        <p:spPr bwMode="auto">
          <a:xfrm>
            <a:off x="827584" y="692696"/>
            <a:ext cx="2508870" cy="2592288"/>
          </a:xfrm>
          <a:prstGeom prst="rect">
            <a:avLst/>
          </a:prstGeom>
          <a:noFill/>
        </p:spPr>
      </p:pic>
      <p:pic>
        <p:nvPicPr>
          <p:cNvPr id="8195" name="Picture 3" descr="G:\кол2.jpg"/>
          <p:cNvPicPr>
            <a:picLocks noChangeAspect="1" noChangeArrowheads="1"/>
          </p:cNvPicPr>
          <p:nvPr/>
        </p:nvPicPr>
        <p:blipFill>
          <a:blip r:embed="rId3" cstate="print"/>
          <a:srcRect/>
          <a:stretch>
            <a:fillRect/>
          </a:stretch>
        </p:blipFill>
        <p:spPr bwMode="auto">
          <a:xfrm>
            <a:off x="611560" y="4005064"/>
            <a:ext cx="2520280" cy="2520280"/>
          </a:xfrm>
          <a:prstGeom prst="rect">
            <a:avLst/>
          </a:prstGeom>
          <a:noFill/>
        </p:spPr>
      </p:pic>
      <p:pic>
        <p:nvPicPr>
          <p:cNvPr id="8196" name="Picture 4" descr="G:\колечко.jpg"/>
          <p:cNvPicPr>
            <a:picLocks noChangeAspect="1" noChangeArrowheads="1"/>
          </p:cNvPicPr>
          <p:nvPr/>
        </p:nvPicPr>
        <p:blipFill>
          <a:blip r:embed="rId4" cstate="print"/>
          <a:srcRect/>
          <a:stretch>
            <a:fillRect/>
          </a:stretch>
        </p:blipFill>
        <p:spPr bwMode="auto">
          <a:xfrm>
            <a:off x="3491880" y="2636912"/>
            <a:ext cx="2590751" cy="2959199"/>
          </a:xfrm>
          <a:prstGeom prst="rect">
            <a:avLst/>
          </a:prstGeom>
          <a:noFill/>
        </p:spPr>
      </p:pic>
      <p:pic>
        <p:nvPicPr>
          <p:cNvPr id="8197" name="Picture 5" descr="G:\чсапр.jpg"/>
          <p:cNvPicPr>
            <a:picLocks noChangeAspect="1" noChangeArrowheads="1"/>
          </p:cNvPicPr>
          <p:nvPr/>
        </p:nvPicPr>
        <p:blipFill>
          <a:blip r:embed="rId5" cstate="print"/>
          <a:srcRect/>
          <a:stretch>
            <a:fillRect/>
          </a:stretch>
        </p:blipFill>
        <p:spPr bwMode="auto">
          <a:xfrm>
            <a:off x="5940152" y="4797152"/>
            <a:ext cx="2019300" cy="1860798"/>
          </a:xfrm>
          <a:prstGeom prst="rect">
            <a:avLst/>
          </a:prstGeom>
          <a:noFill/>
        </p:spPr>
      </p:pic>
      <p:pic>
        <p:nvPicPr>
          <p:cNvPr id="8198" name="Picture 6" descr="G:\ен.jpg"/>
          <p:cNvPicPr>
            <a:picLocks noChangeAspect="1" noChangeArrowheads="1"/>
          </p:cNvPicPr>
          <p:nvPr/>
        </p:nvPicPr>
        <p:blipFill>
          <a:blip r:embed="rId6" cstate="print"/>
          <a:srcRect/>
          <a:stretch>
            <a:fillRect/>
          </a:stretch>
        </p:blipFill>
        <p:spPr bwMode="auto">
          <a:xfrm>
            <a:off x="6156176" y="2924944"/>
            <a:ext cx="1944216" cy="1728192"/>
          </a:xfrm>
          <a:prstGeom prst="rect">
            <a:avLst/>
          </a:prstGeom>
          <a:noFill/>
        </p:spPr>
      </p:pic>
    </p:spTree>
  </p:cSld>
  <p:clrMapOvr>
    <a:masterClrMapping/>
  </p:clrMapOvr>
  <p:transition spd="slow" advClick="0" advTm="14000">
    <p:randomBa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205</TotalTime>
  <Words>272</Words>
  <Application>Microsoft Office PowerPoint</Application>
  <PresentationFormat>Экран (4:3)</PresentationFormat>
  <Paragraphs>15</Paragraphs>
  <Slides>13</Slides>
  <Notes>0</Notes>
  <HiddenSlides>0</HiddenSlides>
  <MMClips>2</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Эркер</vt:lpstr>
      <vt:lpstr>Татар халкының бизәнү әйберләре</vt:lpstr>
      <vt:lpstr>Алка - барлык татар хатын - кызлары арасында иң киң таралган бизәнү әйбере. Алкаларның аерым төре әллә ни әһәмиятле булмаган. Һәркем үзенә ошаганын сайлап алган. Гомүмән алганда, чагыштырмача зур булмаган алкалар такканнар</vt:lpstr>
      <vt:lpstr>Слайд 3</vt:lpstr>
      <vt:lpstr>Слайд 4</vt:lpstr>
      <vt:lpstr> Беләзек. Беләзекләр  төрле була: беренчесе тоташ кисәктән ясалган һәм чылбыр рәвешендәге ике - өч шар ватыгы кисәкчәләреннән тоташтырып эшләнгән беләзекләр; икенчесе - төрле чылбыр формасындагы бизәкләрдән ясалган.</vt:lpstr>
      <vt:lpstr>   </vt:lpstr>
      <vt:lpstr>Слайд 7</vt:lpstr>
      <vt:lpstr>Слайд 8</vt:lpstr>
      <vt:lpstr>Йөзек-татар кызларынын яраткан бизәнү әйбере булган. Бай хатын кызлары аны көнлеккә кисә, авыр хәллеләре бәйрәмдә генә кия алган. Алар алтыннан, көмештән эшләнгән. Кыйммәтле ташларлдан куелган. Кызыл, зәнгәр ташлылылары аеруча яратылып киелгән. Шулай ук бизәкле , төрле язулы да булган</vt:lpstr>
      <vt:lpstr>Слайд 10</vt:lpstr>
      <vt:lpstr>Муесалар-шулай ук төрле булган һәм бизәнү әйберләре арасында киң таралган.алар төрле кыйммәтле ташларладан эшләнгән.төрле формаларда булган.аллы-гөлле муесалар татар кызларына бик килеш</vt:lpstr>
      <vt:lpstr>Брошки-иң кыйммәтле бизәнү әйберләренең берсе.бай хатын кызлары гына үзләренә бу байлыкларны рөхсәт итә алганнар.алар шулай ук алтын көмештән эшләнгән.төрле матур бизәкләр төшерелгән.</vt:lpstr>
      <vt:lpstr>Менә алар ничек матур күренгәннәр</vt:lpstr>
    </vt:vector>
  </TitlesOfParts>
  <Company>MultiDVD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Татар халкының бизәнү әйберләре</dc:title>
  <dc:creator>1111</dc:creator>
  <cp:lastModifiedBy>1111</cp:lastModifiedBy>
  <cp:revision>30</cp:revision>
  <dcterms:created xsi:type="dcterms:W3CDTF">2012-12-15T11:47:41Z</dcterms:created>
  <dcterms:modified xsi:type="dcterms:W3CDTF">2012-12-19T13:03:45Z</dcterms:modified>
</cp:coreProperties>
</file>