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74" r:id="rId6"/>
    <p:sldId id="261" r:id="rId7"/>
    <p:sldId id="262" r:id="rId8"/>
    <p:sldId id="263" r:id="rId9"/>
    <p:sldId id="264" r:id="rId10"/>
    <p:sldId id="265" r:id="rId11"/>
    <p:sldId id="275" r:id="rId12"/>
    <p:sldId id="259" r:id="rId13"/>
    <p:sldId id="260" r:id="rId14"/>
    <p:sldId id="272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00119B-CC0C-4960-A618-B32F47A6C8B4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E706B7-05CB-4FAB-A7DD-CF46146EB6B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8803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Консультация на тему</a:t>
            </a:r>
            <a:r>
              <a:rPr lang="en-US" sz="49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9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«Психологическое сопровождение </a:t>
            </a:r>
            <a:r>
              <a:rPr lang="ru-RU" sz="49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 подготовки детей к школьному обучению»</a:t>
            </a:r>
            <a:endParaRPr lang="ru-RU" sz="49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Марина Григорьевна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4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Мотивационный компонент </a:t>
            </a:r>
            <a:r>
              <a:rPr lang="ru-RU" sz="4000" b="1" dirty="0"/>
              <a:t>предполагает отношение к учебной деятельности как к общественно значимому делу и стремление к приобретению знаний.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484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en-US" sz="4000" u="sng" dirty="0">
                <a:solidFill>
                  <a:srgbClr val="0070C0"/>
                </a:solidFill>
              </a:rPr>
              <a:t> </a:t>
            </a:r>
            <a:r>
              <a:rPr lang="ru-RU" sz="4000" b="1" u="sng" dirty="0">
                <a:solidFill>
                  <a:srgbClr val="0070C0"/>
                </a:solidFill>
              </a:rPr>
              <a:t>Психологическая готовность включает в себя</a:t>
            </a:r>
            <a:r>
              <a:rPr lang="en-US" sz="4000" b="1" u="sng" dirty="0">
                <a:solidFill>
                  <a:srgbClr val="0070C0"/>
                </a:solidFill>
              </a:rPr>
              <a:t>:</a:t>
            </a:r>
            <a:endParaRPr lang="ru-RU" sz="4000" b="1" u="sng" dirty="0">
              <a:solidFill>
                <a:srgbClr val="0070C0"/>
              </a:solidFill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ru-RU" sz="4000" b="1" dirty="0">
                <a:solidFill>
                  <a:prstClr val="black"/>
                </a:solidFill>
              </a:rPr>
              <a:t>Интеллектуальный компонент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ru-RU" sz="4000" b="1" dirty="0">
                <a:solidFill>
                  <a:prstClr val="black"/>
                </a:solidFill>
              </a:rPr>
              <a:t>Волевой компонент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ru-RU" sz="4000" b="1" dirty="0">
                <a:solidFill>
                  <a:prstClr val="black"/>
                </a:solidFill>
              </a:rPr>
              <a:t>Коммуникативный компонент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ru-RU" sz="4000" b="1" dirty="0">
                <a:solidFill>
                  <a:prstClr val="black"/>
                </a:solidFill>
              </a:rPr>
              <a:t>Речевой компонент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ru-RU" sz="4000" b="1" dirty="0">
                <a:solidFill>
                  <a:prstClr val="black"/>
                </a:solidFill>
              </a:rPr>
              <a:t>Физиологический компонент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ru-RU" sz="4000" b="1" dirty="0">
                <a:solidFill>
                  <a:prstClr val="black"/>
                </a:solidFill>
              </a:rPr>
              <a:t>Мотивационный компонент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9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49685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+mn-lt"/>
              </a:rPr>
              <a:t>Мотивационная готовность-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одна из главных сторон психологической готовности ребенка к обучению в школе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+mn-lt"/>
              </a:rPr>
              <a:t>Мотивы готовности к обучению в школе-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это внутренние и внешние факторы, побуждающие ребенка на усвоение новых знаний.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92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u="sng" dirty="0">
                <a:solidFill>
                  <a:srgbClr val="0070C0"/>
                </a:solidFill>
              </a:rPr>
              <a:t>Группы мотивов</a:t>
            </a:r>
            <a:r>
              <a:rPr lang="en-US" sz="4400" b="1" u="sng" dirty="0">
                <a:solidFill>
                  <a:srgbClr val="0070C0"/>
                </a:solidFill>
              </a:rPr>
              <a:t>:</a:t>
            </a:r>
            <a:endParaRPr lang="ru-RU" sz="4400" b="1" u="sng" dirty="0">
              <a:solidFill>
                <a:srgbClr val="0070C0"/>
              </a:solidFill>
            </a:endParaRPr>
          </a:p>
          <a:p>
            <a:pPr lvl="0" algn="ctr"/>
            <a:r>
              <a:rPr lang="ru-RU" sz="4000" b="1" dirty="0"/>
              <a:t>Социальные </a:t>
            </a:r>
            <a:r>
              <a:rPr lang="ru-RU" sz="4000" b="1" dirty="0" smtClean="0"/>
              <a:t>мотивы</a:t>
            </a:r>
          </a:p>
          <a:p>
            <a:pPr lvl="0" algn="ctr"/>
            <a:r>
              <a:rPr lang="ru-RU" sz="4000" b="1" dirty="0" smtClean="0"/>
              <a:t>Учебно-познавательные мотивы</a:t>
            </a:r>
          </a:p>
          <a:p>
            <a:pPr lvl="0" algn="ctr"/>
            <a:r>
              <a:rPr lang="ru-RU" sz="4000" b="1" dirty="0" smtClean="0"/>
              <a:t>Оценочные мотивы</a:t>
            </a:r>
          </a:p>
          <a:p>
            <a:pPr lvl="0" algn="ctr"/>
            <a:r>
              <a:rPr lang="ru-RU" sz="4000" b="1" dirty="0" smtClean="0"/>
              <a:t>Позиционные мотивы</a:t>
            </a:r>
          </a:p>
          <a:p>
            <a:pPr lvl="0" algn="ctr"/>
            <a:r>
              <a:rPr lang="ru-RU" sz="4000" b="1" dirty="0" smtClean="0"/>
              <a:t>Внешние мотивы</a:t>
            </a:r>
          </a:p>
          <a:p>
            <a:pPr lvl="0" algn="ctr"/>
            <a:r>
              <a:rPr lang="ru-RU" sz="4000" b="1" dirty="0" smtClean="0"/>
              <a:t>Игровые мотивы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681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/>
          </a:bodyPr>
          <a:lstStyle/>
          <a:p>
            <a:pPr lvl="0" algn="ctr"/>
            <a:r>
              <a:rPr lang="ru-RU" sz="4800" b="1" dirty="0">
                <a:solidFill>
                  <a:schemeClr val="accent1"/>
                </a:solidFill>
              </a:rPr>
              <a:t>Социальные мотивы </a:t>
            </a:r>
            <a:r>
              <a:rPr lang="ru-RU" sz="4800" b="1" dirty="0"/>
              <a:t>означают понимание общественной значимости и необходимости учения, стремление к социальной роли школьника.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000" b="1" dirty="0">
                <a:solidFill>
                  <a:srgbClr val="0070C0"/>
                </a:solidFill>
              </a:rPr>
              <a:t>Учебно-познавательные мотивы </a:t>
            </a:r>
            <a:r>
              <a:rPr lang="ru-RU" sz="4000" b="1" dirty="0"/>
              <a:t>отражают интерес к новым знаниям, желание научиться чему-то новому. 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674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lvl="0" algn="ctr"/>
            <a:r>
              <a:rPr lang="ru-RU" sz="4800" b="1" dirty="0">
                <a:solidFill>
                  <a:srgbClr val="0070C0"/>
                </a:solidFill>
              </a:rPr>
              <a:t>Оценочные мотивы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ru-RU" sz="4800" b="1" dirty="0" smtClean="0"/>
              <a:t>содержат </a:t>
            </a:r>
            <a:r>
              <a:rPr lang="ru-RU" sz="4800" b="1" dirty="0"/>
              <a:t>стремление ребенка получить высокую оценку взрослого, его одобрение и расположение. 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45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lvl="0" algn="ctr"/>
            <a:r>
              <a:rPr lang="ru-RU" sz="4800" b="1" dirty="0">
                <a:solidFill>
                  <a:srgbClr val="0070C0"/>
                </a:solidFill>
              </a:rPr>
              <a:t>Позиционные мотивы</a:t>
            </a:r>
            <a:r>
              <a:rPr lang="ru-RU" sz="4800" dirty="0">
                <a:solidFill>
                  <a:srgbClr val="0070C0"/>
                </a:solidFill>
              </a:rPr>
              <a:t> </a:t>
            </a:r>
            <a:r>
              <a:rPr lang="ru-RU" sz="4800" b="1" dirty="0"/>
              <a:t>отражают интерес к внешней атрибутике и позиции школьника. </a:t>
            </a:r>
          </a:p>
          <a:p>
            <a:pPr marL="0" indent="0"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52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800" b="1" dirty="0">
                <a:solidFill>
                  <a:srgbClr val="0070C0"/>
                </a:solidFill>
              </a:rPr>
              <a:t>Внешние мотивы,</a:t>
            </a:r>
            <a:r>
              <a:rPr lang="ru-RU" sz="4800" dirty="0">
                <a:solidFill>
                  <a:srgbClr val="0070C0"/>
                </a:solidFill>
              </a:rPr>
              <a:t> </a:t>
            </a:r>
            <a:r>
              <a:rPr lang="ru-RU" sz="4800" b="1" dirty="0"/>
              <a:t>не выражающие желания самого ребенка. </a:t>
            </a:r>
          </a:p>
          <a:p>
            <a:pPr marL="0" indent="0" algn="ct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567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lvl="0" algn="ctr"/>
            <a:r>
              <a:rPr lang="ru-RU" sz="4800" b="1" dirty="0">
                <a:solidFill>
                  <a:srgbClr val="0070C0"/>
                </a:solidFill>
              </a:rPr>
              <a:t>Игровые мотивы, </a:t>
            </a:r>
            <a:r>
              <a:rPr lang="ru-RU" sz="4800" b="1" dirty="0"/>
              <a:t>которые неадекватно переносятся ребенком в новую ведущую деятельность – учебную. </a:t>
            </a: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036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школе-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tantia" pitchFamily="18" charset="0"/>
                <a:cs typeface="Times New Roman" pitchFamily="18" charset="0"/>
              </a:rPr>
              <a:t>психологическое, эмоциональное, нравственно- волевое развитие ребенка, сформированное желание учиться и элементы учебной деятельности.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600" b="1" u="sng" dirty="0" smtClean="0"/>
              <a:t>Готовность </a:t>
            </a:r>
            <a:r>
              <a:rPr lang="ru-RU" sz="4600" b="1" u="sng" dirty="0"/>
              <a:t>к школе включает в себя три компонента:</a:t>
            </a:r>
            <a:r>
              <a:rPr lang="ru-RU" sz="4600" dirty="0"/>
              <a:t>   </a:t>
            </a:r>
          </a:p>
          <a:p>
            <a:pPr marL="0" indent="0">
              <a:buNone/>
            </a:pPr>
            <a:r>
              <a:rPr lang="ru-RU" sz="2800" dirty="0"/>
              <a:t>1. </a:t>
            </a:r>
            <a:r>
              <a:rPr lang="ru-RU" sz="2800" b="1" dirty="0"/>
              <a:t>Педагогическая готовность </a:t>
            </a:r>
            <a:r>
              <a:rPr lang="ru-RU" sz="2800" dirty="0"/>
              <a:t>подразумевает наличие навыков чтения и счета, письмо печатными буквами и пр. </a:t>
            </a:r>
          </a:p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dirty="0" smtClean="0"/>
              <a:t>2.</a:t>
            </a:r>
            <a:r>
              <a:rPr lang="ru-RU" sz="2800" dirty="0"/>
              <a:t>  </a:t>
            </a:r>
            <a:r>
              <a:rPr lang="ru-RU" sz="2800" b="1" dirty="0"/>
              <a:t>Физиологическая готовность, </a:t>
            </a:r>
            <a:r>
              <a:rPr lang="ru-RU" sz="2800" dirty="0"/>
              <a:t>т.е. функциональная зрелость подразумевает созревание различных систем организма, необходимых для усвоения </a:t>
            </a:r>
            <a:r>
              <a:rPr lang="ru-RU" sz="2800" dirty="0" smtClean="0"/>
              <a:t>знаний, </a:t>
            </a:r>
            <a:r>
              <a:rPr lang="ru-RU" sz="2800" dirty="0"/>
              <a:t>повышается общая выносливость </a:t>
            </a:r>
            <a:r>
              <a:rPr lang="ru-RU" sz="2800" dirty="0" smtClean="0"/>
              <a:t>организма.</a:t>
            </a:r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. </a:t>
            </a:r>
            <a:r>
              <a:rPr lang="ru-RU" sz="2800" b="1" dirty="0"/>
              <a:t>Психологическая готовность.  </a:t>
            </a:r>
          </a:p>
          <a:p>
            <a:pPr marL="0" indent="0">
              <a:buNone/>
            </a:pPr>
            <a:r>
              <a:rPr lang="ru-RU" sz="2800" b="1" dirty="0"/>
              <a:t>  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78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376264"/>
          </a:xfrm>
        </p:spPr>
        <p:txBody>
          <a:bodyPr>
            <a:noAutofit/>
          </a:bodyPr>
          <a:lstStyle/>
          <a:p>
            <a:pPr algn="just"/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  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1"/>
                </a:solidFill>
              </a:rPr>
              <a:t>Психологическая готовность к школе</a:t>
            </a:r>
            <a:r>
              <a:rPr lang="ru-RU" sz="4000" b="1" dirty="0">
                <a:solidFill>
                  <a:schemeClr val="accent1"/>
                </a:solidFill>
              </a:rPr>
              <a:t>– </a:t>
            </a:r>
            <a:r>
              <a:rPr lang="ru-RU" sz="4000" b="1" dirty="0"/>
              <a:t>это необходимый и достаточный уровень психического развития ребенка для освоения школьной учебной программы в условиях обучения в группе </a:t>
            </a:r>
            <a:r>
              <a:rPr lang="ru-RU" sz="4000" b="1" dirty="0" smtClean="0"/>
              <a:t> сверстников</a:t>
            </a:r>
            <a:r>
              <a:rPr lang="ru-RU" sz="4000" b="1" dirty="0"/>
              <a:t>.  </a:t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509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>
                <a:solidFill>
                  <a:srgbClr val="0070C0"/>
                </a:solidFill>
              </a:rPr>
              <a:t> </a:t>
            </a:r>
            <a:r>
              <a:rPr lang="ru-RU" sz="4000" b="1" u="sng" dirty="0">
                <a:solidFill>
                  <a:srgbClr val="0070C0"/>
                </a:solidFill>
              </a:rPr>
              <a:t>Психологическая готовность включает в себя</a:t>
            </a:r>
            <a:r>
              <a:rPr lang="en-US" sz="4000" b="1" u="sng" dirty="0" smtClean="0">
                <a:solidFill>
                  <a:srgbClr val="0070C0"/>
                </a:solidFill>
              </a:rPr>
              <a:t>:</a:t>
            </a:r>
            <a:endParaRPr lang="ru-RU" sz="4000" b="1" u="sng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/>
              <a:t>Интеллектуальный компонент</a:t>
            </a:r>
          </a:p>
          <a:p>
            <a:pPr marL="0" indent="0" algn="ctr">
              <a:buNone/>
            </a:pPr>
            <a:r>
              <a:rPr lang="ru-RU" sz="4000" b="1" dirty="0" smtClean="0"/>
              <a:t>Волевой компонент</a:t>
            </a:r>
          </a:p>
          <a:p>
            <a:pPr marL="0" indent="0" algn="ctr">
              <a:buNone/>
            </a:pPr>
            <a:r>
              <a:rPr lang="ru-RU" sz="4000" b="1" dirty="0" smtClean="0"/>
              <a:t>Коммуникативный компонент</a:t>
            </a:r>
          </a:p>
          <a:p>
            <a:pPr marL="0" indent="0" algn="ctr">
              <a:buNone/>
            </a:pPr>
            <a:r>
              <a:rPr lang="ru-RU" sz="4000" b="1" dirty="0" smtClean="0"/>
              <a:t>Речевой компонент</a:t>
            </a:r>
          </a:p>
          <a:p>
            <a:pPr marL="0" indent="0" algn="ctr">
              <a:buNone/>
            </a:pPr>
            <a:r>
              <a:rPr lang="ru-RU" sz="4000" b="1" dirty="0" smtClean="0"/>
              <a:t>Физиологический компонент</a:t>
            </a:r>
          </a:p>
          <a:p>
            <a:pPr marL="0" indent="0" algn="ctr">
              <a:buNone/>
            </a:pPr>
            <a:r>
              <a:rPr lang="ru-RU" sz="4000" b="1" dirty="0" smtClean="0"/>
              <a:t>Мотивационный компонент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619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Интеллектуальный компонент  </a:t>
            </a:r>
            <a:endParaRPr lang="ru-RU" sz="40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/>
              <a:t>предполагает </a:t>
            </a:r>
            <a:r>
              <a:rPr lang="ru-RU" sz="4000" b="1" dirty="0"/>
              <a:t>достижение достаточно высокого уровня развития познавательных процессов (произвольное внимание, наглядно-образное мышление).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Волевой компонент</a:t>
            </a:r>
            <a:r>
              <a:rPr lang="ru-RU" sz="4000" b="1" dirty="0"/>
              <a:t> </a:t>
            </a:r>
            <a:r>
              <a:rPr lang="ru-RU" sz="4000" b="1" dirty="0" smtClean="0"/>
              <a:t>-умение </a:t>
            </a:r>
            <a:r>
              <a:rPr lang="ru-RU" sz="4000" b="1" dirty="0"/>
              <a:t>ребенка действовать в соответствии с образцом и осуществлять контроль путем сопоставления с ним как с эталоном.</a:t>
            </a:r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585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3581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/>
                </a:solidFill>
              </a:rPr>
              <a:t>Коммуникативный компонент-</a:t>
            </a:r>
            <a:r>
              <a:rPr lang="ru-RU" sz="4000" b="1" dirty="0"/>
              <a:t> формирование у детей тех качеств, благодаря которым они могли бы общаться с другими детьми, учителем.</a:t>
            </a:r>
          </a:p>
          <a:p>
            <a:pPr marL="0" indent="0" algn="ctr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82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Речевой компонент </a:t>
            </a:r>
            <a:r>
              <a:rPr lang="ru-RU" sz="4000" b="1" dirty="0"/>
              <a:t>предполагает овладение грамматикой и лексикой языка, становление форм (диалогическая-монологическая) и функций речи (общения, обобщения, планирования).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84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Физиологический компонент- </a:t>
            </a:r>
            <a:r>
              <a:rPr lang="ru-RU" sz="4000" b="1" dirty="0"/>
              <a:t>навыки самообслуживания, уровень физической подготовленности, состояния здоровья).</a:t>
            </a:r>
          </a:p>
          <a:p>
            <a:pPr marL="0" indent="0"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004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316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Консультация на тему: «Психологическое сопровождение процесса подготовки детей к школьному обучению»</vt:lpstr>
      <vt:lpstr>Готовность к школе- психологическое, эмоциональное, нравственно- волевое развитие ребенка, сформированное желание учиться и элементы учебной деятельности.</vt:lpstr>
      <vt:lpstr>           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Мотивационная готовность-одна из главных сторон психологической готовности ребенка к обучению в школе.  Мотивы готовности к обучению в школе- это внутренние и внешние факторы, побуждающие ребенка на усвоение новых знаний.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на тему: «Психологическое сопровождение ребенка, поступающего в школу»</dc:title>
  <dc:creator>Uzer</dc:creator>
  <cp:lastModifiedBy>Uzer</cp:lastModifiedBy>
  <cp:revision>22</cp:revision>
  <dcterms:created xsi:type="dcterms:W3CDTF">2014-02-23T23:19:15Z</dcterms:created>
  <dcterms:modified xsi:type="dcterms:W3CDTF">2014-02-24T09:30:35Z</dcterms:modified>
</cp:coreProperties>
</file>