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6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Достаточный уровень</c:v>
                </c:pt>
                <c:pt idx="1">
                  <c:v>Недостаточный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Достаточный уровень</c:v>
                </c:pt>
                <c:pt idx="1">
                  <c:v>Недостаточный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E9DD7-E9DB-466E-A4A6-A4AB074610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00FFCE-F571-4D6B-BF9D-AAFD4376FD2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F1FF53C-E5E0-4C24-A624-B865949A06A8}" type="parTrans" cxnId="{7C3E72F9-2BE3-4E2E-A641-E05D6A48BDE5}">
      <dgm:prSet/>
      <dgm:spPr/>
      <dgm:t>
        <a:bodyPr/>
        <a:lstStyle/>
        <a:p>
          <a:endParaRPr lang="ru-RU"/>
        </a:p>
      </dgm:t>
    </dgm:pt>
    <dgm:pt modelId="{236F4859-8250-4459-B386-BB1A2A1C068E}" type="sibTrans" cxnId="{7C3E72F9-2BE3-4E2E-A641-E05D6A48BDE5}">
      <dgm:prSet/>
      <dgm:spPr/>
      <dgm:t>
        <a:bodyPr/>
        <a:lstStyle/>
        <a:p>
          <a:endParaRPr lang="ru-RU"/>
        </a:p>
      </dgm:t>
    </dgm:pt>
    <dgm:pt modelId="{BDE2D8A1-6788-4131-A722-9F688B93097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регулятивные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258A8DD-5B49-43D4-B618-9836B2734015}" type="parTrans" cxnId="{A62E1B4F-DC70-4216-8BB9-837AA7FDCFDA}">
      <dgm:prSet/>
      <dgm:spPr/>
      <dgm:t>
        <a:bodyPr/>
        <a:lstStyle/>
        <a:p>
          <a:endParaRPr lang="ru-RU"/>
        </a:p>
      </dgm:t>
    </dgm:pt>
    <dgm:pt modelId="{05D7BA45-CD75-411E-80DD-73C98E30B68A}" type="sibTrans" cxnId="{A62E1B4F-DC70-4216-8BB9-837AA7FDCFDA}">
      <dgm:prSet/>
      <dgm:spPr/>
      <dgm:t>
        <a:bodyPr/>
        <a:lstStyle/>
        <a:p>
          <a:endParaRPr lang="ru-RU"/>
        </a:p>
      </dgm:t>
    </dgm:pt>
    <dgm:pt modelId="{5773F00A-4A40-4234-AA59-65CFB5EE587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B914EF4-EE5A-4CC9-AAEE-563F3C947412}" type="parTrans" cxnId="{37B23ED5-F7AB-4B71-B2FB-68AFC894CB22}">
      <dgm:prSet/>
      <dgm:spPr/>
      <dgm:t>
        <a:bodyPr/>
        <a:lstStyle/>
        <a:p>
          <a:endParaRPr lang="ru-RU"/>
        </a:p>
      </dgm:t>
    </dgm:pt>
    <dgm:pt modelId="{3BFBA305-2895-4EF1-AC3E-3F21D1B4DF94}" type="sibTrans" cxnId="{37B23ED5-F7AB-4B71-B2FB-68AFC894CB22}">
      <dgm:prSet/>
      <dgm:spPr/>
      <dgm:t>
        <a:bodyPr/>
        <a:lstStyle/>
        <a:p>
          <a:endParaRPr lang="ru-RU"/>
        </a:p>
      </dgm:t>
    </dgm:pt>
    <dgm:pt modelId="{75D4EFB6-5C7A-4B55-902F-4F866FF1D074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E2AD0E4D-B52C-4E1F-8970-D672E879E1B0}" type="parTrans" cxnId="{9AD74063-D875-445F-A705-8F0E54CCA00B}">
      <dgm:prSet/>
      <dgm:spPr/>
      <dgm:t>
        <a:bodyPr/>
        <a:lstStyle/>
        <a:p>
          <a:endParaRPr lang="ru-RU"/>
        </a:p>
      </dgm:t>
    </dgm:pt>
    <dgm:pt modelId="{F2844103-DC5E-488D-886E-EC277B5428EA}" type="sibTrans" cxnId="{9AD74063-D875-445F-A705-8F0E54CCA00B}">
      <dgm:prSet/>
      <dgm:spPr/>
      <dgm:t>
        <a:bodyPr/>
        <a:lstStyle/>
        <a:p>
          <a:endParaRPr lang="ru-RU"/>
        </a:p>
      </dgm:t>
    </dgm:pt>
    <dgm:pt modelId="{6AA3AEC5-D23C-49DE-B968-704A59328609}" type="pres">
      <dgm:prSet presAssocID="{620E9DD7-E9DB-466E-A4A6-A4AB07461089}" presName="compositeShape" presStyleCnt="0">
        <dgm:presLayoutVars>
          <dgm:chMax val="7"/>
          <dgm:dir/>
          <dgm:resizeHandles val="exact"/>
        </dgm:presLayoutVars>
      </dgm:prSet>
      <dgm:spPr/>
    </dgm:pt>
    <dgm:pt modelId="{99BD41EF-A0C7-4486-B5AB-F8F8C66178F7}" type="pres">
      <dgm:prSet presAssocID="{7000FFCE-F571-4D6B-BF9D-AAFD4376FD27}" presName="circ1" presStyleLbl="vennNode1" presStyleIdx="0" presStyleCnt="4" custLinFactNeighborX="-1537" custLinFactNeighborY="388"/>
      <dgm:spPr/>
    </dgm:pt>
    <dgm:pt modelId="{E7BF0759-228D-4E30-AA38-BCDEE6AA2043}" type="pres">
      <dgm:prSet presAssocID="{7000FFCE-F571-4D6B-BF9D-AAFD4376FD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B3E7BF-1172-41B3-95D1-BC48465A4E57}" type="pres">
      <dgm:prSet presAssocID="{BDE2D8A1-6788-4131-A722-9F688B930979}" presName="circ2" presStyleLbl="vennNode1" presStyleIdx="1" presStyleCnt="4"/>
      <dgm:spPr/>
    </dgm:pt>
    <dgm:pt modelId="{F0427DB6-8FA9-4E7D-A675-1C694F2D8888}" type="pres">
      <dgm:prSet presAssocID="{BDE2D8A1-6788-4131-A722-9F688B9309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52BCCE-B1CA-486A-A037-54C7342AFC27}" type="pres">
      <dgm:prSet presAssocID="{75D4EFB6-5C7A-4B55-902F-4F866FF1D074}" presName="circ3" presStyleLbl="vennNode1" presStyleIdx="2" presStyleCnt="4" custLinFactNeighborX="-1537" custLinFactNeighborY="388"/>
      <dgm:spPr/>
    </dgm:pt>
    <dgm:pt modelId="{D85ACFEE-D1BA-4167-BE8C-D2AC1D8B816D}" type="pres">
      <dgm:prSet presAssocID="{75D4EFB6-5C7A-4B55-902F-4F866FF1D0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A19D56-1AAF-42E8-BD87-9EE5B5ED4C52}" type="pres">
      <dgm:prSet presAssocID="{5773F00A-4A40-4234-AA59-65CFB5EE587E}" presName="circ4" presStyleLbl="vennNode1" presStyleIdx="3" presStyleCnt="4"/>
      <dgm:spPr/>
    </dgm:pt>
    <dgm:pt modelId="{701AC7AC-BEE1-4F92-AB11-A9CD2398740B}" type="pres">
      <dgm:prSet presAssocID="{5773F00A-4A40-4234-AA59-65CFB5EE587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BB6480F-96BC-47FA-AAD3-428BEC6F0B9D}" type="presOf" srcId="{7000FFCE-F571-4D6B-BF9D-AAFD4376FD27}" destId="{99BD41EF-A0C7-4486-B5AB-F8F8C66178F7}" srcOrd="0" destOrd="0" presId="urn:microsoft.com/office/officeart/2005/8/layout/venn1"/>
    <dgm:cxn modelId="{034500B0-3EA4-48E1-97A7-503628CF4B2D}" type="presOf" srcId="{BDE2D8A1-6788-4131-A722-9F688B930979}" destId="{54B3E7BF-1172-41B3-95D1-BC48465A4E57}" srcOrd="0" destOrd="0" presId="urn:microsoft.com/office/officeart/2005/8/layout/venn1"/>
    <dgm:cxn modelId="{6BFAE207-F5F4-4EDA-86B0-A2E008BFFF7D}" type="presOf" srcId="{620E9DD7-E9DB-466E-A4A6-A4AB07461089}" destId="{6AA3AEC5-D23C-49DE-B968-704A59328609}" srcOrd="0" destOrd="0" presId="urn:microsoft.com/office/officeart/2005/8/layout/venn1"/>
    <dgm:cxn modelId="{D6709489-9BFF-4A70-8930-48D78EB57096}" type="presOf" srcId="{75D4EFB6-5C7A-4B55-902F-4F866FF1D074}" destId="{D85ACFEE-D1BA-4167-BE8C-D2AC1D8B816D}" srcOrd="1" destOrd="0" presId="urn:microsoft.com/office/officeart/2005/8/layout/venn1"/>
    <dgm:cxn modelId="{8E818512-5133-440C-8FF0-C15398460ABE}" type="presOf" srcId="{5773F00A-4A40-4234-AA59-65CFB5EE587E}" destId="{FCA19D56-1AAF-42E8-BD87-9EE5B5ED4C52}" srcOrd="0" destOrd="0" presId="urn:microsoft.com/office/officeart/2005/8/layout/venn1"/>
    <dgm:cxn modelId="{78C14645-36F4-4F5E-9AAE-A68CE539860A}" type="presOf" srcId="{7000FFCE-F571-4D6B-BF9D-AAFD4376FD27}" destId="{E7BF0759-228D-4E30-AA38-BCDEE6AA2043}" srcOrd="1" destOrd="0" presId="urn:microsoft.com/office/officeart/2005/8/layout/venn1"/>
    <dgm:cxn modelId="{BE088123-ECC3-42DA-A782-8A56BE99EDE6}" type="presOf" srcId="{BDE2D8A1-6788-4131-A722-9F688B930979}" destId="{F0427DB6-8FA9-4E7D-A675-1C694F2D8888}" srcOrd="1" destOrd="0" presId="urn:microsoft.com/office/officeart/2005/8/layout/venn1"/>
    <dgm:cxn modelId="{7C3E72F9-2BE3-4E2E-A641-E05D6A48BDE5}" srcId="{620E9DD7-E9DB-466E-A4A6-A4AB07461089}" destId="{7000FFCE-F571-4D6B-BF9D-AAFD4376FD27}" srcOrd="0" destOrd="0" parTransId="{4F1FF53C-E5E0-4C24-A624-B865949A06A8}" sibTransId="{236F4859-8250-4459-B386-BB1A2A1C068E}"/>
    <dgm:cxn modelId="{37B23ED5-F7AB-4B71-B2FB-68AFC894CB22}" srcId="{620E9DD7-E9DB-466E-A4A6-A4AB07461089}" destId="{5773F00A-4A40-4234-AA59-65CFB5EE587E}" srcOrd="3" destOrd="0" parTransId="{FB914EF4-EE5A-4CC9-AAEE-563F3C947412}" sibTransId="{3BFBA305-2895-4EF1-AC3E-3F21D1B4DF94}"/>
    <dgm:cxn modelId="{9AD74063-D875-445F-A705-8F0E54CCA00B}" srcId="{620E9DD7-E9DB-466E-A4A6-A4AB07461089}" destId="{75D4EFB6-5C7A-4B55-902F-4F866FF1D074}" srcOrd="2" destOrd="0" parTransId="{E2AD0E4D-B52C-4E1F-8970-D672E879E1B0}" sibTransId="{F2844103-DC5E-488D-886E-EC277B5428EA}"/>
    <dgm:cxn modelId="{B7313587-75AB-49A2-8892-C49E2CBDE9FA}" type="presOf" srcId="{75D4EFB6-5C7A-4B55-902F-4F866FF1D074}" destId="{2652BCCE-B1CA-486A-A037-54C7342AFC27}" srcOrd="0" destOrd="0" presId="urn:microsoft.com/office/officeart/2005/8/layout/venn1"/>
    <dgm:cxn modelId="{CE507B0E-EAF0-46C5-AA43-35FDCB45E96D}" type="presOf" srcId="{5773F00A-4A40-4234-AA59-65CFB5EE587E}" destId="{701AC7AC-BEE1-4F92-AB11-A9CD2398740B}" srcOrd="1" destOrd="0" presId="urn:microsoft.com/office/officeart/2005/8/layout/venn1"/>
    <dgm:cxn modelId="{A62E1B4F-DC70-4216-8BB9-837AA7FDCFDA}" srcId="{620E9DD7-E9DB-466E-A4A6-A4AB07461089}" destId="{BDE2D8A1-6788-4131-A722-9F688B930979}" srcOrd="1" destOrd="0" parTransId="{D258A8DD-5B49-43D4-B618-9836B2734015}" sibTransId="{05D7BA45-CD75-411E-80DD-73C98E30B68A}"/>
    <dgm:cxn modelId="{B814408D-5643-4DB3-B314-8E1F8EF3A8FD}" type="presParOf" srcId="{6AA3AEC5-D23C-49DE-B968-704A59328609}" destId="{99BD41EF-A0C7-4486-B5AB-F8F8C66178F7}" srcOrd="0" destOrd="0" presId="urn:microsoft.com/office/officeart/2005/8/layout/venn1"/>
    <dgm:cxn modelId="{C25C70C6-79C1-4829-8255-B2C3054B861E}" type="presParOf" srcId="{6AA3AEC5-D23C-49DE-B968-704A59328609}" destId="{E7BF0759-228D-4E30-AA38-BCDEE6AA2043}" srcOrd="1" destOrd="0" presId="urn:microsoft.com/office/officeart/2005/8/layout/venn1"/>
    <dgm:cxn modelId="{1E360206-79E2-46BF-9BEC-023CAF3774F2}" type="presParOf" srcId="{6AA3AEC5-D23C-49DE-B968-704A59328609}" destId="{54B3E7BF-1172-41B3-95D1-BC48465A4E57}" srcOrd="2" destOrd="0" presId="urn:microsoft.com/office/officeart/2005/8/layout/venn1"/>
    <dgm:cxn modelId="{51EA0587-1430-43AF-BFD1-7532D98BF749}" type="presParOf" srcId="{6AA3AEC5-D23C-49DE-B968-704A59328609}" destId="{F0427DB6-8FA9-4E7D-A675-1C694F2D8888}" srcOrd="3" destOrd="0" presId="urn:microsoft.com/office/officeart/2005/8/layout/venn1"/>
    <dgm:cxn modelId="{3149D729-02AC-429B-85DA-326972C77AE9}" type="presParOf" srcId="{6AA3AEC5-D23C-49DE-B968-704A59328609}" destId="{2652BCCE-B1CA-486A-A037-54C7342AFC27}" srcOrd="4" destOrd="0" presId="urn:microsoft.com/office/officeart/2005/8/layout/venn1"/>
    <dgm:cxn modelId="{C4F5C7C5-8F5A-4B0C-8D1F-905133413CC8}" type="presParOf" srcId="{6AA3AEC5-D23C-49DE-B968-704A59328609}" destId="{D85ACFEE-D1BA-4167-BE8C-D2AC1D8B816D}" srcOrd="5" destOrd="0" presId="urn:microsoft.com/office/officeart/2005/8/layout/venn1"/>
    <dgm:cxn modelId="{4097D4BC-45D1-4562-8802-06D831183B03}" type="presParOf" srcId="{6AA3AEC5-D23C-49DE-B968-704A59328609}" destId="{FCA19D56-1AAF-42E8-BD87-9EE5B5ED4C52}" srcOrd="6" destOrd="0" presId="urn:microsoft.com/office/officeart/2005/8/layout/venn1"/>
    <dgm:cxn modelId="{E2B01CC9-AF91-4E49-AFB7-5EDCE83875F3}" type="presParOf" srcId="{6AA3AEC5-D23C-49DE-B968-704A59328609}" destId="{701AC7AC-BEE1-4F92-AB11-A9CD2398740B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85926"/>
            <a:ext cx="7888960" cy="181695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Формирование предпосылок универсальных учебных действий у </a:t>
            </a:r>
            <a:r>
              <a:rPr lang="ru-RU" sz="4000" dirty="0" smtClean="0"/>
              <a:t>дошкольников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Троценко Наталья Анатольевна</a:t>
            </a:r>
          </a:p>
          <a:p>
            <a:r>
              <a:rPr lang="ru-RU" sz="2400" dirty="0" smtClean="0"/>
              <a:t>Воспитатель МБДОУ «Детский сад «Искорка»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С.Красноярка Шербакульского района</a:t>
            </a:r>
          </a:p>
          <a:p>
            <a:r>
              <a:rPr lang="ru-RU" sz="2400" dirty="0" smtClean="0"/>
              <a:t>Омской области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 коммуникативных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 smtClean="0"/>
              <a:t>встать на позицию партнера в выполнении действий в игре, в общении, в продуктивной </a:t>
            </a:r>
            <a:r>
              <a:rPr lang="ru-RU" dirty="0" smtClean="0"/>
              <a:t>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Умения </a:t>
            </a:r>
            <a:r>
              <a:rPr lang="ru-RU" dirty="0" smtClean="0"/>
              <a:t>детей действовать </a:t>
            </a:r>
            <a:r>
              <a:rPr lang="ru-RU" dirty="0" smtClean="0"/>
              <a:t>согласованно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Соблюдать </a:t>
            </a:r>
            <a:r>
              <a:rPr lang="ru-RU" dirty="0" smtClean="0"/>
              <a:t>очередность </a:t>
            </a:r>
            <a:r>
              <a:rPr lang="ru-RU" dirty="0" smtClean="0"/>
              <a:t>действий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Проявлять выдержку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Работать </a:t>
            </a:r>
            <a:r>
              <a:rPr lang="ru-RU" dirty="0" smtClean="0"/>
              <a:t>в паре: слушать друг друга, меняться ролями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«Милый сердцу уголок…»</a:t>
            </a:r>
            <a:endParaRPr lang="ru-RU" dirty="0"/>
          </a:p>
        </p:txBody>
      </p:sp>
      <p:pic>
        <p:nvPicPr>
          <p:cNvPr id="4" name="Содержимое 3" descr="DSC02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«Многонациональная семья».Итог «Праздник Дружбы» </a:t>
            </a:r>
            <a:endParaRPr lang="ru-RU" dirty="0"/>
          </a:p>
        </p:txBody>
      </p:sp>
      <p:pic>
        <p:nvPicPr>
          <p:cNvPr id="4" name="Содержимое 3" descr="DSC039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Посещающих ДОУ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857364"/>
            <a:ext cx="4041775" cy="654843"/>
          </a:xfrm>
        </p:spPr>
        <p:txBody>
          <a:bodyPr/>
          <a:lstStyle/>
          <a:p>
            <a:r>
              <a:rPr lang="ru-RU" dirty="0" smtClean="0"/>
              <a:t>Непосещающих</a:t>
            </a:r>
            <a:r>
              <a:rPr lang="ru-RU" dirty="0" smtClean="0"/>
              <a:t>  ДОУ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Взаимосвязь универсальных учебных действий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554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 </a:t>
            </a:r>
            <a:br>
              <a:rPr lang="ru-RU" dirty="0" smtClean="0"/>
            </a:br>
            <a:r>
              <a:rPr lang="ru-RU" dirty="0" smtClean="0"/>
              <a:t>личностных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Личностная готовность ребенка к обучению в школе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отивационную готовность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коммуникативную готовность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сформированность  </a:t>
            </a:r>
            <a:r>
              <a:rPr lang="ru-RU" dirty="0"/>
              <a:t>Я-концепции и </a:t>
            </a:r>
            <a:r>
              <a:rPr lang="ru-RU" dirty="0" smtClean="0"/>
              <a:t>самооценки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эмоциональную зрелость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2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0188" cy="1245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роли учеников - куклы</a:t>
            </a:r>
            <a:endParaRPr lang="ru-RU" dirty="0"/>
          </a:p>
        </p:txBody>
      </p:sp>
      <p:pic>
        <p:nvPicPr>
          <p:cNvPr id="11" name="Содержимое 10" descr="DSC040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74380"/>
            <a:ext cx="4040188" cy="3030141"/>
          </a:xfrm>
        </p:spPr>
      </p:pic>
      <p:pic>
        <p:nvPicPr>
          <p:cNvPr id="12" name="Содержимое 11" descr="DSC04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73785"/>
            <a:ext cx="4041775" cy="3031331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«Школу»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Совместно изготавливаем атрибуты к игре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2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в школу</a:t>
            </a:r>
            <a:endParaRPr lang="ru-RU" dirty="0"/>
          </a:p>
        </p:txBody>
      </p:sp>
      <p:pic>
        <p:nvPicPr>
          <p:cNvPr id="5" name="Содержимое 4" descr="SAM_24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25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857224" y="221455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Будущий класс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000240"/>
            <a:ext cx="379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 вчерашними воспитанниками,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нынешними учениками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 </a:t>
            </a:r>
            <a:br>
              <a:rPr lang="ru-RU" dirty="0" smtClean="0"/>
            </a:br>
            <a:r>
              <a:rPr lang="ru-RU" dirty="0" smtClean="0"/>
              <a:t>регулятивных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Умение ставить  учебную задачу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Планирование результата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Осознание качества и уровня усвоения знаний и оценка результатов работы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Детское экспериментирование</a:t>
            </a:r>
            <a:endParaRPr lang="ru-RU" dirty="0"/>
          </a:p>
        </p:txBody>
      </p:sp>
      <p:pic>
        <p:nvPicPr>
          <p:cNvPr id="7" name="Содержимое 6" descr="DSC008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DSC00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 познавательных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Самостоятельное </a:t>
            </a:r>
            <a:r>
              <a:rPr lang="ru-RU" dirty="0" smtClean="0"/>
              <a:t>выделение и формулирование познавательной </a:t>
            </a:r>
            <a:r>
              <a:rPr lang="ru-RU" dirty="0" smtClean="0"/>
              <a:t>цели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Поиск </a:t>
            </a:r>
            <a:r>
              <a:rPr lang="ru-RU" dirty="0" smtClean="0"/>
              <a:t>и выделение необходимой </a:t>
            </a:r>
            <a:r>
              <a:rPr lang="ru-RU" dirty="0" smtClean="0"/>
              <a:t>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Выделение </a:t>
            </a:r>
            <a:r>
              <a:rPr lang="ru-RU" dirty="0" smtClean="0"/>
              <a:t>признака из целого </a:t>
            </a:r>
            <a:r>
              <a:rPr lang="ru-RU" dirty="0" smtClean="0"/>
              <a:t>объекта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Объединение </a:t>
            </a:r>
            <a:r>
              <a:rPr lang="ru-RU" dirty="0" smtClean="0"/>
              <a:t>в группы по 1-2 </a:t>
            </a:r>
            <a:r>
              <a:rPr lang="ru-RU" dirty="0" smtClean="0"/>
              <a:t>признакам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Выделение </a:t>
            </a:r>
            <a:r>
              <a:rPr lang="ru-RU" dirty="0" smtClean="0"/>
              <a:t>признака из целого ряда </a:t>
            </a:r>
            <a:r>
              <a:rPr lang="ru-RU" dirty="0" smtClean="0"/>
              <a:t>предметов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Установление </a:t>
            </a:r>
            <a:r>
              <a:rPr lang="ru-RU" dirty="0" smtClean="0"/>
              <a:t>последовательных </a:t>
            </a:r>
            <a:r>
              <a:rPr lang="ru-RU" dirty="0" smtClean="0"/>
              <a:t>взаимосвязей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Классификации объектов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Установление </a:t>
            </a:r>
            <a:r>
              <a:rPr lang="ru-RU" dirty="0" smtClean="0"/>
              <a:t>причинно-следственных связей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книгой</a:t>
            </a:r>
            <a:endParaRPr lang="ru-RU" dirty="0"/>
          </a:p>
        </p:txBody>
      </p:sp>
      <p:pic>
        <p:nvPicPr>
          <p:cNvPr id="4" name="Содержимое 3" descr="DSC04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</TotalTime>
  <Words>199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Формирование предпосылок универсальных учебных действий у дошкольников</vt:lpstr>
      <vt:lpstr>Взаимосвязь универсальных учебных действий</vt:lpstr>
      <vt:lpstr>Предпосылки  личностных УУД</vt:lpstr>
      <vt:lpstr>Игра в «Школу»</vt:lpstr>
      <vt:lpstr>Экскурсия в школу</vt:lpstr>
      <vt:lpstr>Предпосылки  регулятивных УУД</vt:lpstr>
      <vt:lpstr>Детское экспериментирование</vt:lpstr>
      <vt:lpstr>Предпосылки познавательных УУД</vt:lpstr>
      <vt:lpstr>Работа с книгой</vt:lpstr>
      <vt:lpstr>Предпосылки коммуникативных УУД</vt:lpstr>
      <vt:lpstr>Проект «Милый сердцу уголок…»</vt:lpstr>
      <vt:lpstr>Проект «Многонациональная семья».Итог «Праздник Дружбы» </vt:lpstr>
      <vt:lpstr>Диагностика сформированности УУД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предпосылок универсальных учебных действий у дошкольников при освоении образовательной области «Физическая культура»</dc:title>
  <dc:creator>DNS</dc:creator>
  <cp:lastModifiedBy>наталья</cp:lastModifiedBy>
  <cp:revision>29</cp:revision>
  <dcterms:created xsi:type="dcterms:W3CDTF">2013-01-30T15:27:46Z</dcterms:created>
  <dcterms:modified xsi:type="dcterms:W3CDTF">2015-11-09T14:36:28Z</dcterms:modified>
</cp:coreProperties>
</file>