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04" r:id="rId1"/>
  </p:sldMasterIdLst>
  <p:sldIdLst>
    <p:sldId id="256" r:id="rId2"/>
    <p:sldId id="277" r:id="rId3"/>
    <p:sldId id="309" r:id="rId4"/>
    <p:sldId id="312" r:id="rId5"/>
    <p:sldId id="313" r:id="rId6"/>
    <p:sldId id="310" r:id="rId7"/>
    <p:sldId id="311" r:id="rId8"/>
    <p:sldId id="314" r:id="rId9"/>
    <p:sldId id="315" r:id="rId10"/>
    <p:sldId id="316" r:id="rId11"/>
    <p:sldId id="317" r:id="rId12"/>
    <p:sldId id="318" r:id="rId13"/>
    <p:sldId id="319" r:id="rId14"/>
    <p:sldId id="29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5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4660"/>
  </p:normalViewPr>
  <p:slideViewPr>
    <p:cSldViewPr>
      <p:cViewPr varScale="1">
        <p:scale>
          <a:sx n="95" d="100"/>
          <a:sy n="95" d="100"/>
        </p:scale>
        <p:origin x="-106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6 w 8042"/>
              <a:gd name="T1" fmla="*/ 2147483646 h 10000"/>
              <a:gd name="T2" fmla="*/ 2147483646 w 8042"/>
              <a:gd name="T3" fmla="*/ 2147483646 h 10000"/>
              <a:gd name="T4" fmla="*/ 2147483646 w 8042"/>
              <a:gd name="T5" fmla="*/ 2147483646 h 10000"/>
              <a:gd name="T6" fmla="*/ 2147483646 w 8042"/>
              <a:gd name="T7" fmla="*/ 2147483646 h 10000"/>
              <a:gd name="T8" fmla="*/ 2147483646 w 8042"/>
              <a:gd name="T9" fmla="*/ 2147483646 h 10000"/>
              <a:gd name="T10" fmla="*/ 2147483646 w 8042"/>
              <a:gd name="T11" fmla="*/ 2147483646 h 10000"/>
              <a:gd name="T12" fmla="*/ 2147483646 w 8042"/>
              <a:gd name="T13" fmla="*/ 2147483646 h 10000"/>
              <a:gd name="T14" fmla="*/ 2147483646 w 8042"/>
              <a:gd name="T15" fmla="*/ 2147483646 h 10000"/>
              <a:gd name="T16" fmla="*/ 2147483646 w 8042"/>
              <a:gd name="T17" fmla="*/ 0 h 10000"/>
              <a:gd name="T18" fmla="*/ 0 w 8042"/>
              <a:gd name="T19" fmla="*/ 2147483646 h 10000"/>
              <a:gd name="T20" fmla="*/ 2147483646 w 8042"/>
              <a:gd name="T21" fmla="*/ 2147483646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45AAA-DF0D-4BDB-8D82-E6144E8AA80E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737A0-17B8-429E-B539-9FEACA6BCC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ru-RU" sz="8000" smtClean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ru-RU" sz="8000" smtClean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AD743-9171-43FA-ADB5-CA856F0690E0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71D03-482E-4986-B467-ED3238B4C1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6EE17-5752-4ECD-88A7-64711D3BBC7B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3CF36-6C40-4594-8437-9097742D20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A7E85-09FC-4033-B07B-69EA2C2BE984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87FB9-CF0C-4B51-9C0B-D409A829DB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EE80E-A9CA-4519-999B-AED87AC15DFB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9CC75-1D62-421F-B363-2A64F39BAF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A3DC8-5E18-4033-BC01-3AB9657D6D0D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82BEE-B4AA-46E1-A16F-CBA1DF6CDC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ECC95-88BE-4F07-AE42-183545BFFE48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C0AA9-C640-44CC-9CF0-22CC44CD07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76319-B85E-40A9-B69A-E62E37100E7E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D1EE9-CBEA-4456-B143-503617DDEA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908EB-3847-4179-89AA-B1435C16E181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B240E-0C2A-4B03-ABC4-BA72DBB54C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34993-8659-43C4-BA19-01C52940F6FE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CC177-3938-40AE-9914-F6DD0E1559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0A764-29A4-49F7-BC73-92BB4B0F9C3D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CCD8F-74E0-4DC0-AA99-92AF04970D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ru-RU" sz="8000" smtClean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ru-RU" sz="8000" smtClean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014AB-1EB8-4D47-9844-F829EA56770B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367C9-21E2-4CF7-9E30-09666ED7BE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A0716-C6EA-4A31-ABA7-E79236026A79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2FDB0-75EA-4B90-8E39-040D4C9D0F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650"/>
            <a:chExt cx="1952625" cy="5678101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650"/>
              <a:ext cx="409575" cy="3645980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1920"/>
              <a:ext cx="350838" cy="1310027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11"/>
              <a:ext cx="357188" cy="820740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379"/>
              <a:ext cx="457200" cy="1853241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64"/>
              <a:ext cx="144462" cy="2508256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45"/>
              <a:ext cx="111125" cy="232806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302"/>
              <a:ext cx="68262" cy="424838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2552"/>
              <a:ext cx="1168400" cy="2250459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20"/>
              <a:ext cx="100012" cy="209131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947"/>
              <a:ext cx="114300" cy="558997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039"/>
              <a:ext cx="31750" cy="189402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45"/>
              <a:ext cx="174625" cy="439306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5876E36-E8EA-43B9-BE6B-12753749DADC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E4281E7B-E161-4D41-86F6-8CA4ADA1C1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8" r:id="rId1"/>
    <p:sldLayoutId id="2147484619" r:id="rId2"/>
    <p:sldLayoutId id="2147484620" r:id="rId3"/>
    <p:sldLayoutId id="2147484621" r:id="rId4"/>
    <p:sldLayoutId id="2147484622" r:id="rId5"/>
    <p:sldLayoutId id="2147484623" r:id="rId6"/>
    <p:sldLayoutId id="2147484624" r:id="rId7"/>
    <p:sldLayoutId id="2147484625" r:id="rId8"/>
    <p:sldLayoutId id="2147484626" r:id="rId9"/>
    <p:sldLayoutId id="2147484627" r:id="rId10"/>
    <p:sldLayoutId id="2147484628" r:id="rId11"/>
    <p:sldLayoutId id="2147484629" r:id="rId12"/>
    <p:sldLayoutId id="2147484630" r:id="rId13"/>
  </p:sldLayoutIdLst>
  <p:transition spd="slow">
    <p:wedge/>
    <p:sndAc>
      <p:stSnd>
        <p:snd r:embed="rId15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6"/>
          <p:cNvSpPr>
            <a:spLocks noChangeArrowheads="1"/>
          </p:cNvSpPr>
          <p:nvPr/>
        </p:nvSpPr>
        <p:spPr bwMode="auto">
          <a:xfrm>
            <a:off x="0" y="809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>
              <a:latin typeface="Corbel" pitchFamily="34" charset="0"/>
            </a:endParaRPr>
          </a:p>
        </p:txBody>
      </p:sp>
      <p:sp useBgFill="1">
        <p:nvSpPr>
          <p:cNvPr id="15362" name="Прямоугольник 5"/>
          <p:cNvSpPr>
            <a:spLocks noChangeArrowheads="1"/>
          </p:cNvSpPr>
          <p:nvPr/>
        </p:nvSpPr>
        <p:spPr bwMode="auto">
          <a:xfrm>
            <a:off x="2555875" y="3573463"/>
            <a:ext cx="6315075" cy="332581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r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 charset="0"/>
              <a:buChar char="•"/>
            </a:pPr>
            <a:endParaRPr lang="ru-RU" altLang="ru-RU" sz="2000">
              <a:solidFill>
                <a:srgbClr val="262626"/>
              </a:solidFill>
              <a:latin typeface="Times New Roman" pitchFamily="18" charset="0"/>
            </a:endParaRPr>
          </a:p>
          <a:p>
            <a:pPr marL="285750" indent="-285750" algn="r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 charset="0"/>
              <a:buChar char="•"/>
            </a:pPr>
            <a:endParaRPr lang="ru-RU" altLang="ru-RU" sz="2000">
              <a:solidFill>
                <a:srgbClr val="262626"/>
              </a:solidFill>
              <a:latin typeface="Times New Roman" pitchFamily="18" charset="0"/>
            </a:endParaRPr>
          </a:p>
          <a:p>
            <a:pPr marL="285750" indent="-285750" algn="r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 charset="0"/>
              <a:buChar char="•"/>
            </a:pPr>
            <a:endParaRPr lang="ru-RU" altLang="ru-RU" sz="2000">
              <a:solidFill>
                <a:srgbClr val="262626"/>
              </a:solidFill>
              <a:latin typeface="Times New Roman" pitchFamily="18" charset="0"/>
            </a:endParaRPr>
          </a:p>
          <a:p>
            <a:pPr marL="285750" indent="-285750" algn="r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 charset="0"/>
              <a:buChar char="•"/>
            </a:pPr>
            <a:endParaRPr lang="ru-RU" altLang="ru-RU" sz="2000">
              <a:solidFill>
                <a:srgbClr val="262626"/>
              </a:solidFill>
              <a:latin typeface="Times New Roman" pitchFamily="18" charset="0"/>
            </a:endParaRPr>
          </a:p>
          <a:p>
            <a:pPr marL="285750" indent="-285750" algn="r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ru-RU" altLang="ru-RU" sz="2000">
                <a:solidFill>
                  <a:srgbClr val="262626"/>
                </a:solidFill>
                <a:latin typeface="Times New Roman" pitchFamily="18" charset="0"/>
              </a:rPr>
              <a:t>                   </a:t>
            </a:r>
            <a:r>
              <a:rPr lang="ru-RU" altLang="ru-RU" sz="1600" b="1">
                <a:latin typeface="Times New Roman" pitchFamily="18" charset="0"/>
              </a:rPr>
              <a:t>Учитель-логопед</a:t>
            </a:r>
          </a:p>
          <a:p>
            <a:pPr marL="285750" indent="-285750" algn="r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ru-RU" altLang="ru-RU" sz="1600" b="1">
                <a:latin typeface="Times New Roman" pitchFamily="18" charset="0"/>
              </a:rPr>
              <a:t>Соловьёва Л.А</a:t>
            </a:r>
          </a:p>
          <a:p>
            <a:pPr marL="285750" indent="-285750" algn="r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ru-RU" altLang="ru-RU" sz="1600" b="1">
                <a:latin typeface="Times New Roman" pitchFamily="18" charset="0"/>
              </a:rPr>
              <a:t>высшая квалификационная категория</a:t>
            </a:r>
          </a:p>
          <a:p>
            <a:pPr marL="285750" indent="-285750" algn="r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endParaRPr lang="ru-RU" altLang="ru-RU" sz="1600" b="1">
              <a:latin typeface="Times New Roman" pitchFamily="18" charset="0"/>
            </a:endParaRPr>
          </a:p>
          <a:p>
            <a:pPr marL="285750" indent="-285750" algn="r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ru-RU" altLang="ru-RU" sz="2800" b="1">
                <a:latin typeface="Monotype Corsiva" pitchFamily="66" charset="0"/>
              </a:rPr>
              <a:t>.</a:t>
            </a:r>
          </a:p>
        </p:txBody>
      </p:sp>
      <p:sp>
        <p:nvSpPr>
          <p:cNvPr id="3076" name="Прямоугольник 11"/>
          <p:cNvSpPr>
            <a:spLocks noChangeArrowheads="1"/>
          </p:cNvSpPr>
          <p:nvPr/>
        </p:nvSpPr>
        <p:spPr bwMode="auto">
          <a:xfrm>
            <a:off x="827088" y="765175"/>
            <a:ext cx="7116762" cy="6842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/>
          <a:p>
            <a:pPr marL="449263" indent="449263" algn="ctr" eaLnBrk="0" hangingPunct="0">
              <a:lnSpc>
                <a:spcPct val="107000"/>
              </a:lnSpc>
              <a:defRPr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</a:p>
          <a:p>
            <a:pPr marL="449263" indent="449263" algn="ctr" eaLnBrk="0" hangingPunct="0">
              <a:lnSpc>
                <a:spcPct val="107000"/>
              </a:lnSpc>
              <a:defRPr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 - детский сад № 428 «Золотая рыбка»</a:t>
            </a:r>
            <a:endParaRPr lang="ru-RU" altLang="ru-RU" sz="14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66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1393825"/>
          </a:xfrm>
        </p:spPr>
        <p:txBody>
          <a:bodyPr anchor="b"/>
          <a:lstStyle/>
          <a:p>
            <a:pPr algn="ctr" eaLnBrk="1" hangingPunct="1"/>
            <a:r>
              <a:rPr lang="ru-RU" altLang="ru-RU" sz="3600" b="1" smtClean="0">
                <a:solidFill>
                  <a:schemeClr val="tx1"/>
                </a:solidFill>
                <a:latin typeface="Times New Roman" pitchFamily="18" charset="0"/>
              </a:rPr>
              <a:t>Осень</a:t>
            </a:r>
          </a:p>
        </p:txBody>
      </p:sp>
      <p:pic>
        <p:nvPicPr>
          <p:cNvPr id="15367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2100" y="1376363"/>
            <a:ext cx="204946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Текст 2"/>
          <p:cNvSpPr>
            <a:spLocks noGrp="1"/>
          </p:cNvSpPr>
          <p:nvPr>
            <p:ph type="body" idx="1"/>
          </p:nvPr>
        </p:nvSpPr>
        <p:spPr>
          <a:xfrm>
            <a:off x="1943100" y="4354513"/>
            <a:ext cx="6591300" cy="1555750"/>
          </a:xfrm>
        </p:spPr>
        <p:txBody>
          <a:bodyPr/>
          <a:lstStyle/>
          <a:p>
            <a:pPr algn="ctr"/>
            <a:r>
              <a:rPr lang="ru-RU" altLang="ru-RU" sz="2000" b="1" smtClean="0">
                <a:solidFill>
                  <a:schemeClr val="tx1"/>
                </a:solidFill>
                <a:latin typeface="Times New Roman" pitchFamily="18" charset="0"/>
              </a:rPr>
              <a:t>Заяц и белка готовятся поменять шерсть к зиме. Белка становится серой, а заяц белым.</a:t>
            </a:r>
          </a:p>
        </p:txBody>
      </p:sp>
      <p:pic>
        <p:nvPicPr>
          <p:cNvPr id="24578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88913"/>
            <a:ext cx="3529013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1628775"/>
            <a:ext cx="35401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Текст 2"/>
          <p:cNvSpPr>
            <a:spLocks noGrp="1"/>
          </p:cNvSpPr>
          <p:nvPr>
            <p:ph type="body" idx="1"/>
          </p:nvPr>
        </p:nvSpPr>
        <p:spPr>
          <a:xfrm>
            <a:off x="1943100" y="4354513"/>
            <a:ext cx="6591300" cy="1666875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Так как осенью погода становится прохладной и даже холодной, люди начинают одеваться в  тёплую одежду: в куртки, пальто, шапки, свитера. А из обуви надевают ботинки и сапоги.</a:t>
            </a:r>
          </a:p>
        </p:txBody>
      </p:sp>
      <p:pic>
        <p:nvPicPr>
          <p:cNvPr id="25602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6850" y="260350"/>
            <a:ext cx="7059613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Текст 2"/>
          <p:cNvSpPr>
            <a:spLocks noGrp="1"/>
          </p:cNvSpPr>
          <p:nvPr>
            <p:ph type="body" idx="1"/>
          </p:nvPr>
        </p:nvSpPr>
        <p:spPr>
          <a:xfrm>
            <a:off x="1943100" y="4354513"/>
            <a:ext cx="6591300" cy="155575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altLang="ru-RU" sz="2000" b="1" smtClean="0">
                <a:solidFill>
                  <a:schemeClr val="tx1"/>
                </a:solidFill>
                <a:latin typeface="Times New Roman" pitchFamily="18" charset="0"/>
              </a:rPr>
              <a:t>В садах и огородах осенью собирают урожай овощей и фруктов. Садоводы собирают яблоки, груши. Овощеводы выкапывают картофель, выдёргивают из земли морковь и свёклу.</a:t>
            </a:r>
          </a:p>
        </p:txBody>
      </p:sp>
      <p:pic>
        <p:nvPicPr>
          <p:cNvPr id="26626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404813"/>
            <a:ext cx="669607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>
              <a:solidFill>
                <a:srgbClr val="000000"/>
              </a:solidFill>
              <a:latin typeface="Corbel" pitchFamily="34" charset="0"/>
            </a:endParaRPr>
          </a:p>
        </p:txBody>
      </p:sp>
      <p:sp>
        <p:nvSpPr>
          <p:cNvPr id="28674" name="Заголовок 2"/>
          <p:cNvSpPr>
            <a:spLocks noGrp="1"/>
          </p:cNvSpPr>
          <p:nvPr>
            <p:ph type="title"/>
          </p:nvPr>
        </p:nvSpPr>
        <p:spPr>
          <a:xfrm>
            <a:off x="1331913" y="889000"/>
            <a:ext cx="6799262" cy="722313"/>
          </a:xfrm>
        </p:spPr>
        <p:txBody>
          <a:bodyPr/>
          <a:lstStyle/>
          <a:p>
            <a:pPr eaLnBrk="1" hangingPunct="1"/>
            <a:r>
              <a:rPr lang="ru-RU" altLang="ru-RU" sz="2300" b="1" smtClean="0">
                <a:solidFill>
                  <a:schemeClr val="tx1"/>
                </a:solidFill>
                <a:latin typeface="Monotype Corsiva" pitchFamily="66" charset="0"/>
              </a:rPr>
              <a:t>Информационные источники:</a:t>
            </a:r>
          </a:p>
        </p:txBody>
      </p:sp>
      <p:sp>
        <p:nvSpPr>
          <p:cNvPr id="28675" name="Текст 3"/>
          <p:cNvSpPr>
            <a:spLocks noGrp="1"/>
          </p:cNvSpPr>
          <p:nvPr>
            <p:ph type="body" idx="1"/>
          </p:nvPr>
        </p:nvSpPr>
        <p:spPr>
          <a:xfrm>
            <a:off x="1042988" y="765175"/>
            <a:ext cx="6797675" cy="57578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b="1" smtClean="0">
                <a:solidFill>
                  <a:srgbClr val="000000"/>
                </a:solidFill>
                <a:latin typeface="Monotype Corsiva" pitchFamily="66" charset="0"/>
                <a:cs typeface="Arial" charset="0"/>
              </a:rPr>
              <a:t>-</a:t>
            </a:r>
            <a:r>
              <a:rPr lang="en-US" altLang="ru-RU" sz="1400" b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http://clipartmania.ru/uploads/gallery/main/445/autumn-leaves-24.png</a:t>
            </a:r>
            <a:endParaRPr lang="ru-RU" altLang="ru-RU" sz="1400" b="1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1400" b="1" smtClean="0">
                <a:solidFill>
                  <a:schemeClr val="tx1"/>
                </a:solidFill>
                <a:latin typeface="Times New Roman" pitchFamily="18" charset="0"/>
              </a:rPr>
              <a:t>-</a:t>
            </a:r>
            <a:r>
              <a:rPr lang="en-US" altLang="ru-RU" sz="1400" b="1" smtClean="0">
                <a:solidFill>
                  <a:schemeClr val="tx1"/>
                </a:solidFill>
                <a:latin typeface="Times New Roman" pitchFamily="18" charset="0"/>
              </a:rPr>
              <a:t>http://www.northlands.ru/data/media/12/bf855d9a42a43b3777a05a85</a:t>
            </a:r>
            <a:endParaRPr lang="ru-RU" altLang="ru-RU" sz="1400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ru-RU" sz="1400" b="1" smtClean="0">
                <a:solidFill>
                  <a:schemeClr val="tx1"/>
                </a:solidFill>
                <a:latin typeface="Times New Roman" pitchFamily="18" charset="0"/>
              </a:rPr>
              <a:t>c0051b38.jpg</a:t>
            </a:r>
            <a:endParaRPr lang="ru-RU" altLang="ru-RU" sz="1400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1400" b="1" smtClean="0">
                <a:solidFill>
                  <a:schemeClr val="tx1"/>
                </a:solidFill>
                <a:latin typeface="Times New Roman" pitchFamily="18" charset="0"/>
              </a:rPr>
              <a:t>-</a:t>
            </a:r>
            <a:r>
              <a:rPr lang="en-US" altLang="ru-RU" sz="1400" b="1" smtClean="0">
                <a:solidFill>
                  <a:schemeClr val="tx1"/>
                </a:solidFill>
                <a:latin typeface="Times New Roman" pitchFamily="18" charset="0"/>
              </a:rPr>
              <a:t>http://litsait.ru/upload/comments/c31ffb5835ba8a69479e7402da3982be.gif</a:t>
            </a:r>
            <a:endParaRPr lang="ru-RU" altLang="ru-RU" sz="1400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1400" b="1" smtClean="0">
                <a:solidFill>
                  <a:schemeClr val="tx1"/>
                </a:solidFill>
                <a:latin typeface="Times New Roman" pitchFamily="18" charset="0"/>
              </a:rPr>
              <a:t>-</a:t>
            </a:r>
            <a:r>
              <a:rPr lang="en-US" altLang="ru-RU" sz="1400" b="1" smtClean="0">
                <a:solidFill>
                  <a:schemeClr val="tx1"/>
                </a:solidFill>
                <a:latin typeface="Times New Roman" pitchFamily="18" charset="0"/>
              </a:rPr>
              <a:t>http://images3.alphacoders.com/167/167455.jpg</a:t>
            </a:r>
            <a:endParaRPr lang="ru-RU" altLang="ru-RU" sz="1400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1400" b="1" smtClean="0">
                <a:solidFill>
                  <a:schemeClr val="tx1"/>
                </a:solidFill>
                <a:latin typeface="Times New Roman" pitchFamily="18" charset="0"/>
              </a:rPr>
              <a:t>-</a:t>
            </a:r>
            <a:r>
              <a:rPr lang="en-US" altLang="ru-RU" sz="1400" b="1" smtClean="0">
                <a:solidFill>
                  <a:schemeClr val="tx1"/>
                </a:solidFill>
                <a:latin typeface="Times New Roman" pitchFamily="18" charset="0"/>
              </a:rPr>
              <a:t>http://www.sladkovoart.ru/assets/images/institution/MAYK-Ovation/news/14.09.15/5.jpg</a:t>
            </a:r>
            <a:endParaRPr lang="ru-RU" altLang="ru-RU" sz="1400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1400" b="1" smtClean="0">
                <a:solidFill>
                  <a:schemeClr val="tx1"/>
                </a:solidFill>
                <a:latin typeface="Times New Roman" pitchFamily="18" charset="0"/>
              </a:rPr>
              <a:t>-</a:t>
            </a:r>
            <a:r>
              <a:rPr lang="en-US" altLang="ru-RU" sz="1400" b="1" smtClean="0">
                <a:solidFill>
                  <a:schemeClr val="tx1"/>
                </a:solidFill>
                <a:latin typeface="Times New Roman" pitchFamily="18" charset="0"/>
              </a:rPr>
              <a:t>http://www.playcast.ru/uploads/2014/09/02/9710401.jpeg</a:t>
            </a:r>
            <a:endParaRPr lang="ru-RU" altLang="ru-RU" sz="1400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1400" b="1" smtClean="0">
                <a:solidFill>
                  <a:schemeClr val="tx1"/>
                </a:solidFill>
                <a:latin typeface="Times New Roman" pitchFamily="18" charset="0"/>
              </a:rPr>
              <a:t>-</a:t>
            </a:r>
            <a:r>
              <a:rPr lang="en-US" altLang="ru-RU" sz="1400" b="1" smtClean="0">
                <a:solidFill>
                  <a:schemeClr val="tx1"/>
                </a:solidFill>
                <a:latin typeface="Times New Roman" pitchFamily="18" charset="0"/>
              </a:rPr>
              <a:t>http://player.myshared.ru/946781/data/images/img38.png</a:t>
            </a:r>
            <a:endParaRPr lang="ru-RU" altLang="ru-RU" sz="1400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1400" b="1" smtClean="0">
                <a:solidFill>
                  <a:schemeClr val="tx1"/>
                </a:solidFill>
                <a:latin typeface="Times New Roman" pitchFamily="18" charset="0"/>
              </a:rPr>
              <a:t>-</a:t>
            </a:r>
            <a:r>
              <a:rPr lang="en-US" altLang="ru-RU" sz="1400" b="1" smtClean="0">
                <a:solidFill>
                  <a:schemeClr val="tx1"/>
                </a:solidFill>
                <a:latin typeface="Times New Roman" pitchFamily="18" charset="0"/>
              </a:rPr>
              <a:t>https://yandex.ru/images/search?img_url</a:t>
            </a:r>
            <a:endParaRPr lang="ru-RU" altLang="ru-RU" sz="1400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1400" b="1" smtClean="0">
                <a:solidFill>
                  <a:schemeClr val="tx1"/>
                </a:solidFill>
                <a:latin typeface="Times New Roman" pitchFamily="18" charset="0"/>
              </a:rPr>
              <a:t>-</a:t>
            </a:r>
            <a:r>
              <a:rPr lang="en-US" altLang="ru-RU" sz="1400" b="1" smtClean="0">
                <a:solidFill>
                  <a:schemeClr val="tx1"/>
                </a:solidFill>
                <a:latin typeface="Times New Roman" pitchFamily="18" charset="0"/>
              </a:rPr>
              <a:t>http://i018.radikal.ru/1304/83/1a96cecaebfft.jpg</a:t>
            </a:r>
            <a:endParaRPr lang="ru-RU" altLang="ru-RU" sz="1400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1400" b="1" smtClean="0">
                <a:solidFill>
                  <a:schemeClr val="tx1"/>
                </a:solidFill>
                <a:latin typeface="Times New Roman" pitchFamily="18" charset="0"/>
              </a:rPr>
              <a:t>-</a:t>
            </a:r>
            <a:r>
              <a:rPr lang="en-US" altLang="ru-RU" sz="1400" b="1" smtClean="0">
                <a:solidFill>
                  <a:schemeClr val="tx1"/>
                </a:solidFill>
                <a:latin typeface="Times New Roman" pitchFamily="18" charset="0"/>
              </a:rPr>
              <a:t>http://chukcha.net/uploads/posts/2011-10/1318166857_last_autumn_02.jpg</a:t>
            </a:r>
            <a:endParaRPr lang="ru-RU" altLang="ru-RU" sz="1400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1400" b="1" smtClean="0">
                <a:solidFill>
                  <a:schemeClr val="tx1"/>
                </a:solidFill>
                <a:latin typeface="Times New Roman" pitchFamily="18" charset="0"/>
              </a:rPr>
              <a:t>-</a:t>
            </a:r>
            <a:r>
              <a:rPr lang="en-US" altLang="ru-RU" sz="1400" b="1" smtClean="0">
                <a:solidFill>
                  <a:schemeClr val="tx1"/>
                </a:solidFill>
                <a:latin typeface="Times New Roman" pitchFamily="18" charset="0"/>
              </a:rPr>
              <a:t>http://receptznahary.ru/wp-content/uploads/2014/03/osennyaya-para.jpg</a:t>
            </a:r>
            <a:endParaRPr lang="ru-RU" altLang="ru-RU" sz="1400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1400" b="1" smtClean="0">
                <a:solidFill>
                  <a:schemeClr val="tx1"/>
                </a:solidFill>
                <a:latin typeface="Times New Roman" pitchFamily="18" charset="0"/>
              </a:rPr>
              <a:t>-</a:t>
            </a:r>
            <a:r>
              <a:rPr lang="en-US" altLang="ru-RU" sz="1400" b="1" smtClean="0">
                <a:solidFill>
                  <a:schemeClr val="tx1"/>
                </a:solidFill>
                <a:latin typeface="Times New Roman" pitchFamily="18" charset="0"/>
              </a:rPr>
              <a:t>http://212d.ru/site_ds/files/22/photo/original/0-20150520072231.jpg</a:t>
            </a:r>
            <a:endParaRPr lang="ru-RU" altLang="ru-RU" sz="1400" b="1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>
              <a:latin typeface="Corbel" pitchFamily="34" charset="0"/>
            </a:endParaRPr>
          </a:p>
        </p:txBody>
      </p:sp>
      <p:sp>
        <p:nvSpPr>
          <p:cNvPr id="16386" name="Заголовок 2"/>
          <p:cNvSpPr>
            <a:spLocks noGrp="1"/>
          </p:cNvSpPr>
          <p:nvPr>
            <p:ph type="title"/>
          </p:nvPr>
        </p:nvSpPr>
        <p:spPr>
          <a:xfrm>
            <a:off x="1331913" y="365125"/>
            <a:ext cx="7183437" cy="5224463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latin typeface="Times New Roman" pitchFamily="18" charset="0"/>
              </a:rPr>
              <a:t>Коррекционно-образовательные цели:</a:t>
            </a:r>
            <a:br>
              <a:rPr lang="ru-RU" altLang="ru-RU" sz="2000" b="1" smtClean="0">
                <a:latin typeface="Times New Roman" pitchFamily="18" charset="0"/>
              </a:rPr>
            </a:br>
            <a:r>
              <a:rPr lang="ru-RU" altLang="ru-RU" sz="2000" b="1" smtClean="0">
                <a:latin typeface="Times New Roman" pitchFamily="18" charset="0"/>
              </a:rPr>
              <a:t>-активизация, расширение, закрепление словаря по теме;</a:t>
            </a:r>
            <a:br>
              <a:rPr lang="ru-RU" altLang="ru-RU" sz="2000" b="1" smtClean="0">
                <a:latin typeface="Times New Roman" pitchFamily="18" charset="0"/>
              </a:rPr>
            </a:br>
            <a:r>
              <a:rPr lang="ru-RU" altLang="ru-RU" sz="2000" b="1" smtClean="0">
                <a:latin typeface="Times New Roman" pitchFamily="18" charset="0"/>
              </a:rPr>
              <a:t>-обобщение и систематизация представлений об осени;</a:t>
            </a:r>
            <a:br>
              <a:rPr lang="ru-RU" altLang="ru-RU" sz="2000" b="1" smtClean="0">
                <a:latin typeface="Times New Roman" pitchFamily="18" charset="0"/>
              </a:rPr>
            </a:br>
            <a:r>
              <a:rPr lang="ru-RU" altLang="ru-RU" sz="2000" b="1" smtClean="0">
                <a:latin typeface="Times New Roman" pitchFamily="18" charset="0"/>
              </a:rPr>
              <a:t>-совершенствование синтаксической стороны речи (составление двусоставных распространённых предложений с опорой на нагляность)</a:t>
            </a:r>
            <a:br>
              <a:rPr lang="ru-RU" altLang="ru-RU" sz="2000" b="1" smtClean="0">
                <a:latin typeface="Times New Roman" pitchFamily="18" charset="0"/>
              </a:rPr>
            </a:br>
            <a:r>
              <a:rPr lang="ru-RU" altLang="ru-RU" sz="2000" b="1" smtClean="0">
                <a:latin typeface="Times New Roman" pitchFamily="18" charset="0"/>
              </a:rPr>
              <a:t>Коррекционно-развивающие цели:</a:t>
            </a:r>
            <a:br>
              <a:rPr lang="ru-RU" altLang="ru-RU" sz="2000" b="1" smtClean="0">
                <a:latin typeface="Times New Roman" pitchFamily="18" charset="0"/>
              </a:rPr>
            </a:br>
            <a:r>
              <a:rPr lang="ru-RU" altLang="ru-RU" sz="2000" b="1" smtClean="0">
                <a:latin typeface="Times New Roman" pitchFamily="18" charset="0"/>
              </a:rPr>
              <a:t>-развитие связной речи;</a:t>
            </a:r>
            <a:br>
              <a:rPr lang="ru-RU" altLang="ru-RU" sz="2000" b="1" smtClean="0">
                <a:latin typeface="Times New Roman" pitchFamily="18" charset="0"/>
              </a:rPr>
            </a:br>
            <a:r>
              <a:rPr lang="ru-RU" altLang="ru-RU" sz="2000" b="1" smtClean="0">
                <a:latin typeface="Times New Roman" pitchFamily="18" charset="0"/>
              </a:rPr>
              <a:t>-развитие мышления (развитие навыка устанавливать причинно-следственные связи)</a:t>
            </a:r>
            <a:br>
              <a:rPr lang="ru-RU" altLang="ru-RU" sz="2000" b="1" smtClean="0">
                <a:latin typeface="Times New Roman" pitchFamily="18" charset="0"/>
              </a:rPr>
            </a:br>
            <a:r>
              <a:rPr lang="ru-RU" altLang="ru-RU" sz="2000" b="1" smtClean="0">
                <a:latin typeface="Times New Roman" pitchFamily="18" charset="0"/>
              </a:rPr>
              <a:t>-развитие зрительного восприятия</a:t>
            </a:r>
            <a:br>
              <a:rPr lang="ru-RU" altLang="ru-RU" sz="2000" b="1" smtClean="0">
                <a:latin typeface="Times New Roman" pitchFamily="18" charset="0"/>
              </a:rPr>
            </a:br>
            <a:r>
              <a:rPr lang="ru-RU" altLang="ru-RU" sz="2000" b="1" smtClean="0">
                <a:latin typeface="Times New Roman" pitchFamily="18" charset="0"/>
              </a:rPr>
              <a:t>-Воспитательные  цели:</a:t>
            </a:r>
            <a:br>
              <a:rPr lang="ru-RU" altLang="ru-RU" sz="2000" b="1" smtClean="0">
                <a:latin typeface="Times New Roman" pitchFamily="18" charset="0"/>
              </a:rPr>
            </a:br>
            <a:r>
              <a:rPr lang="ru-RU" altLang="ru-RU" sz="2000" b="1" smtClean="0">
                <a:latin typeface="Times New Roman" pitchFamily="18" charset="0"/>
              </a:rPr>
              <a:t>-воспитание любви к родной природе.</a:t>
            </a: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1331913" y="609600"/>
            <a:ext cx="7202487" cy="3116263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17410" name="Текст 2"/>
          <p:cNvSpPr>
            <a:spLocks noGrp="1"/>
          </p:cNvSpPr>
          <p:nvPr>
            <p:ph type="body" idx="1"/>
          </p:nvPr>
        </p:nvSpPr>
        <p:spPr>
          <a:xfrm>
            <a:off x="1835150" y="4581525"/>
            <a:ext cx="6591300" cy="1360488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Осенью солнце даёт меньше тепла и света, чем летом. Поэтому дни становятся короче, ночи длиннее, а погода холодней.</a:t>
            </a:r>
          </a:p>
        </p:txBody>
      </p:sp>
      <p:pic>
        <p:nvPicPr>
          <p:cNvPr id="17411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414338"/>
            <a:ext cx="7343775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Текст 2"/>
          <p:cNvSpPr>
            <a:spLocks noGrp="1"/>
          </p:cNvSpPr>
          <p:nvPr>
            <p:ph type="body" idx="1"/>
          </p:nvPr>
        </p:nvSpPr>
        <p:spPr>
          <a:xfrm>
            <a:off x="1943100" y="4652963"/>
            <a:ext cx="6591300" cy="1257300"/>
          </a:xfrm>
        </p:spPr>
        <p:txBody>
          <a:bodyPr/>
          <a:lstStyle/>
          <a:p>
            <a:pPr algn="ctr"/>
            <a:r>
              <a:rPr lang="ru-RU" altLang="ru-RU" sz="2000" b="1" smtClean="0">
                <a:solidFill>
                  <a:schemeClr val="tx1"/>
                </a:solidFill>
                <a:latin typeface="Times New Roman" pitchFamily="18" charset="0"/>
              </a:rPr>
              <a:t>Небо часто покрыто тучами, идёт дождь.</a:t>
            </a:r>
          </a:p>
        </p:txBody>
      </p:sp>
      <p:pic>
        <p:nvPicPr>
          <p:cNvPr id="1843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609600"/>
            <a:ext cx="7131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Текст 2"/>
          <p:cNvSpPr>
            <a:spLocks noGrp="1"/>
          </p:cNvSpPr>
          <p:nvPr>
            <p:ph type="body" idx="1"/>
          </p:nvPr>
        </p:nvSpPr>
        <p:spPr>
          <a:xfrm>
            <a:off x="1943100" y="4354513"/>
            <a:ext cx="6591300" cy="155575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altLang="ru-RU" sz="2000" b="1" smtClean="0">
                <a:solidFill>
                  <a:schemeClr val="tx1"/>
                </a:solidFill>
                <a:latin typeface="Times New Roman" pitchFamily="18" charset="0"/>
              </a:rPr>
              <a:t>Листья на деревьях меняют цвет: становятся жёлтыми, красными, бордовыми, то есть разноцветными. А затем опадают. Это явление называется листопад.</a:t>
            </a:r>
          </a:p>
        </p:txBody>
      </p:sp>
      <p:pic>
        <p:nvPicPr>
          <p:cNvPr id="1945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260350"/>
            <a:ext cx="7272338" cy="38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Текст 2"/>
          <p:cNvSpPr>
            <a:spLocks noGrp="1"/>
          </p:cNvSpPr>
          <p:nvPr>
            <p:ph type="body" idx="1"/>
          </p:nvPr>
        </p:nvSpPr>
        <p:spPr>
          <a:xfrm>
            <a:off x="1943100" y="4354513"/>
            <a:ext cx="6591300" cy="1555750"/>
          </a:xfrm>
        </p:spPr>
        <p:txBody>
          <a:bodyPr/>
          <a:lstStyle/>
          <a:p>
            <a:pPr algn="ctr"/>
            <a:r>
              <a:rPr lang="ru-RU" altLang="ru-RU" sz="2000" b="1" smtClean="0">
                <a:solidFill>
                  <a:schemeClr val="tx1"/>
                </a:solidFill>
                <a:latin typeface="Times New Roman" pitchFamily="18" charset="0"/>
              </a:rPr>
              <a:t>В середине осени выпадает первый снег, ночью бывают заморозки.</a:t>
            </a:r>
          </a:p>
        </p:txBody>
      </p:sp>
      <p:pic>
        <p:nvPicPr>
          <p:cNvPr id="20482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255588"/>
            <a:ext cx="7131050" cy="382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943100" y="609600"/>
            <a:ext cx="6591300" cy="3116263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21506" name="Текст 2"/>
          <p:cNvSpPr>
            <a:spLocks noGrp="1"/>
          </p:cNvSpPr>
          <p:nvPr>
            <p:ph type="body" idx="1"/>
          </p:nvPr>
        </p:nvSpPr>
        <p:spPr>
          <a:xfrm>
            <a:off x="1943100" y="4354513"/>
            <a:ext cx="6591300" cy="1555750"/>
          </a:xfrm>
        </p:spPr>
        <p:txBody>
          <a:bodyPr/>
          <a:lstStyle/>
          <a:p>
            <a:pPr algn="ctr"/>
            <a:r>
              <a:rPr lang="ru-RU" altLang="ru-RU" sz="2000" b="1" smtClean="0">
                <a:solidFill>
                  <a:schemeClr val="tx1"/>
                </a:solidFill>
                <a:latin typeface="Times New Roman" pitchFamily="18" charset="0"/>
              </a:rPr>
              <a:t>Перелётные птицы собираются в стаи и улетают в тёплые страны: журавли, утки, грачи.</a:t>
            </a:r>
          </a:p>
        </p:txBody>
      </p:sp>
      <p:pic>
        <p:nvPicPr>
          <p:cNvPr id="21507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393700"/>
            <a:ext cx="7272338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Текст 2"/>
          <p:cNvSpPr>
            <a:spLocks noGrp="1"/>
          </p:cNvSpPr>
          <p:nvPr>
            <p:ph type="body" idx="1"/>
          </p:nvPr>
        </p:nvSpPr>
        <p:spPr>
          <a:xfrm>
            <a:off x="1943100" y="4724400"/>
            <a:ext cx="6591300" cy="1185863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altLang="ru-RU" sz="2000" b="1" smtClean="0">
                <a:solidFill>
                  <a:schemeClr val="tx1"/>
                </a:solidFill>
                <a:latin typeface="Times New Roman" pitchFamily="18" charset="0"/>
              </a:rPr>
              <a:t>Некоторые зимующие птицы (сойки, синицы, кедровки) делают запасы на зиму. Они запасают жёлуди, орехи.</a:t>
            </a:r>
          </a:p>
        </p:txBody>
      </p:sp>
      <p:pic>
        <p:nvPicPr>
          <p:cNvPr id="22530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260350"/>
            <a:ext cx="74168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Текст 2"/>
          <p:cNvSpPr>
            <a:spLocks noGrp="1"/>
          </p:cNvSpPr>
          <p:nvPr>
            <p:ph type="body" idx="1"/>
          </p:nvPr>
        </p:nvSpPr>
        <p:spPr>
          <a:xfrm>
            <a:off x="1943100" y="4354513"/>
            <a:ext cx="6591300" cy="155575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altLang="ru-RU" sz="2000" b="1" smtClean="0">
                <a:solidFill>
                  <a:schemeClr val="tx1"/>
                </a:solidFill>
                <a:latin typeface="Times New Roman" pitchFamily="18" charset="0"/>
              </a:rPr>
              <a:t>Некоторые животные готовятся к спячке (ёж, медведь). Они находят или вырывают себе нору, утепляют её ветками, мхом, листьями, чтобы спать там всю зиму.</a:t>
            </a:r>
          </a:p>
        </p:txBody>
      </p:sp>
      <p:pic>
        <p:nvPicPr>
          <p:cNvPr id="23554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260350"/>
            <a:ext cx="713105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789</TotalTime>
  <Words>295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Легкий дым</vt:lpstr>
      <vt:lpstr>Осень</vt:lpstr>
      <vt:lpstr>Коррекционно-образовательные цели: -активизация, расширение, закрепление словаря по теме; -обобщение и систематизация представлений об осени; -совершенствование синтаксической стороны речи (составление двусоставных распространённых предложений с опорой на нагляность) Коррекционно-развивающие цели: -развитие связной речи; -развитие мышления (развитие навыка устанавливать причинно-следственные связи) -развитие зрительного восприятия -Воспитательные  цели: -воспитание любви к родной природе.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Информационные 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Valued Acer Customer</dc:creator>
  <cp:lastModifiedBy>Admin</cp:lastModifiedBy>
  <cp:revision>155</cp:revision>
  <dcterms:created xsi:type="dcterms:W3CDTF">2009-02-01T18:40:46Z</dcterms:created>
  <dcterms:modified xsi:type="dcterms:W3CDTF">2015-11-11T06:07:32Z</dcterms:modified>
</cp:coreProperties>
</file>