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7" r:id="rId3"/>
    <p:sldId id="298" r:id="rId4"/>
    <p:sldId id="302" r:id="rId5"/>
    <p:sldId id="273" r:id="rId6"/>
    <p:sldId id="274" r:id="rId7"/>
    <p:sldId id="304" r:id="rId8"/>
    <p:sldId id="275" r:id="rId9"/>
    <p:sldId id="300" r:id="rId10"/>
    <p:sldId id="307" r:id="rId11"/>
    <p:sldId id="308" r:id="rId12"/>
    <p:sldId id="309" r:id="rId13"/>
    <p:sldId id="305" r:id="rId14"/>
    <p:sldId id="306" r:id="rId15"/>
    <p:sldId id="310" r:id="rId16"/>
    <p:sldId id="313" r:id="rId17"/>
    <p:sldId id="311" r:id="rId18"/>
    <p:sldId id="312" r:id="rId19"/>
    <p:sldId id="293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>
        <p:scale>
          <a:sx n="53" d="100"/>
          <a:sy n="53" d="100"/>
        </p:scale>
        <p:origin x="-163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066BE-239A-43A9-93D3-63F3B5BE58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32539-F062-43F3-BC48-C9FE6A97EE6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dirty="0"/>
        </a:p>
      </dgm:t>
    </dgm:pt>
    <dgm:pt modelId="{D8ED4C2C-A1DE-4931-92BA-F51CF90B3E2F}" type="parTrans" cxnId="{2B2DFA3B-DFA2-459D-A5C0-F317B2F636B8}">
      <dgm:prSet/>
      <dgm:spPr/>
      <dgm:t>
        <a:bodyPr/>
        <a:lstStyle/>
        <a:p>
          <a:endParaRPr lang="ru-RU"/>
        </a:p>
      </dgm:t>
    </dgm:pt>
    <dgm:pt modelId="{8FC35281-7600-4102-9098-46D9CD85A618}" type="sibTrans" cxnId="{2B2DFA3B-DFA2-459D-A5C0-F317B2F636B8}">
      <dgm:prSet/>
      <dgm:spPr/>
      <dgm:t>
        <a:bodyPr/>
        <a:lstStyle/>
        <a:p>
          <a:endParaRPr lang="ru-RU"/>
        </a:p>
      </dgm:t>
    </dgm:pt>
    <dgm:pt modelId="{2B790DAA-7563-41A9-BF09-7DACFDA3ABF3}">
      <dgm:prSet phldrT="[Текст]"/>
      <dgm:spPr/>
      <dgm:t>
        <a:bodyPr/>
        <a:lstStyle/>
        <a:p>
          <a:endParaRPr lang="ru-RU" dirty="0"/>
        </a:p>
      </dgm:t>
    </dgm:pt>
    <dgm:pt modelId="{A6A83F28-4EBE-4029-9505-DF7F5B46F132}" type="parTrans" cxnId="{F6DADAB1-AB7B-40F1-82B8-7B8E23ECF89D}">
      <dgm:prSet/>
      <dgm:spPr/>
      <dgm:t>
        <a:bodyPr/>
        <a:lstStyle/>
        <a:p>
          <a:endParaRPr lang="ru-RU"/>
        </a:p>
      </dgm:t>
    </dgm:pt>
    <dgm:pt modelId="{B57F9228-9ED0-4B5F-BBF4-097FCBE2165C}" type="sibTrans" cxnId="{F6DADAB1-AB7B-40F1-82B8-7B8E23ECF89D}">
      <dgm:prSet/>
      <dgm:spPr/>
      <dgm:t>
        <a:bodyPr/>
        <a:lstStyle/>
        <a:p>
          <a:endParaRPr lang="ru-RU"/>
        </a:p>
      </dgm:t>
    </dgm:pt>
    <dgm:pt modelId="{3866AFED-E4C9-45D5-B73A-22B1E8F9A6D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dirty="0"/>
        </a:p>
      </dgm:t>
    </dgm:pt>
    <dgm:pt modelId="{08169A61-7A93-402B-A589-0BDCAA25A2C9}" type="parTrans" cxnId="{3D7BAFA4-4D5F-46D4-901A-A56A01DCFC90}">
      <dgm:prSet/>
      <dgm:spPr/>
      <dgm:t>
        <a:bodyPr/>
        <a:lstStyle/>
        <a:p>
          <a:endParaRPr lang="ru-RU"/>
        </a:p>
      </dgm:t>
    </dgm:pt>
    <dgm:pt modelId="{D762CB1E-4902-49F7-83DA-3B07227A6D23}" type="sibTrans" cxnId="{3D7BAFA4-4D5F-46D4-901A-A56A01DCFC90}">
      <dgm:prSet/>
      <dgm:spPr/>
      <dgm:t>
        <a:bodyPr/>
        <a:lstStyle/>
        <a:p>
          <a:endParaRPr lang="ru-RU"/>
        </a:p>
      </dgm:t>
    </dgm:pt>
    <dgm:pt modelId="{E8C8A31A-1D56-4EE0-9673-AC4D39ED62A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формирование познавательных действий, становление сознания; развитие воображения и творческой активности</a:t>
          </a:r>
          <a:endParaRPr lang="ru-RU" dirty="0"/>
        </a:p>
      </dgm:t>
    </dgm:pt>
    <dgm:pt modelId="{293809EE-DA35-4620-AC3D-3B4C242FF52B}" type="parTrans" cxnId="{F7996FBC-7CA3-4736-A637-3256E1F6AE8D}">
      <dgm:prSet/>
      <dgm:spPr/>
      <dgm:t>
        <a:bodyPr/>
        <a:lstStyle/>
        <a:p>
          <a:endParaRPr lang="ru-RU"/>
        </a:p>
      </dgm:t>
    </dgm:pt>
    <dgm:pt modelId="{91E99B0B-0909-43B7-A65E-8215E2B873B2}" type="sibTrans" cxnId="{F7996FBC-7CA3-4736-A637-3256E1F6AE8D}">
      <dgm:prSet/>
      <dgm:spPr/>
      <dgm:t>
        <a:bodyPr/>
        <a:lstStyle/>
        <a:p>
          <a:endParaRPr lang="ru-RU"/>
        </a:p>
      </dgm:t>
    </dgm:pt>
    <dgm:pt modelId="{010E70AE-F78F-46F6-ACAF-3C320E7ECDE8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dirty="0"/>
        </a:p>
      </dgm:t>
    </dgm:pt>
    <dgm:pt modelId="{72838DD7-D8BD-4642-90E9-C7CFF610527C}" type="parTrans" cxnId="{3615811B-38C8-4661-899B-F06B79770A27}">
      <dgm:prSet/>
      <dgm:spPr/>
      <dgm:t>
        <a:bodyPr/>
        <a:lstStyle/>
        <a:p>
          <a:endParaRPr lang="ru-RU"/>
        </a:p>
      </dgm:t>
    </dgm:pt>
    <dgm:pt modelId="{D60890A2-948F-4C47-B0AB-DA91DBD5981E}" type="sibTrans" cxnId="{3615811B-38C8-4661-899B-F06B79770A27}">
      <dgm:prSet/>
      <dgm:spPr/>
      <dgm:t>
        <a:bodyPr/>
        <a:lstStyle/>
        <a:p>
          <a:endParaRPr lang="ru-RU"/>
        </a:p>
      </dgm:t>
    </dgm:pt>
    <dgm:pt modelId="{F3627E4F-5646-4556-B1E1-482D0A5C0933}">
      <dgm:prSet/>
      <dgm:spPr/>
      <dgm:t>
        <a:bodyPr/>
        <a:lstStyle/>
        <a:p>
          <a:r>
            <a:rPr lang="ru-RU" dirty="0" smtClean="0"/>
            <a:t>о планете Земля как общем доме людей, об особенностях ее природы, многообразии стран и народов мира</a:t>
          </a:r>
          <a:endParaRPr lang="ru-RU" dirty="0"/>
        </a:p>
      </dgm:t>
    </dgm:pt>
    <dgm:pt modelId="{FA95A91A-379C-463D-82BB-40F61C9112BA}" type="parTrans" cxnId="{6AE55099-22A4-4B05-BA73-8379F1733F1E}">
      <dgm:prSet/>
      <dgm:spPr/>
      <dgm:t>
        <a:bodyPr/>
        <a:lstStyle/>
        <a:p>
          <a:endParaRPr lang="ru-RU"/>
        </a:p>
      </dgm:t>
    </dgm:pt>
    <dgm:pt modelId="{339211CC-B6DD-4B0A-8517-A8378EA820AC}" type="sibTrans" cxnId="{6AE55099-22A4-4B05-BA73-8379F1733F1E}">
      <dgm:prSet/>
      <dgm:spPr/>
      <dgm:t>
        <a:bodyPr/>
        <a:lstStyle/>
        <a:p>
          <a:endParaRPr lang="ru-RU"/>
        </a:p>
      </dgm:t>
    </dgm:pt>
    <dgm:pt modelId="{A4519BA5-AA95-44B3-B775-9094BA7D6563}" type="pres">
      <dgm:prSet presAssocID="{B94066BE-239A-43A9-93D3-63F3B5BE5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48073-FD8C-419A-A926-85446E7A7633}" type="pres">
      <dgm:prSet presAssocID="{48832539-F062-43F3-BC48-C9FE6A97EE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426A6-D973-42E7-A30B-1EE9CC342C40}" type="pres">
      <dgm:prSet presAssocID="{48832539-F062-43F3-BC48-C9FE6A97EE63}" presName="childText" presStyleLbl="revTx" presStyleIdx="0" presStyleCnt="1" custScaleY="1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48AC-BFCC-4D81-A913-66C524714123}" type="pres">
      <dgm:prSet presAssocID="{E8C8A31A-1D56-4EE0-9673-AC4D39ED62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C0D88-F5EA-46C2-A687-E5259E490222}" type="pres">
      <dgm:prSet presAssocID="{91E99B0B-0909-43B7-A65E-8215E2B873B2}" presName="spacer" presStyleCnt="0"/>
      <dgm:spPr/>
    </dgm:pt>
    <dgm:pt modelId="{B42A0F09-ABED-4230-999A-669D21E277FC}" type="pres">
      <dgm:prSet presAssocID="{010E70AE-F78F-46F6-ACAF-3C320E7ECD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A1E7-DC0A-45E1-AD96-014B525FAA5A}" type="pres">
      <dgm:prSet presAssocID="{D60890A2-948F-4C47-B0AB-DA91DBD5981E}" presName="spacer" presStyleCnt="0"/>
      <dgm:spPr/>
    </dgm:pt>
    <dgm:pt modelId="{A825A2F3-F241-4C0D-A94B-247273865B9A}" type="pres">
      <dgm:prSet presAssocID="{3866AFED-E4C9-45D5-B73A-22B1E8F9A6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03CE0-EF7A-4E29-BB6F-F8FE3C3CBE97}" type="pres">
      <dgm:prSet presAssocID="{D762CB1E-4902-49F7-83DA-3B07227A6D23}" presName="spacer" presStyleCnt="0"/>
      <dgm:spPr/>
    </dgm:pt>
    <dgm:pt modelId="{3695D4DA-6AE1-4DA7-88FE-49ABACD22070}" type="pres">
      <dgm:prSet presAssocID="{F3627E4F-5646-4556-B1E1-482D0A5C09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13E7C-CDCA-4247-8389-6ECF17EBE776}" type="presOf" srcId="{F3627E4F-5646-4556-B1E1-482D0A5C0933}" destId="{3695D4DA-6AE1-4DA7-88FE-49ABACD22070}" srcOrd="0" destOrd="0" presId="urn:microsoft.com/office/officeart/2005/8/layout/vList2"/>
    <dgm:cxn modelId="{E8F22F00-2D38-40A8-972C-090D15773E3B}" type="presOf" srcId="{3866AFED-E4C9-45D5-B73A-22B1E8F9A6D3}" destId="{A825A2F3-F241-4C0D-A94B-247273865B9A}" srcOrd="0" destOrd="0" presId="urn:microsoft.com/office/officeart/2005/8/layout/vList2"/>
    <dgm:cxn modelId="{E1F1BC96-71AF-4154-BB69-38A02037B80E}" type="presOf" srcId="{48832539-F062-43F3-BC48-C9FE6A97EE63}" destId="{98048073-FD8C-419A-A926-85446E7A7633}" srcOrd="0" destOrd="0" presId="urn:microsoft.com/office/officeart/2005/8/layout/vList2"/>
    <dgm:cxn modelId="{6AE55099-22A4-4B05-BA73-8379F1733F1E}" srcId="{B94066BE-239A-43A9-93D3-63F3B5BE5816}" destId="{F3627E4F-5646-4556-B1E1-482D0A5C0933}" srcOrd="4" destOrd="0" parTransId="{FA95A91A-379C-463D-82BB-40F61C9112BA}" sibTransId="{339211CC-B6DD-4B0A-8517-A8378EA820AC}"/>
    <dgm:cxn modelId="{F6DADAB1-AB7B-40F1-82B8-7B8E23ECF89D}" srcId="{48832539-F062-43F3-BC48-C9FE6A97EE63}" destId="{2B790DAA-7563-41A9-BF09-7DACFDA3ABF3}" srcOrd="0" destOrd="0" parTransId="{A6A83F28-4EBE-4029-9505-DF7F5B46F132}" sibTransId="{B57F9228-9ED0-4B5F-BBF4-097FCBE2165C}"/>
    <dgm:cxn modelId="{F7996FBC-7CA3-4736-A637-3256E1F6AE8D}" srcId="{B94066BE-239A-43A9-93D3-63F3B5BE5816}" destId="{E8C8A31A-1D56-4EE0-9673-AC4D39ED62A2}" srcOrd="1" destOrd="0" parTransId="{293809EE-DA35-4620-AC3D-3B4C242FF52B}" sibTransId="{91E99B0B-0909-43B7-A65E-8215E2B873B2}"/>
    <dgm:cxn modelId="{3615811B-38C8-4661-899B-F06B79770A27}" srcId="{B94066BE-239A-43A9-93D3-63F3B5BE5816}" destId="{010E70AE-F78F-46F6-ACAF-3C320E7ECDE8}" srcOrd="2" destOrd="0" parTransId="{72838DD7-D8BD-4642-90E9-C7CFF610527C}" sibTransId="{D60890A2-948F-4C47-B0AB-DA91DBD5981E}"/>
    <dgm:cxn modelId="{D1D8550E-F7AC-4141-BBC3-B01E43670131}" type="presOf" srcId="{B94066BE-239A-43A9-93D3-63F3B5BE5816}" destId="{A4519BA5-AA95-44B3-B775-9094BA7D6563}" srcOrd="0" destOrd="0" presId="urn:microsoft.com/office/officeart/2005/8/layout/vList2"/>
    <dgm:cxn modelId="{DA7D2714-0A5D-4784-BBA7-0221A7FB508E}" type="presOf" srcId="{2B790DAA-7563-41A9-BF09-7DACFDA3ABF3}" destId="{160426A6-D973-42E7-A30B-1EE9CC342C40}" srcOrd="0" destOrd="0" presId="urn:microsoft.com/office/officeart/2005/8/layout/vList2"/>
    <dgm:cxn modelId="{3D7BAFA4-4D5F-46D4-901A-A56A01DCFC90}" srcId="{B94066BE-239A-43A9-93D3-63F3B5BE5816}" destId="{3866AFED-E4C9-45D5-B73A-22B1E8F9A6D3}" srcOrd="3" destOrd="0" parTransId="{08169A61-7A93-402B-A589-0BDCAA25A2C9}" sibTransId="{D762CB1E-4902-49F7-83DA-3B07227A6D23}"/>
    <dgm:cxn modelId="{BD560DC4-A6C5-4999-BAAD-11377D07309F}" type="presOf" srcId="{010E70AE-F78F-46F6-ACAF-3C320E7ECDE8}" destId="{B42A0F09-ABED-4230-999A-669D21E277FC}" srcOrd="0" destOrd="0" presId="urn:microsoft.com/office/officeart/2005/8/layout/vList2"/>
    <dgm:cxn modelId="{8AC4C369-36D0-4FAF-9DE5-E0A355983FE0}" type="presOf" srcId="{E8C8A31A-1D56-4EE0-9673-AC4D39ED62A2}" destId="{EF1E48AC-BFCC-4D81-A913-66C524714123}" srcOrd="0" destOrd="0" presId="urn:microsoft.com/office/officeart/2005/8/layout/vList2"/>
    <dgm:cxn modelId="{2B2DFA3B-DFA2-459D-A5C0-F317B2F636B8}" srcId="{B94066BE-239A-43A9-93D3-63F3B5BE5816}" destId="{48832539-F062-43F3-BC48-C9FE6A97EE63}" srcOrd="0" destOrd="0" parTransId="{D8ED4C2C-A1DE-4931-92BA-F51CF90B3E2F}" sibTransId="{8FC35281-7600-4102-9098-46D9CD85A618}"/>
    <dgm:cxn modelId="{747F4EF8-5E14-4EC3-9B53-EF3E6650AD47}" type="presParOf" srcId="{A4519BA5-AA95-44B3-B775-9094BA7D6563}" destId="{98048073-FD8C-419A-A926-85446E7A7633}" srcOrd="0" destOrd="0" presId="urn:microsoft.com/office/officeart/2005/8/layout/vList2"/>
    <dgm:cxn modelId="{8FA8393B-D03C-41BE-A3D6-A6EF693BC01E}" type="presParOf" srcId="{A4519BA5-AA95-44B3-B775-9094BA7D6563}" destId="{160426A6-D973-42E7-A30B-1EE9CC342C40}" srcOrd="1" destOrd="0" presId="urn:microsoft.com/office/officeart/2005/8/layout/vList2"/>
    <dgm:cxn modelId="{A005B15B-6044-4901-A65D-97CAEB981505}" type="presParOf" srcId="{A4519BA5-AA95-44B3-B775-9094BA7D6563}" destId="{EF1E48AC-BFCC-4D81-A913-66C524714123}" srcOrd="2" destOrd="0" presId="urn:microsoft.com/office/officeart/2005/8/layout/vList2"/>
    <dgm:cxn modelId="{B99F5E97-4249-49BC-9378-A2C25C4DFAAD}" type="presParOf" srcId="{A4519BA5-AA95-44B3-B775-9094BA7D6563}" destId="{6B4C0D88-F5EA-46C2-A687-E5259E490222}" srcOrd="3" destOrd="0" presId="urn:microsoft.com/office/officeart/2005/8/layout/vList2"/>
    <dgm:cxn modelId="{E42CA2A7-C646-4C91-87E6-6BD48FE53015}" type="presParOf" srcId="{A4519BA5-AA95-44B3-B775-9094BA7D6563}" destId="{B42A0F09-ABED-4230-999A-669D21E277FC}" srcOrd="4" destOrd="0" presId="urn:microsoft.com/office/officeart/2005/8/layout/vList2"/>
    <dgm:cxn modelId="{04FAD298-A602-4D8B-AA19-8506E8C0A400}" type="presParOf" srcId="{A4519BA5-AA95-44B3-B775-9094BA7D6563}" destId="{A66CA1E7-DC0A-45E1-AD96-014B525FAA5A}" srcOrd="5" destOrd="0" presId="urn:microsoft.com/office/officeart/2005/8/layout/vList2"/>
    <dgm:cxn modelId="{ED04A4D1-7B3D-4A75-94BF-D24F5F62F6E2}" type="presParOf" srcId="{A4519BA5-AA95-44B3-B775-9094BA7D6563}" destId="{A825A2F3-F241-4C0D-A94B-247273865B9A}" srcOrd="6" destOrd="0" presId="urn:microsoft.com/office/officeart/2005/8/layout/vList2"/>
    <dgm:cxn modelId="{B293FCBA-028D-45DA-80B4-B27CE84627A7}" type="presParOf" srcId="{A4519BA5-AA95-44B3-B775-9094BA7D6563}" destId="{01503CE0-EF7A-4E29-BB6F-F8FE3C3CBE97}" srcOrd="7" destOrd="0" presId="urn:microsoft.com/office/officeart/2005/8/layout/vList2"/>
    <dgm:cxn modelId="{58E92E92-91EE-4B24-B5EB-D47A8A778115}" type="presParOf" srcId="{A4519BA5-AA95-44B3-B775-9094BA7D6563}" destId="{3695D4DA-6AE1-4DA7-88FE-49ABACD220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4336E-37ED-467C-B809-C552897408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99EA0-818C-441A-8D13-198643EC729E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Младший возраст</a:t>
          </a:r>
          <a:endParaRPr lang="ru-RU" dirty="0"/>
        </a:p>
      </dgm:t>
    </dgm:pt>
    <dgm:pt modelId="{96E1186D-478A-4169-9B6D-80E573914A88}" type="parTrans" cxnId="{FE984E20-ABA0-495C-B6CB-FF7D202C908A}">
      <dgm:prSet/>
      <dgm:spPr/>
      <dgm:t>
        <a:bodyPr/>
        <a:lstStyle/>
        <a:p>
          <a:endParaRPr lang="ru-RU"/>
        </a:p>
      </dgm:t>
    </dgm:pt>
    <dgm:pt modelId="{505C6804-4941-455C-A705-AC8A6092973B}" type="sibTrans" cxnId="{FE984E20-ABA0-495C-B6CB-FF7D202C908A}">
      <dgm:prSet/>
      <dgm:spPr/>
      <dgm:t>
        <a:bodyPr/>
        <a:lstStyle/>
        <a:p>
          <a:endParaRPr lang="ru-RU"/>
        </a:p>
      </dgm:t>
    </dgm:pt>
    <dgm:pt modelId="{67F0A9BB-5833-453B-A4BB-04E575A24240}">
      <dgm:prSet phldrT="[Текст]"/>
      <dgm:spPr/>
      <dgm:t>
        <a:bodyPr/>
        <a:lstStyle/>
        <a:p>
          <a:r>
            <a:rPr lang="ru-RU" dirty="0" smtClean="0"/>
            <a:t>Поддержать детское любопытство</a:t>
          </a:r>
          <a:endParaRPr lang="ru-RU" dirty="0"/>
        </a:p>
      </dgm:t>
    </dgm:pt>
    <dgm:pt modelId="{0608E0F0-AC68-4CB3-B3D2-686A4DF0CD4E}" type="parTrans" cxnId="{A2F019E8-C921-44BD-A5D4-820CD39C84BD}">
      <dgm:prSet/>
      <dgm:spPr/>
      <dgm:t>
        <a:bodyPr/>
        <a:lstStyle/>
        <a:p>
          <a:endParaRPr lang="ru-RU"/>
        </a:p>
      </dgm:t>
    </dgm:pt>
    <dgm:pt modelId="{4ECD6849-52DB-4F1C-AFF0-43F0F5EE85C9}" type="sibTrans" cxnId="{A2F019E8-C921-44BD-A5D4-820CD39C84BD}">
      <dgm:prSet/>
      <dgm:spPr/>
      <dgm:t>
        <a:bodyPr/>
        <a:lstStyle/>
        <a:p>
          <a:endParaRPr lang="ru-RU"/>
        </a:p>
      </dgm:t>
    </dgm:pt>
    <dgm:pt modelId="{BBE715FC-B161-49F2-87CF-A70B5226B386}">
      <dgm:prSet phldrT="[Текст]"/>
      <dgm:spPr/>
      <dgm:t>
        <a:bodyPr/>
        <a:lstStyle/>
        <a:p>
          <a:r>
            <a:rPr lang="ru-RU" dirty="0" smtClean="0"/>
            <a:t>Развивать интерес к совместному со взрослыми и самостоятельному познанию</a:t>
          </a:r>
          <a:endParaRPr lang="ru-RU" dirty="0"/>
        </a:p>
      </dgm:t>
    </dgm:pt>
    <dgm:pt modelId="{F3C49FD5-8451-46FB-9832-9D7BE1C527FF}" type="parTrans" cxnId="{518CE436-629F-425C-A65E-48DEEE773ECC}">
      <dgm:prSet/>
      <dgm:spPr/>
      <dgm:t>
        <a:bodyPr/>
        <a:lstStyle/>
        <a:p>
          <a:endParaRPr lang="ru-RU"/>
        </a:p>
      </dgm:t>
    </dgm:pt>
    <dgm:pt modelId="{7FA51B7E-3052-47F2-8A35-8C60EE73F5D6}" type="sibTrans" cxnId="{518CE436-629F-425C-A65E-48DEEE773ECC}">
      <dgm:prSet/>
      <dgm:spPr/>
      <dgm:t>
        <a:bodyPr/>
        <a:lstStyle/>
        <a:p>
          <a:endParaRPr lang="ru-RU"/>
        </a:p>
      </dgm:t>
    </dgm:pt>
    <dgm:pt modelId="{DD97C0C0-6BDE-4F58-8B9F-744195DE7CA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18125875-DD44-4B83-AC71-8EBC848B65DD}" type="parTrans" cxnId="{20004618-72C2-42A0-9EF8-F4AEB268BF7D}">
      <dgm:prSet/>
      <dgm:spPr/>
      <dgm:t>
        <a:bodyPr/>
        <a:lstStyle/>
        <a:p>
          <a:endParaRPr lang="ru-RU"/>
        </a:p>
      </dgm:t>
    </dgm:pt>
    <dgm:pt modelId="{C81C0B64-5968-4F80-B979-7F977C208355}" type="sibTrans" cxnId="{20004618-72C2-42A0-9EF8-F4AEB268BF7D}">
      <dgm:prSet/>
      <dgm:spPr/>
      <dgm:t>
        <a:bodyPr/>
        <a:lstStyle/>
        <a:p>
          <a:endParaRPr lang="ru-RU"/>
        </a:p>
      </dgm:t>
    </dgm:pt>
    <dgm:pt modelId="{0B63C938-BE51-4BE3-B1CE-97829CE39A64}">
      <dgm:prSet phldrT="[Текст]"/>
      <dgm:spPr/>
      <dgm:t>
        <a:bodyPr/>
        <a:lstStyle/>
        <a:p>
          <a:r>
            <a:rPr lang="ru-RU" dirty="0" smtClean="0"/>
            <a:t>Развивать целенаправленное восприятие</a:t>
          </a:r>
          <a:endParaRPr lang="ru-RU" dirty="0"/>
        </a:p>
      </dgm:t>
    </dgm:pt>
    <dgm:pt modelId="{0DF1E662-A587-4222-A08E-6F2E7F1FD7DD}" type="parTrans" cxnId="{874E0FB7-F3E3-41CD-85BE-DF3889D7192C}">
      <dgm:prSet/>
      <dgm:spPr/>
      <dgm:t>
        <a:bodyPr/>
        <a:lstStyle/>
        <a:p>
          <a:endParaRPr lang="ru-RU"/>
        </a:p>
      </dgm:t>
    </dgm:pt>
    <dgm:pt modelId="{9615DC60-4313-443C-942C-B2A812DE0234}" type="sibTrans" cxnId="{874E0FB7-F3E3-41CD-85BE-DF3889D7192C}">
      <dgm:prSet/>
      <dgm:spPr/>
      <dgm:t>
        <a:bodyPr/>
        <a:lstStyle/>
        <a:p>
          <a:endParaRPr lang="ru-RU"/>
        </a:p>
      </dgm:t>
    </dgm:pt>
    <dgm:pt modelId="{1ACD5211-EEE1-4ABC-A58E-6A27E3BD7155}">
      <dgm:prSet phldrT="[Текст]"/>
      <dgm:spPr/>
      <dgm:t>
        <a:bodyPr/>
        <a:lstStyle/>
        <a:p>
          <a:r>
            <a:rPr lang="ru-RU" dirty="0" smtClean="0"/>
            <a:t>Поощрять самостоятельное  обследование окружающих предметов</a:t>
          </a:r>
          <a:endParaRPr lang="ru-RU" dirty="0"/>
        </a:p>
      </dgm:t>
    </dgm:pt>
    <dgm:pt modelId="{C15F5953-1D1D-4C9E-BA94-290A0AE90A8D}" type="parTrans" cxnId="{0D49B25B-C237-42C1-8634-B9D980CF1D85}">
      <dgm:prSet/>
      <dgm:spPr/>
      <dgm:t>
        <a:bodyPr/>
        <a:lstStyle/>
        <a:p>
          <a:endParaRPr lang="ru-RU"/>
        </a:p>
      </dgm:t>
    </dgm:pt>
    <dgm:pt modelId="{77D2F8D1-6183-4F7D-AB39-F323F7E75AA6}" type="sibTrans" cxnId="{0D49B25B-C237-42C1-8634-B9D980CF1D85}">
      <dgm:prSet/>
      <dgm:spPr/>
      <dgm:t>
        <a:bodyPr/>
        <a:lstStyle/>
        <a:p>
          <a:endParaRPr lang="ru-RU"/>
        </a:p>
      </dgm:t>
    </dgm:pt>
    <dgm:pt modelId="{5ADDE4DC-B748-4066-B9F9-84D0202F4FF8}" type="pres">
      <dgm:prSet presAssocID="{5B14336E-37ED-467C-B809-C552897408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59362-2016-4327-8A86-040F9115FB01}" type="pres">
      <dgm:prSet presAssocID="{BE099EA0-818C-441A-8D13-198643EC729E}" presName="linNode" presStyleCnt="0"/>
      <dgm:spPr/>
    </dgm:pt>
    <dgm:pt modelId="{D0C7E8F1-9AE1-4815-8228-8896DC84390F}" type="pres">
      <dgm:prSet presAssocID="{BE099EA0-818C-441A-8D13-198643EC729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84D3-6354-4DB3-8393-0F1C482443E5}" type="pres">
      <dgm:prSet presAssocID="{BE099EA0-818C-441A-8D13-198643EC729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061D-AE03-411F-8221-11D277CF0AF8}" type="pres">
      <dgm:prSet presAssocID="{505C6804-4941-455C-A705-AC8A6092973B}" presName="sp" presStyleCnt="0"/>
      <dgm:spPr/>
    </dgm:pt>
    <dgm:pt modelId="{FFB2C03B-4847-44E5-833F-411C3D2EBF03}" type="pres">
      <dgm:prSet presAssocID="{DD97C0C0-6BDE-4F58-8B9F-744195DE7CAB}" presName="linNode" presStyleCnt="0"/>
      <dgm:spPr/>
    </dgm:pt>
    <dgm:pt modelId="{D4C0149C-1E69-4209-A28C-BB0FC7798BE8}" type="pres">
      <dgm:prSet presAssocID="{DD97C0C0-6BDE-4F58-8B9F-744195DE7CA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72FA-E562-4D93-BE27-60B37D396E19}" type="pres">
      <dgm:prSet presAssocID="{DD97C0C0-6BDE-4F58-8B9F-744195DE7CA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84E20-ABA0-495C-B6CB-FF7D202C908A}" srcId="{5B14336E-37ED-467C-B809-C55289740898}" destId="{BE099EA0-818C-441A-8D13-198643EC729E}" srcOrd="0" destOrd="0" parTransId="{96E1186D-478A-4169-9B6D-80E573914A88}" sibTransId="{505C6804-4941-455C-A705-AC8A6092973B}"/>
    <dgm:cxn modelId="{0D49B25B-C237-42C1-8634-B9D980CF1D85}" srcId="{DD97C0C0-6BDE-4F58-8B9F-744195DE7CAB}" destId="{1ACD5211-EEE1-4ABC-A58E-6A27E3BD7155}" srcOrd="1" destOrd="0" parTransId="{C15F5953-1D1D-4C9E-BA94-290A0AE90A8D}" sibTransId="{77D2F8D1-6183-4F7D-AB39-F323F7E75AA6}"/>
    <dgm:cxn modelId="{B1CA3324-322F-494F-973F-07821301FBD6}" type="presOf" srcId="{1ACD5211-EEE1-4ABC-A58E-6A27E3BD7155}" destId="{0B1772FA-E562-4D93-BE27-60B37D396E19}" srcOrd="0" destOrd="1" presId="urn:microsoft.com/office/officeart/2005/8/layout/vList5"/>
    <dgm:cxn modelId="{20004618-72C2-42A0-9EF8-F4AEB268BF7D}" srcId="{5B14336E-37ED-467C-B809-C55289740898}" destId="{DD97C0C0-6BDE-4F58-8B9F-744195DE7CAB}" srcOrd="1" destOrd="0" parTransId="{18125875-DD44-4B83-AC71-8EBC848B65DD}" sibTransId="{C81C0B64-5968-4F80-B979-7F977C208355}"/>
    <dgm:cxn modelId="{A2F019E8-C921-44BD-A5D4-820CD39C84BD}" srcId="{BE099EA0-818C-441A-8D13-198643EC729E}" destId="{67F0A9BB-5833-453B-A4BB-04E575A24240}" srcOrd="0" destOrd="0" parTransId="{0608E0F0-AC68-4CB3-B3D2-686A4DF0CD4E}" sibTransId="{4ECD6849-52DB-4F1C-AFF0-43F0F5EE85C9}"/>
    <dgm:cxn modelId="{716E1D9F-86F8-44C9-B432-1FFFF6E5209C}" type="presOf" srcId="{BE099EA0-818C-441A-8D13-198643EC729E}" destId="{D0C7E8F1-9AE1-4815-8228-8896DC84390F}" srcOrd="0" destOrd="0" presId="urn:microsoft.com/office/officeart/2005/8/layout/vList5"/>
    <dgm:cxn modelId="{518CE436-629F-425C-A65E-48DEEE773ECC}" srcId="{BE099EA0-818C-441A-8D13-198643EC729E}" destId="{BBE715FC-B161-49F2-87CF-A70B5226B386}" srcOrd="1" destOrd="0" parTransId="{F3C49FD5-8451-46FB-9832-9D7BE1C527FF}" sibTransId="{7FA51B7E-3052-47F2-8A35-8C60EE73F5D6}"/>
    <dgm:cxn modelId="{C9E3FDC9-0CDA-4F0D-961E-E0755532E70D}" type="presOf" srcId="{DD97C0C0-6BDE-4F58-8B9F-744195DE7CAB}" destId="{D4C0149C-1E69-4209-A28C-BB0FC7798BE8}" srcOrd="0" destOrd="0" presId="urn:microsoft.com/office/officeart/2005/8/layout/vList5"/>
    <dgm:cxn modelId="{874E0FB7-F3E3-41CD-85BE-DF3889D7192C}" srcId="{DD97C0C0-6BDE-4F58-8B9F-744195DE7CAB}" destId="{0B63C938-BE51-4BE3-B1CE-97829CE39A64}" srcOrd="0" destOrd="0" parTransId="{0DF1E662-A587-4222-A08E-6F2E7F1FD7DD}" sibTransId="{9615DC60-4313-443C-942C-B2A812DE0234}"/>
    <dgm:cxn modelId="{5C90A938-A4A7-4F59-9CDC-EBC56CCE687F}" type="presOf" srcId="{0B63C938-BE51-4BE3-B1CE-97829CE39A64}" destId="{0B1772FA-E562-4D93-BE27-60B37D396E19}" srcOrd="0" destOrd="0" presId="urn:microsoft.com/office/officeart/2005/8/layout/vList5"/>
    <dgm:cxn modelId="{E7586102-47C9-48F8-AED4-CE39EAF0D110}" type="presOf" srcId="{BBE715FC-B161-49F2-87CF-A70B5226B386}" destId="{0C7C84D3-6354-4DB3-8393-0F1C482443E5}" srcOrd="0" destOrd="1" presId="urn:microsoft.com/office/officeart/2005/8/layout/vList5"/>
    <dgm:cxn modelId="{8136401F-712D-455F-BD22-8EE76D933A98}" type="presOf" srcId="{5B14336E-37ED-467C-B809-C55289740898}" destId="{5ADDE4DC-B748-4066-B9F9-84D0202F4FF8}" srcOrd="0" destOrd="0" presId="urn:microsoft.com/office/officeart/2005/8/layout/vList5"/>
    <dgm:cxn modelId="{2CEB0917-3785-4C54-B56B-60105221579D}" type="presOf" srcId="{67F0A9BB-5833-453B-A4BB-04E575A24240}" destId="{0C7C84D3-6354-4DB3-8393-0F1C482443E5}" srcOrd="0" destOrd="0" presId="urn:microsoft.com/office/officeart/2005/8/layout/vList5"/>
    <dgm:cxn modelId="{0DDFC698-631F-42EA-8819-C0B37AFA8488}" type="presParOf" srcId="{5ADDE4DC-B748-4066-B9F9-84D0202F4FF8}" destId="{78D59362-2016-4327-8A86-040F9115FB01}" srcOrd="0" destOrd="0" presId="urn:microsoft.com/office/officeart/2005/8/layout/vList5"/>
    <dgm:cxn modelId="{CA0220CC-21D0-462C-BEC3-D9EB9A81A61B}" type="presParOf" srcId="{78D59362-2016-4327-8A86-040F9115FB01}" destId="{D0C7E8F1-9AE1-4815-8228-8896DC84390F}" srcOrd="0" destOrd="0" presId="urn:microsoft.com/office/officeart/2005/8/layout/vList5"/>
    <dgm:cxn modelId="{7BA60DF6-E1F2-43A0-8E0A-E27DE476EA25}" type="presParOf" srcId="{78D59362-2016-4327-8A86-040F9115FB01}" destId="{0C7C84D3-6354-4DB3-8393-0F1C482443E5}" srcOrd="1" destOrd="0" presId="urn:microsoft.com/office/officeart/2005/8/layout/vList5"/>
    <dgm:cxn modelId="{636CD262-7E17-4D93-A546-F5B3EBBEF05B}" type="presParOf" srcId="{5ADDE4DC-B748-4066-B9F9-84D0202F4FF8}" destId="{A27F061D-AE03-411F-8221-11D277CF0AF8}" srcOrd="1" destOrd="0" presId="urn:microsoft.com/office/officeart/2005/8/layout/vList5"/>
    <dgm:cxn modelId="{5C4B9B13-DFD2-48F6-BA11-967DF45296D5}" type="presParOf" srcId="{5ADDE4DC-B748-4066-B9F9-84D0202F4FF8}" destId="{FFB2C03B-4847-44E5-833F-411C3D2EBF03}" srcOrd="2" destOrd="0" presId="urn:microsoft.com/office/officeart/2005/8/layout/vList5"/>
    <dgm:cxn modelId="{18DAFE21-B124-40FE-B939-1C91A1669568}" type="presParOf" srcId="{FFB2C03B-4847-44E5-833F-411C3D2EBF03}" destId="{D4C0149C-1E69-4209-A28C-BB0FC7798BE8}" srcOrd="0" destOrd="0" presId="urn:microsoft.com/office/officeart/2005/8/layout/vList5"/>
    <dgm:cxn modelId="{053E77A9-9DD0-4683-9DE6-D679FC1C8C64}" type="presParOf" srcId="{FFB2C03B-4847-44E5-833F-411C3D2EBF03}" destId="{0B1772FA-E562-4D93-BE27-60B37D396E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8D470-DD6F-45A5-BAAE-58432D7BC9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D00B3-AB5A-4FB1-9336-6419D132E88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sz="2400" b="0" dirty="0" smtClean="0"/>
            <a:t>Младший возраст</a:t>
          </a:r>
          <a:endParaRPr lang="ru-RU" sz="2400" b="0" dirty="0"/>
        </a:p>
      </dgm:t>
    </dgm:pt>
    <dgm:pt modelId="{DF5E11EE-E4C0-4C4C-A495-D7BE93AC41D4}" type="parTrans" cxnId="{73B4186F-F75F-4581-ABEF-7708FDDE1DE6}">
      <dgm:prSet/>
      <dgm:spPr/>
      <dgm:t>
        <a:bodyPr/>
        <a:lstStyle/>
        <a:p>
          <a:endParaRPr lang="ru-RU"/>
        </a:p>
      </dgm:t>
    </dgm:pt>
    <dgm:pt modelId="{0D114063-DCAB-45EA-BE5C-40D63AA700C6}" type="sibTrans" cxnId="{73B4186F-F75F-4581-ABEF-7708FDDE1DE6}">
      <dgm:prSet/>
      <dgm:spPr/>
      <dgm:t>
        <a:bodyPr/>
        <a:lstStyle/>
        <a:p>
          <a:endParaRPr lang="ru-RU"/>
        </a:p>
      </dgm:t>
    </dgm:pt>
    <dgm:pt modelId="{F54A2771-62F6-4382-8081-C9B685930F1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/>
            <a:t>Деятельность под руководством взрослого</a:t>
          </a:r>
          <a:endParaRPr lang="ru-RU" sz="2400" dirty="0"/>
        </a:p>
      </dgm:t>
    </dgm:pt>
    <dgm:pt modelId="{76B5083F-A737-4D85-9C4D-D40C9D412808}" type="parTrans" cxnId="{189A38FD-1A07-4E53-AF54-FFBC03ADE02D}">
      <dgm:prSet/>
      <dgm:spPr/>
      <dgm:t>
        <a:bodyPr/>
        <a:lstStyle/>
        <a:p>
          <a:endParaRPr lang="ru-RU"/>
        </a:p>
      </dgm:t>
    </dgm:pt>
    <dgm:pt modelId="{2628D8F8-EB2B-426E-8557-5E598BB45CFC}" type="sibTrans" cxnId="{189A38FD-1A07-4E53-AF54-FFBC03ADE02D}">
      <dgm:prSet/>
      <dgm:spPr/>
      <dgm:t>
        <a:bodyPr/>
        <a:lstStyle/>
        <a:p>
          <a:endParaRPr lang="ru-RU"/>
        </a:p>
      </dgm:t>
    </dgm:pt>
    <dgm:pt modelId="{728416D0-E5B1-437D-A036-742DE5BE9F3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/>
            <a:t>Пример поведения</a:t>
          </a:r>
          <a:endParaRPr lang="ru-RU" sz="2400" dirty="0"/>
        </a:p>
      </dgm:t>
    </dgm:pt>
    <dgm:pt modelId="{F5847B99-4718-4DE9-A8CD-AB2A65CF4E43}" type="parTrans" cxnId="{A75A7636-4520-4197-A65A-FFCF0167A2B5}">
      <dgm:prSet/>
      <dgm:spPr/>
      <dgm:t>
        <a:bodyPr/>
        <a:lstStyle/>
        <a:p>
          <a:endParaRPr lang="ru-RU"/>
        </a:p>
      </dgm:t>
    </dgm:pt>
    <dgm:pt modelId="{B2349002-29DE-4194-B7EA-5A4A7C7628DF}" type="sibTrans" cxnId="{A75A7636-4520-4197-A65A-FFCF0167A2B5}">
      <dgm:prSet/>
      <dgm:spPr/>
      <dgm:t>
        <a:bodyPr/>
        <a:lstStyle/>
        <a:p>
          <a:endParaRPr lang="ru-RU"/>
        </a:p>
      </dgm:t>
    </dgm:pt>
    <dgm:pt modelId="{B467AD5F-029F-42B2-A920-7B2F6446C57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706BE474-6911-41BA-9C19-634893CC5DE9}" type="parTrans" cxnId="{5FA62682-B345-49BF-8C8D-699326BE569B}">
      <dgm:prSet/>
      <dgm:spPr/>
      <dgm:t>
        <a:bodyPr/>
        <a:lstStyle/>
        <a:p>
          <a:endParaRPr lang="ru-RU"/>
        </a:p>
      </dgm:t>
    </dgm:pt>
    <dgm:pt modelId="{93DED424-3467-4536-94F3-93CC0F79F487}" type="sibTrans" cxnId="{5FA62682-B345-49BF-8C8D-699326BE569B}">
      <dgm:prSet/>
      <dgm:spPr/>
      <dgm:t>
        <a:bodyPr/>
        <a:lstStyle/>
        <a:p>
          <a:endParaRPr lang="ru-RU"/>
        </a:p>
      </dgm:t>
    </dgm:pt>
    <dgm:pt modelId="{647CD03F-2E08-4EBB-8874-9CD7EEDDE68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Сотрудничество со взрослыми в практических делах</a:t>
          </a:r>
          <a:endParaRPr lang="ru-RU" dirty="0"/>
        </a:p>
      </dgm:t>
    </dgm:pt>
    <dgm:pt modelId="{F1BA272C-A712-4102-821F-1D29A575E555}" type="parTrans" cxnId="{5EE5231C-5ACA-4605-8A15-DD51DDAE8AB3}">
      <dgm:prSet/>
      <dgm:spPr/>
      <dgm:t>
        <a:bodyPr/>
        <a:lstStyle/>
        <a:p>
          <a:endParaRPr lang="ru-RU"/>
        </a:p>
      </dgm:t>
    </dgm:pt>
    <dgm:pt modelId="{39BEEDF4-C53C-4912-8E26-CFED5880863B}" type="sibTrans" cxnId="{5EE5231C-5ACA-4605-8A15-DD51DDAE8AB3}">
      <dgm:prSet/>
      <dgm:spPr/>
      <dgm:t>
        <a:bodyPr/>
        <a:lstStyle/>
        <a:p>
          <a:endParaRPr lang="ru-RU"/>
        </a:p>
      </dgm:t>
    </dgm:pt>
    <dgm:pt modelId="{57B17E11-B5A7-478F-9712-02312F82CCB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Активное стремление к познавательному , интеллектуальному общению</a:t>
          </a:r>
          <a:endParaRPr lang="ru-RU" dirty="0"/>
        </a:p>
      </dgm:t>
    </dgm:pt>
    <dgm:pt modelId="{73463C25-3355-4F89-AAF2-CEE6D57BDE3F}" type="parTrans" cxnId="{E02B7599-FC19-4E25-A96F-AEB5C458CB6B}">
      <dgm:prSet/>
      <dgm:spPr/>
      <dgm:t>
        <a:bodyPr/>
        <a:lstStyle/>
        <a:p>
          <a:endParaRPr lang="ru-RU"/>
        </a:p>
      </dgm:t>
    </dgm:pt>
    <dgm:pt modelId="{9B663D0E-B169-4F95-91E0-26E7B41DAD4B}" type="sibTrans" cxnId="{E02B7599-FC19-4E25-A96F-AEB5C458CB6B}">
      <dgm:prSet/>
      <dgm:spPr/>
      <dgm:t>
        <a:bodyPr/>
        <a:lstStyle/>
        <a:p>
          <a:endParaRPr lang="ru-RU"/>
        </a:p>
      </dgm:t>
    </dgm:pt>
    <dgm:pt modelId="{D64B214F-4D84-4B5C-9D09-85E0E92EF62B}" type="pres">
      <dgm:prSet presAssocID="{1EB8D470-DD6F-45A5-BAAE-58432D7BC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3A66B-14D7-4E17-99CC-01009E66D8CF}" type="pres">
      <dgm:prSet presAssocID="{E02D00B3-AB5A-4FB1-9336-6419D132E88E}" presName="node" presStyleLbl="node1" presStyleIdx="0" presStyleCnt="2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21DC7-70B9-4439-8898-9693EB542D11}" type="pres">
      <dgm:prSet presAssocID="{0D114063-DCAB-45EA-BE5C-40D63AA700C6}" presName="sibTrans" presStyleCnt="0"/>
      <dgm:spPr/>
    </dgm:pt>
    <dgm:pt modelId="{D4B271A3-3EFE-4EB2-BA94-011F1A5F84B3}" type="pres">
      <dgm:prSet presAssocID="{B467AD5F-029F-42B2-A920-7B2F6446C5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62682-B345-49BF-8C8D-699326BE569B}" srcId="{1EB8D470-DD6F-45A5-BAAE-58432D7BC948}" destId="{B467AD5F-029F-42B2-A920-7B2F6446C57B}" srcOrd="1" destOrd="0" parTransId="{706BE474-6911-41BA-9C19-634893CC5DE9}" sibTransId="{93DED424-3467-4536-94F3-93CC0F79F487}"/>
    <dgm:cxn modelId="{A75A7636-4520-4197-A65A-FFCF0167A2B5}" srcId="{E02D00B3-AB5A-4FB1-9336-6419D132E88E}" destId="{728416D0-E5B1-437D-A036-742DE5BE9F3A}" srcOrd="1" destOrd="0" parTransId="{F5847B99-4718-4DE9-A8CD-AB2A65CF4E43}" sibTransId="{B2349002-29DE-4194-B7EA-5A4A7C7628DF}"/>
    <dgm:cxn modelId="{21DC4CBA-09E1-4375-BA71-0B5DF2225969}" type="presOf" srcId="{57B17E11-B5A7-478F-9712-02312F82CCB4}" destId="{D4B271A3-3EFE-4EB2-BA94-011F1A5F84B3}" srcOrd="0" destOrd="2" presId="urn:microsoft.com/office/officeart/2005/8/layout/hList6"/>
    <dgm:cxn modelId="{189A38FD-1A07-4E53-AF54-FFBC03ADE02D}" srcId="{E02D00B3-AB5A-4FB1-9336-6419D132E88E}" destId="{F54A2771-62F6-4382-8081-C9B685930F1A}" srcOrd="0" destOrd="0" parTransId="{76B5083F-A737-4D85-9C4D-D40C9D412808}" sibTransId="{2628D8F8-EB2B-426E-8557-5E598BB45CFC}"/>
    <dgm:cxn modelId="{CF2DE866-6493-43DA-B099-0478619C704E}" type="presOf" srcId="{647CD03F-2E08-4EBB-8874-9CD7EEDDE684}" destId="{D4B271A3-3EFE-4EB2-BA94-011F1A5F84B3}" srcOrd="0" destOrd="1" presId="urn:microsoft.com/office/officeart/2005/8/layout/hList6"/>
    <dgm:cxn modelId="{C0723F66-6D24-4F2D-80A1-B7835EB5217A}" type="presOf" srcId="{E02D00B3-AB5A-4FB1-9336-6419D132E88E}" destId="{8063A66B-14D7-4E17-99CC-01009E66D8CF}" srcOrd="0" destOrd="0" presId="urn:microsoft.com/office/officeart/2005/8/layout/hList6"/>
    <dgm:cxn modelId="{279DA014-613D-4AC9-AF28-17AACDCB1F7C}" type="presOf" srcId="{728416D0-E5B1-437D-A036-742DE5BE9F3A}" destId="{8063A66B-14D7-4E17-99CC-01009E66D8CF}" srcOrd="0" destOrd="2" presId="urn:microsoft.com/office/officeart/2005/8/layout/hList6"/>
    <dgm:cxn modelId="{E02B7599-FC19-4E25-A96F-AEB5C458CB6B}" srcId="{B467AD5F-029F-42B2-A920-7B2F6446C57B}" destId="{57B17E11-B5A7-478F-9712-02312F82CCB4}" srcOrd="1" destOrd="0" parTransId="{73463C25-3355-4F89-AAF2-CEE6D57BDE3F}" sibTransId="{9B663D0E-B169-4F95-91E0-26E7B41DAD4B}"/>
    <dgm:cxn modelId="{8AE0CCFC-7F45-426E-A9E7-E6E7DE290644}" type="presOf" srcId="{B467AD5F-029F-42B2-A920-7B2F6446C57B}" destId="{D4B271A3-3EFE-4EB2-BA94-011F1A5F84B3}" srcOrd="0" destOrd="0" presId="urn:microsoft.com/office/officeart/2005/8/layout/hList6"/>
    <dgm:cxn modelId="{280055B1-1FD4-403B-A68C-545153135D33}" type="presOf" srcId="{F54A2771-62F6-4382-8081-C9B685930F1A}" destId="{8063A66B-14D7-4E17-99CC-01009E66D8CF}" srcOrd="0" destOrd="1" presId="urn:microsoft.com/office/officeart/2005/8/layout/hList6"/>
    <dgm:cxn modelId="{57E95537-CE07-4F6E-B8E0-E161C3B240B2}" type="presOf" srcId="{1EB8D470-DD6F-45A5-BAAE-58432D7BC948}" destId="{D64B214F-4D84-4B5C-9D09-85E0E92EF62B}" srcOrd="0" destOrd="0" presId="urn:microsoft.com/office/officeart/2005/8/layout/hList6"/>
    <dgm:cxn modelId="{73B4186F-F75F-4581-ABEF-7708FDDE1DE6}" srcId="{1EB8D470-DD6F-45A5-BAAE-58432D7BC948}" destId="{E02D00B3-AB5A-4FB1-9336-6419D132E88E}" srcOrd="0" destOrd="0" parTransId="{DF5E11EE-E4C0-4C4C-A495-D7BE93AC41D4}" sibTransId="{0D114063-DCAB-45EA-BE5C-40D63AA700C6}"/>
    <dgm:cxn modelId="{5EE5231C-5ACA-4605-8A15-DD51DDAE8AB3}" srcId="{B467AD5F-029F-42B2-A920-7B2F6446C57B}" destId="{647CD03F-2E08-4EBB-8874-9CD7EEDDE684}" srcOrd="0" destOrd="0" parTransId="{F1BA272C-A712-4102-821F-1D29A575E555}" sibTransId="{39BEEDF4-C53C-4912-8E26-CFED5880863B}"/>
    <dgm:cxn modelId="{7578310A-BE8C-463F-A18A-3A33C11650C6}" type="presParOf" srcId="{D64B214F-4D84-4B5C-9D09-85E0E92EF62B}" destId="{8063A66B-14D7-4E17-99CC-01009E66D8CF}" srcOrd="0" destOrd="0" presId="urn:microsoft.com/office/officeart/2005/8/layout/hList6"/>
    <dgm:cxn modelId="{100679DD-8E00-41B2-B183-B4EA18085BEC}" type="presParOf" srcId="{D64B214F-4D84-4B5C-9D09-85E0E92EF62B}" destId="{9EB21DC7-70B9-4439-8898-9693EB542D11}" srcOrd="1" destOrd="0" presId="urn:microsoft.com/office/officeart/2005/8/layout/hList6"/>
    <dgm:cxn modelId="{B1237064-5683-4961-B5B1-77023AFDC766}" type="presParOf" srcId="{D64B214F-4D84-4B5C-9D09-85E0E92EF62B}" destId="{D4B271A3-3EFE-4EB2-BA94-011F1A5F84B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48073-FD8C-419A-A926-85446E7A7633}">
      <dsp:nvSpPr>
        <dsp:cNvPr id="0" name=""/>
        <dsp:cNvSpPr/>
      </dsp:nvSpPr>
      <dsp:spPr>
        <a:xfrm>
          <a:off x="0" y="266592"/>
          <a:ext cx="8229600" cy="7558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sz="1900" kern="1200" dirty="0"/>
        </a:p>
      </dsp:txBody>
      <dsp:txXfrm>
        <a:off x="36896" y="303488"/>
        <a:ext cx="8155808" cy="682028"/>
      </dsp:txXfrm>
    </dsp:sp>
    <dsp:sp modelId="{160426A6-D973-42E7-A30B-1EE9CC342C40}">
      <dsp:nvSpPr>
        <dsp:cNvPr id="0" name=""/>
        <dsp:cNvSpPr/>
      </dsp:nvSpPr>
      <dsp:spPr>
        <a:xfrm>
          <a:off x="0" y="1022412"/>
          <a:ext cx="8229600" cy="4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1022412"/>
        <a:ext cx="8229600" cy="49518"/>
      </dsp:txXfrm>
    </dsp:sp>
    <dsp:sp modelId="{EF1E48AC-BFCC-4D81-A913-66C524714123}">
      <dsp:nvSpPr>
        <dsp:cNvPr id="0" name=""/>
        <dsp:cNvSpPr/>
      </dsp:nvSpPr>
      <dsp:spPr>
        <a:xfrm>
          <a:off x="0" y="1071930"/>
          <a:ext cx="8229600" cy="75582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познавательных действий, становление сознания; развитие воображения и творческой активности</a:t>
          </a:r>
          <a:endParaRPr lang="ru-RU" sz="1900" kern="1200" dirty="0"/>
        </a:p>
      </dsp:txBody>
      <dsp:txXfrm>
        <a:off x="36896" y="1108826"/>
        <a:ext cx="8155808" cy="682028"/>
      </dsp:txXfrm>
    </dsp:sp>
    <dsp:sp modelId="{B42A0F09-ABED-4230-999A-669D21E277FC}">
      <dsp:nvSpPr>
        <dsp:cNvPr id="0" name=""/>
        <dsp:cNvSpPr/>
      </dsp:nvSpPr>
      <dsp:spPr>
        <a:xfrm>
          <a:off x="0" y="1882470"/>
          <a:ext cx="8229600" cy="75582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sz="1900" kern="1200" dirty="0"/>
        </a:p>
      </dsp:txBody>
      <dsp:txXfrm>
        <a:off x="36896" y="1919366"/>
        <a:ext cx="8155808" cy="682028"/>
      </dsp:txXfrm>
    </dsp:sp>
    <dsp:sp modelId="{A825A2F3-F241-4C0D-A94B-247273865B9A}">
      <dsp:nvSpPr>
        <dsp:cNvPr id="0" name=""/>
        <dsp:cNvSpPr/>
      </dsp:nvSpPr>
      <dsp:spPr>
        <a:xfrm>
          <a:off x="0" y="2693010"/>
          <a:ext cx="8229600" cy="75582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1900" kern="1200" dirty="0"/>
        </a:p>
      </dsp:txBody>
      <dsp:txXfrm>
        <a:off x="36896" y="2729906"/>
        <a:ext cx="8155808" cy="682028"/>
      </dsp:txXfrm>
    </dsp:sp>
    <dsp:sp modelId="{3695D4DA-6AE1-4DA7-88FE-49ABACD22070}">
      <dsp:nvSpPr>
        <dsp:cNvPr id="0" name=""/>
        <dsp:cNvSpPr/>
      </dsp:nvSpPr>
      <dsp:spPr>
        <a:xfrm>
          <a:off x="0" y="3503550"/>
          <a:ext cx="82296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планете Земля как общем доме людей, об особенностях ее природы, многообразии стран и народов мира</a:t>
          </a:r>
          <a:endParaRPr lang="ru-RU" sz="1900" kern="1200" dirty="0"/>
        </a:p>
      </dsp:txBody>
      <dsp:txXfrm>
        <a:off x="36896" y="3540446"/>
        <a:ext cx="8155808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C84D3-6354-4DB3-8393-0F1C482443E5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Поддержать детское любопытство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Развивать интерес к совместному со взрослыми и самостоятельному познанию</a:t>
          </a:r>
          <a:endParaRPr lang="ru-RU" sz="2200" kern="1200" dirty="0"/>
        </a:p>
      </dsp:txBody>
      <dsp:txXfrm rot="-5400000">
        <a:off x="2962655" y="307047"/>
        <a:ext cx="5180726" cy="1593750"/>
      </dsp:txXfrm>
    </dsp:sp>
    <dsp:sp modelId="{D0C7E8F1-9AE1-4815-8228-8896DC84390F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Младший возраст</a:t>
          </a:r>
          <a:endParaRPr lang="ru-RU" sz="4300" kern="1200" dirty="0"/>
        </a:p>
      </dsp:txBody>
      <dsp:txXfrm>
        <a:off x="107773" y="107828"/>
        <a:ext cx="2747110" cy="1992186"/>
      </dsp:txXfrm>
    </dsp:sp>
    <dsp:sp modelId="{0B1772FA-E562-4D93-BE27-60B37D396E19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Развивать целенаправленное восприятие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Поощрять самостоятельное  обследование окружающих предметов</a:t>
          </a:r>
          <a:endParaRPr lang="ru-RU" sz="2200" kern="1200" dirty="0"/>
        </a:p>
      </dsp:txBody>
      <dsp:txXfrm rot="-5400000">
        <a:off x="2962655" y="2625166"/>
        <a:ext cx="5180726" cy="1593750"/>
      </dsp:txXfrm>
    </dsp:sp>
    <dsp:sp modelId="{D4C0149C-1E69-4209-A28C-BB0FC7798BE8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Средний возраст</a:t>
          </a:r>
          <a:endParaRPr lang="ru-RU" sz="4300" kern="1200" dirty="0"/>
        </a:p>
      </dsp:txBody>
      <dsp:txXfrm>
        <a:off x="107773" y="2425947"/>
        <a:ext cx="2747110" cy="199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3A66B-14D7-4E17-99CC-01009E66D8CF}">
      <dsp:nvSpPr>
        <dsp:cNvPr id="0" name=""/>
        <dsp:cNvSpPr/>
      </dsp:nvSpPr>
      <dsp:spPr>
        <a:xfrm rot="16200000">
          <a:off x="-279335" y="281930"/>
          <a:ext cx="4525963" cy="3962102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Младший возраст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Деятельность под руководством взрослого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Пример поведения</a:t>
          </a:r>
          <a:endParaRPr lang="ru-RU" sz="2400" kern="1200" dirty="0"/>
        </a:p>
      </dsp:txBody>
      <dsp:txXfrm rot="5400000">
        <a:off x="2596" y="905192"/>
        <a:ext cx="3962102" cy="2715577"/>
      </dsp:txXfrm>
    </dsp:sp>
    <dsp:sp modelId="{D4B271A3-3EFE-4EB2-BA94-011F1A5F84B3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137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Средний возраст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Сотрудничество со взрослыми в практических делах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Активное стремление к познавательному , интеллектуальному общению</a:t>
          </a:r>
          <a:endParaRPr lang="ru-RU" sz="2100" kern="1200" dirty="0"/>
        </a:p>
      </dsp:txBody>
      <dsp:txXfrm rot="5400000">
        <a:off x="4263379" y="905192"/>
        <a:ext cx="3962102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0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7A0B-57BE-4921-92EF-44FC401906A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576" y="836712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Bookman Old Style" pitchFamily="18" charset="0"/>
              </a:rPr>
              <a:t>муниципальное </a:t>
            </a:r>
            <a:r>
              <a:rPr lang="ru-RU" sz="2700" dirty="0">
                <a:latin typeface="Bookman Old Style" pitchFamily="18" charset="0"/>
              </a:rPr>
              <a:t>бюджетное дошкольное образовательное учреждение</a:t>
            </a:r>
            <a:br>
              <a:rPr lang="ru-RU" sz="2700" dirty="0">
                <a:latin typeface="Bookman Old Style" pitchFamily="18" charset="0"/>
              </a:rPr>
            </a:br>
            <a:r>
              <a:rPr lang="ru-RU" sz="2700" dirty="0">
                <a:latin typeface="Bookman Old Style" pitchFamily="18" charset="0"/>
              </a:rPr>
              <a:t>«Детский сад №41 комбинированного вида»</a:t>
            </a:r>
            <a:br>
              <a:rPr lang="ru-RU" sz="2700" dirty="0"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Bookman Old Style" pitchFamily="18" charset="0"/>
                <a:cs typeface="Times New Roman" panose="02020603050405020304" pitchFamily="18" charset="0"/>
              </a:rPr>
              <a:t>Тема: «Познавательное развитие дошкольников в условиях реализации ФГОС ДО»</a:t>
            </a:r>
            <a:br>
              <a:rPr lang="ru-RU" sz="4000" b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Bookman Old Style" pitchFamily="18" charset="0"/>
                <a:cs typeface="Times New Roman" panose="02020603050405020304" pitchFamily="18" charset="0"/>
              </a:rPr>
              <a:t>Подготовила</a:t>
            </a:r>
            <a:r>
              <a:rPr lang="en-US" sz="2000" b="1" dirty="0" smtClean="0">
                <a:latin typeface="Bookman Old Style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Bookman Old Style" pitchFamily="18" charset="0"/>
                <a:cs typeface="Times New Roman" panose="02020603050405020304" pitchFamily="18" charset="0"/>
              </a:rPr>
              <a:t>педагог-психолог</a:t>
            </a:r>
            <a:br>
              <a:rPr lang="ru-RU" sz="2000" b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Bookman Old Style" pitchFamily="18" charset="0"/>
                <a:cs typeface="Times New Roman" panose="02020603050405020304" pitchFamily="18" charset="0"/>
              </a:rPr>
              <a:t>Брель</a:t>
            </a:r>
            <a:r>
              <a:rPr lang="ru-RU" sz="2000" b="1" dirty="0" smtClean="0">
                <a:latin typeface="Bookman Old Style" pitchFamily="18" charset="0"/>
                <a:cs typeface="Times New Roman" panose="02020603050405020304" pitchFamily="18" charset="0"/>
              </a:rPr>
              <a:t> Марина Григорьевна</a:t>
            </a:r>
            <a:endParaRPr lang="ru-RU" sz="2000" b="1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b="1" i="1" dirty="0" smtClean="0">
                <a:latin typeface="Bookman Old Style" pitchFamily="18" charset="0"/>
                <a:cs typeface="Times New Roman" pitchFamily="18" charset="0"/>
              </a:rPr>
              <a:t>ФОРМИРОВАНИЕ ПЕРВИЧНЫХ ПРЕДСТАВЛЕНИЙ О МАЛОЙ РОДИНЕ И ОТЕЧЕСТВЕ</a:t>
            </a:r>
            <a:endParaRPr lang="ru-RU" sz="3600" b="1" i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701669"/>
            <a:ext cx="2458616" cy="20234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sz="3200" dirty="0" smtClean="0"/>
              <a:t>Родной город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4302188"/>
            <a:ext cx="2808312" cy="2066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Планета Земля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2780928"/>
            <a:ext cx="2376264" cy="19225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Родная  страна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17994" y="2046240"/>
            <a:ext cx="54006" cy="1958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64088" y="2046240"/>
            <a:ext cx="1440160" cy="51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2046240"/>
            <a:ext cx="1080120" cy="51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7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39830"/>
              </p:ext>
            </p:extLst>
          </p:nvPr>
        </p:nvGraphicFramePr>
        <p:xfrm>
          <a:off x="971600" y="980728"/>
          <a:ext cx="7344817" cy="5703965"/>
        </p:xfrm>
        <a:graphic>
          <a:graphicData uri="http://schemas.openxmlformats.org/drawingml/2006/table">
            <a:tbl>
              <a:tblPr firstRow="1" firstCol="1" bandRow="1"/>
              <a:tblGrid>
                <a:gridCol w="1673438"/>
                <a:gridCol w="2071840"/>
                <a:gridCol w="1852865"/>
                <a:gridCol w="1746674"/>
              </a:tblGrid>
              <a:tr h="17721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образовательной деятельности/ виды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128">
                <a:tc>
                  <a:txBody>
                    <a:bodyPr/>
                    <a:lstStyle/>
                    <a:p>
                      <a:pPr marL="9144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Непосредственно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Режимные моменты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301625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деятельность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1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Формы организации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marL="91440" marR="2286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Индивидуальные, подгрупповые, групповые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2374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Индивидуальные, подгрупповые, групповые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Индивидуальные, подгрупповые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099">
                <a:tc>
                  <a:txBody>
                    <a:bodyPr/>
                    <a:lstStyle/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Сюжетно-ролевая игра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Рассматривание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Чтение Рассказ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Экспериментирование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Моделирование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Интегративная деятельность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Опыты, поисковая деятельность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144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коллекций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Ситуации проблемного  взаимодействия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Занятие-исследование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Турниры знатоков КВН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Сюжетно-ролевая игра, режиссерская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Рассматривание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Чтение, Беседа ,Рассказ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Игра-экспериментирование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Ситуативный разговор с детьми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Интегративная деятельность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 деятельность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коллекций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Экспериментирование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Проблемная ситуация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Ситуации проблемного  взаимодействия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Ведение календарей природы,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дневников наблюдений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и совместные сюжетно-ролевые, дидактические ,конструктивные, развивающие  настольно-печатные,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автодидактические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игры,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пазлы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 вкладыши,)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Простейшие опыты и эксперименты в  лаборатории, центре воды и песка, самостоятельная деятельность в сенсорном уголке, природы, книги и др.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 всех видах  самостоятельной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художественной деятельности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консультации,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Дни открытых дверей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3025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Открытые просмотры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Семинары- практикумы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Исследовательские проекты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Праздники знаний, викторины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коллекций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Семейные проекты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302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Выставки совместного творчества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моделирование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Тренинги, решение кроссвордов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Видеофильмы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38" marR="5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-585021"/>
            <a:ext cx="85606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и видов образовательной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познавательному развитию детей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8841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ЦЕЛЕВЫЕ ОРИЕНТИРЫ</a:t>
            </a:r>
            <a:endParaRPr lang="ru-RU" sz="2800" b="1" i="1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60748"/>
            <a:ext cx="7064770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26285" y="3848762"/>
            <a:ext cx="2219325" cy="208823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Может длительно целенаправленно наблюдать за объектами, выделять их проявления изменения во времени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172609" y="4015644"/>
            <a:ext cx="2155825" cy="236568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Владеет системой  эталонов, осуществляет сенсорный анализ, выделяя в сходных предметах отличие, в разных – сходство.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93234" y="2204864"/>
            <a:ext cx="2314575" cy="1656184"/>
          </a:xfrm>
          <a:prstGeom prst="hexagon">
            <a:avLst>
              <a:gd name="adj" fmla="val 29779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РЕБЕНОК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479462" y="4005064"/>
            <a:ext cx="2143125" cy="2105025"/>
          </a:xfrm>
          <a:prstGeom prst="hexagon">
            <a:avLst>
              <a:gd name="adj" fmla="val 2545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Проявляет интерес к предметам окружающего мира ,символам, знакам, моделям;  пытается устанавливать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различные взаимосвязи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45610" y="260648"/>
            <a:ext cx="2409825" cy="1800200"/>
          </a:xfrm>
          <a:prstGeom prst="hexagon">
            <a:avLst>
              <a:gd name="adj" fmla="val 26354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Отличается широтой кругозора, интересно и с увлечением делится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впечатлениями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lvl="0">
              <a:lnSpc>
                <a:spcPts val="3800"/>
              </a:lnSpc>
            </a:pPr>
            <a:r>
              <a:rPr lang="ru-RU" sz="4000" b="1" dirty="0"/>
              <a:t>Развивающая предметно-пространственная среда должна быть: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>
              <a:buNone/>
              <a:defRPr/>
            </a:pPr>
            <a:r>
              <a:rPr lang="ru-RU" sz="3600" b="1" dirty="0" smtClean="0"/>
              <a:t>   </a:t>
            </a:r>
            <a:r>
              <a:rPr lang="ru-RU" sz="3600" dirty="0" smtClean="0">
                <a:latin typeface="Bookman Old Style" pitchFamily="18" charset="0"/>
              </a:rPr>
              <a:t>1</a:t>
            </a:r>
            <a:r>
              <a:rPr lang="ru-RU" sz="3600" dirty="0">
                <a:latin typeface="Bookman Old Style" pitchFamily="18" charset="0"/>
              </a:rPr>
              <a:t>. Содержательно-насыщенной</a:t>
            </a:r>
          </a:p>
          <a:p>
            <a:pPr lvl="0">
              <a:buNone/>
              <a:defRPr/>
            </a:pPr>
            <a:r>
              <a:rPr lang="ru-RU" sz="3600" dirty="0">
                <a:latin typeface="Bookman Old Style" pitchFamily="18" charset="0"/>
              </a:rPr>
              <a:t>	2. Трансформируемой</a:t>
            </a:r>
          </a:p>
          <a:p>
            <a:pPr lvl="0">
              <a:buNone/>
              <a:defRPr/>
            </a:pPr>
            <a:r>
              <a:rPr lang="ru-RU" sz="3600" dirty="0">
                <a:latin typeface="Bookman Old Style" pitchFamily="18" charset="0"/>
              </a:rPr>
              <a:t>	3. Полифункциональной</a:t>
            </a:r>
          </a:p>
          <a:p>
            <a:pPr lvl="0">
              <a:buNone/>
              <a:defRPr/>
            </a:pPr>
            <a:r>
              <a:rPr lang="ru-RU" sz="3600" dirty="0">
                <a:latin typeface="Bookman Old Style" pitchFamily="18" charset="0"/>
              </a:rPr>
              <a:t>	4. Вариативной</a:t>
            </a:r>
          </a:p>
          <a:p>
            <a:pPr lvl="0">
              <a:buNone/>
              <a:defRPr/>
            </a:pPr>
            <a:r>
              <a:rPr lang="ru-RU" sz="3600" dirty="0">
                <a:latin typeface="Bookman Old Style" pitchFamily="18" charset="0"/>
              </a:rPr>
              <a:t>	5. Доступной</a:t>
            </a:r>
          </a:p>
          <a:p>
            <a:pPr lvl="0">
              <a:buNone/>
              <a:defRPr/>
            </a:pPr>
            <a:r>
              <a:rPr lang="ru-RU" sz="3600" dirty="0">
                <a:latin typeface="Bookman Old Style" pitchFamily="18" charset="0"/>
              </a:rPr>
              <a:t>	6. Безопасной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1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Bookman Old Style" pitchFamily="18" charset="0"/>
                <a:cs typeface="Times New Roman" panose="02020603050405020304" pitchFamily="18" charset="0"/>
              </a:rPr>
              <a:t>РАЗВИВАЮЩАЯ ПРЕДМЕТНО  - ПРОСТРАНСТВЕННАЯ СРЕДА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1"/>
            <a:ext cx="3312367" cy="21888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312368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367240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672408" cy="2592288"/>
          </a:xfrm>
          <a:prstGeom prst="rect">
            <a:avLst/>
          </a:prstGeom>
        </p:spPr>
      </p:pic>
      <p:pic>
        <p:nvPicPr>
          <p:cNvPr id="1028" name="Picture 4" descr="C:\Users\Uzer\Desktop\Новая папка (2)\IMG_05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52839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3916523" cy="28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Bookman Old Style" pitchFamily="18" charset="0"/>
                <a:cs typeface="Times New Roman" panose="02020603050405020304" pitchFamily="18" charset="0"/>
              </a:rPr>
              <a:t>РАЗВИВАЮЩАЯ ПРЕДМЕТНО  - ПРОСТРАНСТВЕННАЯ СРЕДА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2234"/>
          <a:stretch/>
        </p:blipFill>
        <p:spPr>
          <a:xfrm>
            <a:off x="4644008" y="1432717"/>
            <a:ext cx="4032448" cy="422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7690"/>
            <a:ext cx="3960439" cy="4084678"/>
          </a:xfrm>
        </p:spPr>
      </p:pic>
    </p:spTree>
    <p:extLst>
      <p:ext uri="{BB962C8B-B14F-4D97-AF65-F5344CB8AC3E}">
        <p14:creationId xmlns:p14="http://schemas.microsoft.com/office/powerpoint/2010/main" val="24702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392488" cy="3528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49999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320480" cy="5793507"/>
          </a:xfrm>
        </p:spPr>
      </p:pic>
    </p:spTree>
    <p:extLst>
      <p:ext uri="{BB962C8B-B14F-4D97-AF65-F5344CB8AC3E}">
        <p14:creationId xmlns:p14="http://schemas.microsoft.com/office/powerpoint/2010/main" val="2519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способностей и познавательного интереса дошкольников – один из важнейших вопросов воспитания и развития ребенка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От того, насколько будут развиты у ребенка познавательный интерес и познавательные способности, зависит успех его обучения в школе и успех его развития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472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32657"/>
            <a:ext cx="7450137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Задачи образовательной деятельности детей разного возраста в области познавательного развития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8859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prstClr val="black"/>
                </a:solidFill>
                <a:latin typeface="Bookman Old Style" pitchFamily="18" charset="0"/>
              </a:rPr>
              <a:t>Способы и приемы взаимодействия взрослого и ребенка в разных возрастных группах</a:t>
            </a:r>
            <a:endParaRPr lang="ru-RU" b="1" dirty="0"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867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0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Bookman Old Style" pitchFamily="18" charset="0"/>
              </a:rPr>
              <a:t>Содержание образовательной области </a:t>
            </a:r>
            <a: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Bookman Old Style" pitchFamily="18" charset="0"/>
              </a:rPr>
              <a:t>«Познавательное развитие»</a:t>
            </a:r>
            <a:endParaRPr lang="ru-RU" sz="1800" b="1" dirty="0">
              <a:solidFill>
                <a:srgbClr val="00B0F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800" b="1" dirty="0" smtClean="0">
                <a:latin typeface="Bookman Old Style" pitchFamily="18" charset="0"/>
              </a:rPr>
              <a:t>Развитие </a:t>
            </a:r>
            <a:r>
              <a:rPr lang="ru-RU" sz="5800" b="1" dirty="0">
                <a:latin typeface="Bookman Old Style" pitchFamily="18" charset="0"/>
              </a:rPr>
              <a:t>сенсорной культуры</a:t>
            </a:r>
          </a:p>
          <a:p>
            <a:r>
              <a:rPr lang="ru-RU" sz="5800" b="1" dirty="0" smtClean="0">
                <a:latin typeface="Bookman Old Style" pitchFamily="18" charset="0"/>
              </a:rPr>
              <a:t>Формирование элементарных математических представлений </a:t>
            </a:r>
          </a:p>
          <a:p>
            <a:r>
              <a:rPr lang="ru-RU" sz="5800" b="1" dirty="0" smtClean="0">
                <a:latin typeface="Bookman Old Style" pitchFamily="18" charset="0"/>
              </a:rPr>
              <a:t>Развитие познавательно-исследовательской деятельности </a:t>
            </a:r>
          </a:p>
          <a:p>
            <a:r>
              <a:rPr lang="ru-RU" sz="5800" b="1" dirty="0" smtClean="0">
                <a:latin typeface="Bookman Old Style" pitchFamily="18" charset="0"/>
              </a:rPr>
              <a:t>Формирование </a:t>
            </a:r>
            <a:r>
              <a:rPr lang="ru-RU" sz="5800" b="1" dirty="0">
                <a:latin typeface="Bookman Old Style" pitchFamily="18" charset="0"/>
              </a:rPr>
              <a:t>первичных представлений о себе и других </a:t>
            </a:r>
            <a:r>
              <a:rPr lang="ru-RU" sz="5800" b="1" dirty="0" smtClean="0">
                <a:latin typeface="Bookman Old Style" pitchFamily="18" charset="0"/>
              </a:rPr>
              <a:t>людях</a:t>
            </a:r>
          </a:p>
          <a:p>
            <a:r>
              <a:rPr lang="ru-RU" sz="5800" b="1" dirty="0" smtClean="0">
                <a:latin typeface="Bookman Old Style" pitchFamily="18" charset="0"/>
              </a:rPr>
              <a:t>Формирование первичных представлений о малой Родине и Отечестве</a:t>
            </a:r>
            <a:endParaRPr lang="ru-RU" sz="5800" b="1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6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Развитие сенсорной культуры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737341" cy="14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691680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87368" y="1340768"/>
            <a:ext cx="48463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7938" y="3925664"/>
            <a:ext cx="3156230" cy="173558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Работа с геометрическими фигурами</a:t>
            </a:r>
            <a:endParaRPr lang="ru-RU" sz="2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202484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2420888"/>
            <a:ext cx="2592288" cy="150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Сравнение предметов, материалы и их свойства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24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Bookman Old Style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endParaRPr lang="ru-RU" sz="2800" b="1" i="1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интеллектуальное развитие детей, формирование приёмов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направления ФЭМП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05411"/>
              </p:ext>
            </p:extLst>
          </p:nvPr>
        </p:nvGraphicFramePr>
        <p:xfrm>
          <a:off x="1763688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и счёт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89800"/>
              </p:ext>
            </p:extLst>
          </p:nvPr>
        </p:nvGraphicFramePr>
        <p:xfrm>
          <a:off x="2843808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Величина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9377"/>
              </p:ext>
            </p:extLst>
          </p:nvPr>
        </p:nvGraphicFramePr>
        <p:xfrm>
          <a:off x="4067944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51368"/>
              </p:ext>
            </p:extLst>
          </p:nvPr>
        </p:nvGraphicFramePr>
        <p:xfrm>
          <a:off x="5292080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Ориентировка во времени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24605"/>
              </p:ext>
            </p:extLst>
          </p:nvPr>
        </p:nvGraphicFramePr>
        <p:xfrm>
          <a:off x="6660232" y="2924944"/>
          <a:ext cx="64807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Ориентировка в пространстве</a:t>
                      </a:r>
                      <a:endParaRPr lang="ru-RU" dirty="0"/>
                    </a:p>
                  </a:txBody>
                  <a:tcPr vert="vert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1512169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prstClr val="black"/>
                </a:solidFill>
                <a:latin typeface="Bookman Old Style" pitchFamily="18" charset="0"/>
              </a:rPr>
              <a:t>ФОРМИРОВАНИЕ  ПЕРВИЧНЫХ ПРЕДСТАВЛЕНИЙ О СЕБЕ И ДРУГИХ ЛЮДЯХ</a:t>
            </a:r>
            <a:endParaRPr lang="ru-RU" sz="1800" b="1" i="1" dirty="0">
              <a:solidFill>
                <a:srgbClr val="00B0F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1000" y="3576609"/>
            <a:ext cx="2530624" cy="19442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sz="3200" dirty="0" smtClean="0"/>
              <a:t>ЛЮДИ</a:t>
            </a:r>
          </a:p>
          <a:p>
            <a:pPr indent="0" algn="ctr">
              <a:buNone/>
            </a:pPr>
            <a:r>
              <a:rPr lang="ru-RU" sz="3200" dirty="0" smtClean="0"/>
              <a:t>(взрослые и дети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3573016"/>
            <a:ext cx="3744416" cy="18756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Освоение представлений ребенка о себе и о своей семье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33996" y="2589711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57722" y="2629163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РАЗВИТИЕ ПОЗНАВАТЕЛЬНО-ИССЛЕДОВАТЕЛЬСКОЙ ДЕЯТЕЛЬНОСТИ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010544"/>
            <a:ext cx="2386608" cy="1296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dirty="0" smtClean="0"/>
              <a:t>Многообразие животного мира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3868" y="2716705"/>
            <a:ext cx="2160240" cy="124188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Эксперименты по выявлению свойств неживой природы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046240"/>
            <a:ext cx="2448272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Поведение культуры человека в природе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581128"/>
            <a:ext cx="2664296" cy="14184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Сравнение объектов и явлений природы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63988" y="2046240"/>
            <a:ext cx="0" cy="51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840" y="1916832"/>
            <a:ext cx="576064" cy="38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44108" y="2046240"/>
            <a:ext cx="540060" cy="37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63988" y="4077072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23528" y="4278415"/>
            <a:ext cx="2592288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Применение правил взаимоотношений с растениями и животными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267744" y="2111202"/>
            <a:ext cx="1800200" cy="1847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1593</TotalTime>
  <Words>624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муниципальное бюджетное дошкольное образовательное учреждение «Детский сад №41 комбинированного вида»  Тема: «Познавательное развитие дошкольников в условиях реализации ФГОС ДО»  Подготовила: педагог-психолог Брель Марина Григорьевна</vt:lpstr>
      <vt:lpstr>Презентация PowerPoint</vt:lpstr>
      <vt:lpstr>Задачи образовательной деятельности детей разного возраста в области познавательного развития</vt:lpstr>
      <vt:lpstr>Способы и приемы взаимодействия взрослого и ребенка в разных возрастных группах</vt:lpstr>
      <vt:lpstr>Содержание образовательной области  «Познавательное развитие»</vt:lpstr>
      <vt:lpstr>Развитие сенсорной культуры</vt:lpstr>
      <vt:lpstr>ФОРМИРОВАНИЕ ЭЛЕМЕНТАРНЫХ МАТЕМАТИЧЕСКИХ ПРЕДСТАВЛЕНИЙ</vt:lpstr>
      <vt:lpstr>ФОРМИРОВАНИЕ  ПЕРВИЧНЫХ ПРЕДСТАВЛЕНИЙ О СЕБЕ И ДРУГИХ ЛЮДЯХ</vt:lpstr>
      <vt:lpstr>РАЗВИТИЕ ПОЗНАВАТЕЛЬНО-ИССЛЕДОВАТЕЛЬСКОЙ ДЕЯТЕЛЬНОСТИ</vt:lpstr>
      <vt:lpstr>ФОРМИРОВАНИЕ ПЕРВИЧНЫХ ПРЕДСТАВЛЕНИЙ О МАЛОЙ РОДИНЕ И ОТЕЧЕСТВЕ</vt:lpstr>
      <vt:lpstr>   Проектирование  форм и видов образовательной деятельности по познавательному развитию детей    </vt:lpstr>
      <vt:lpstr>ЦЕЛЕВЫЕ ОРИЕНТИРЫ</vt:lpstr>
      <vt:lpstr>Развивающая предметно-пространственная среда должна быть: </vt:lpstr>
      <vt:lpstr>РАЗВИВАЮЩАЯ ПРЕДМЕТНО  - ПРОСТРАНСТВЕННАЯ СРЕДА</vt:lpstr>
      <vt:lpstr>Презентация PowerPoint</vt:lpstr>
      <vt:lpstr>РАЗВИВАЮЩАЯ ПРЕДМЕТНО  - ПРОСТРАНСТВЕННАЯ СРЕДА</vt:lpstr>
      <vt:lpstr>Презентация PowerPoint</vt:lpstr>
      <vt:lpstr>Презентация PowerPoint</vt:lpstr>
      <vt:lpstr>ВЫВОД: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Тема: «Познавательное развитие дошкольников в условиях реализации ФГОС ДО»</dc:title>
  <dc:creator>Ольга Николаевна</dc:creator>
  <cp:lastModifiedBy>Uzer</cp:lastModifiedBy>
  <cp:revision>97</cp:revision>
  <dcterms:created xsi:type="dcterms:W3CDTF">2014-11-19T14:01:47Z</dcterms:created>
  <dcterms:modified xsi:type="dcterms:W3CDTF">2015-09-11T06:34:16Z</dcterms:modified>
</cp:coreProperties>
</file>