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57" r:id="rId4"/>
    <p:sldId id="258" r:id="rId5"/>
    <p:sldId id="260" r:id="rId6"/>
    <p:sldId id="259" r:id="rId7"/>
    <p:sldId id="266" r:id="rId8"/>
    <p:sldId id="265" r:id="rId9"/>
    <p:sldId id="262" r:id="rId10"/>
    <p:sldId id="264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68" r:id="rId27"/>
    <p:sldId id="271" r:id="rId28"/>
    <p:sldId id="267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12B5-1BB7-401A-8F70-D2233AD91CE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AA563-2489-47DD-B811-F435804F1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2F6-3986-4DCD-98E4-6A2359E3E00F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9F0-BD51-4B67-84C1-C6E41D39EBE3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C040-7CEB-46E9-91C7-C4E6F85DE8DE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98A1-A8F3-40D6-8B0D-B49CCDC64939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0CBE-624A-4CAA-AEE7-F3BAF61395CD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27-2387-4926-BE79-76A9A1B57370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27CF-A50C-461B-AF26-3B5E628AE9DC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3561-03F2-4254-A2BB-2F2DEBF825C1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60A-E2B6-449B-9B8A-88A133A5617C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75D5-42E9-49AF-9CB8-4CC80D072884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649A-5CF7-4410-BC24-EFA405000EBF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2B73-4054-4EC3-93AD-73B4864CCFEC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74;&#1091;&#1082;%20&#1054;\Sound%205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E:\&#1047;&#1074;&#1091;&#1082;%20&#1054;\Sound%204.mp3" TargetMode="External"/><Relationship Id="rId7" Type="http://schemas.openxmlformats.org/officeDocument/2006/relationships/image" Target="../media/image36.png"/><Relationship Id="rId2" Type="http://schemas.openxmlformats.org/officeDocument/2006/relationships/audio" Target="file:///E:\&#1047;&#1074;&#1091;&#1082;%20&#1054;\Sound%2011.mp3" TargetMode="External"/><Relationship Id="rId1" Type="http://schemas.openxmlformats.org/officeDocument/2006/relationships/audio" Target="file:///E:\&#1047;&#1074;&#1091;&#1082;%20&#1054;\Sound%2012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40.png"/><Relationship Id="rId5" Type="http://schemas.openxmlformats.org/officeDocument/2006/relationships/image" Target="../media/image27.gif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file:///E:\&#1047;&#1074;&#1091;&#1082;%20&#1054;\Sound%204.mp3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file:///E:\&#1047;&#1074;&#1091;&#1082;%20&#1054;\Sound%2011.mp3" TargetMode="External"/><Relationship Id="rId1" Type="http://schemas.openxmlformats.org/officeDocument/2006/relationships/audio" Target="file:///E:\&#1047;&#1074;&#1091;&#1082;%20&#1054;\Sound%2012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E:\&#1047;&#1074;&#1091;&#1082;%20&#1054;\Sound%204.mp3" TargetMode="External"/><Relationship Id="rId7" Type="http://schemas.openxmlformats.org/officeDocument/2006/relationships/image" Target="../media/image36.png"/><Relationship Id="rId2" Type="http://schemas.openxmlformats.org/officeDocument/2006/relationships/audio" Target="file:///E:\&#1047;&#1074;&#1091;&#1082;%20&#1054;\Sound%2012.mp3" TargetMode="External"/><Relationship Id="rId1" Type="http://schemas.openxmlformats.org/officeDocument/2006/relationships/audio" Target="file:///E:\&#1047;&#1074;&#1091;&#1082;%20&#1054;\Sound%2011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40.png"/><Relationship Id="rId5" Type="http://schemas.openxmlformats.org/officeDocument/2006/relationships/image" Target="../media/image41.gif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E:\&#1047;&#1074;&#1091;&#1082;%20&#1054;\Sound%204.mp3" TargetMode="External"/><Relationship Id="rId7" Type="http://schemas.openxmlformats.org/officeDocument/2006/relationships/image" Target="../media/image37.png"/><Relationship Id="rId2" Type="http://schemas.openxmlformats.org/officeDocument/2006/relationships/audio" Target="file:///E:\&#1047;&#1074;&#1091;&#1082;%20&#1054;\Sound%2011.mp3" TargetMode="External"/><Relationship Id="rId1" Type="http://schemas.openxmlformats.org/officeDocument/2006/relationships/audio" Target="file:///E:\&#1047;&#1074;&#1091;&#1082;%20&#1054;\Sound%2012.mp3" TargetMode="External"/><Relationship Id="rId6" Type="http://schemas.openxmlformats.org/officeDocument/2006/relationships/image" Target="../media/image42.jpeg"/><Relationship Id="rId11" Type="http://schemas.openxmlformats.org/officeDocument/2006/relationships/image" Target="../media/image40.png"/><Relationship Id="rId5" Type="http://schemas.openxmlformats.org/officeDocument/2006/relationships/image" Target="../media/image30.gif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7;&#1074;&#1091;&#1082;%20&#1054;\Sound%206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7772400" cy="178595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Звук «О».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" name="Picture 2" descr="D:\Диски с картинками\Человек\Люди 5\Дети\CHILD2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70916">
            <a:off x="580059" y="580058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3" descr="D:\Диски с картинками\Человек\Люди 5\Дети\CHILD3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892">
            <a:off x="4976691" y="1108621"/>
            <a:ext cx="3487294" cy="348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-9263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Сосчитай: один сом, два сома, три сома, …пять сомов (аналогично «лось», «колесо»)</a:t>
            </a:r>
            <a:endParaRPr lang="ru-RU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683568" y="1094723"/>
            <a:ext cx="6264696" cy="1110697"/>
            <a:chOff x="683568" y="1094723"/>
            <a:chExt cx="6829350" cy="11705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3568" y="1151565"/>
              <a:ext cx="1428750" cy="10953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04136" y="1169888"/>
              <a:ext cx="1428750" cy="10953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9274" y="1110045"/>
              <a:ext cx="1428750" cy="10953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8024" y="1094723"/>
              <a:ext cx="1428750" cy="109537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4168" y="1094723"/>
              <a:ext cx="1428750" cy="1095375"/>
            </a:xfrm>
            <a:prstGeom prst="rect">
              <a:avLst/>
            </a:prstGeom>
          </p:spPr>
        </p:pic>
      </p:grpSp>
      <p:grpSp>
        <p:nvGrpSpPr>
          <p:cNvPr id="4" name="Группа 15"/>
          <p:cNvGrpSpPr/>
          <p:nvPr/>
        </p:nvGrpSpPr>
        <p:grpSpPr>
          <a:xfrm>
            <a:off x="355175" y="2717300"/>
            <a:ext cx="7396424" cy="1250061"/>
            <a:chOff x="1029051" y="2717302"/>
            <a:chExt cx="7396424" cy="125006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9051" y="2717304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3307" y="2717304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1219" y="2717304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35828" y="2717302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36096" y="2717303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grpSp>
        <p:nvGrpSpPr>
          <p:cNvPr id="6" name="Группа 21"/>
          <p:cNvGrpSpPr/>
          <p:nvPr/>
        </p:nvGrpSpPr>
        <p:grpSpPr>
          <a:xfrm>
            <a:off x="355175" y="4637755"/>
            <a:ext cx="6780172" cy="1371634"/>
            <a:chOff x="1176204" y="4577646"/>
            <a:chExt cx="6780172" cy="137163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6204" y="4581128"/>
              <a:ext cx="1368152" cy="136815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5695" y="4577646"/>
              <a:ext cx="1368152" cy="136815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3847" y="4577646"/>
              <a:ext cx="1368152" cy="136815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20072" y="4577646"/>
              <a:ext cx="1368152" cy="136815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88224" y="4581128"/>
              <a:ext cx="1368152" cy="1368152"/>
            </a:xfrm>
            <a:prstGeom prst="rect">
              <a:avLst/>
            </a:prstGeom>
          </p:spPr>
        </p:pic>
      </p:grp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37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pPr algn="l"/>
            <a:r>
              <a:rPr lang="ru-RU" dirty="0" smtClean="0"/>
              <a:t>Кто это или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Запомни:</a:t>
            </a:r>
          </a:p>
          <a:p>
            <a:pPr>
              <a:buNone/>
            </a:pPr>
            <a:r>
              <a:rPr lang="ru-RU" dirty="0" smtClean="0"/>
              <a:t> -про всё живое мы спрашиваем КТО ЭТО?</a:t>
            </a:r>
          </a:p>
          <a:p>
            <a:pPr>
              <a:buNone/>
            </a:pPr>
            <a:r>
              <a:rPr lang="ru-RU" dirty="0" smtClean="0"/>
              <a:t>-про всё неживое – ЧТО ЭТО?</a:t>
            </a:r>
          </a:p>
          <a:p>
            <a:pPr>
              <a:buNone/>
            </a:pPr>
            <a:r>
              <a:rPr lang="ru-RU" dirty="0" smtClean="0"/>
              <a:t>Смотри на картинки и задавай правильный вопрос.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0042"/>
            <a:ext cx="304798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алог картинок\О\1DONKEY G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8604"/>
            <a:ext cx="5857916" cy="5857916"/>
          </a:xfrm>
          <a:prstGeom prst="rect">
            <a:avLst/>
          </a:prstGeom>
          <a:noFill/>
        </p:spPr>
      </p:pic>
      <p:pic>
        <p:nvPicPr>
          <p:cNvPr id="4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t="3949" r="48308" b="40929"/>
          <a:stretch>
            <a:fillRect/>
          </a:stretch>
        </p:blipFill>
        <p:spPr bwMode="auto">
          <a:xfrm>
            <a:off x="7500958" y="5500702"/>
            <a:ext cx="1368425" cy="1093787"/>
          </a:xfrm>
          <a:prstGeom prst="rect">
            <a:avLst/>
          </a:prstGeom>
          <a:noFill/>
        </p:spPr>
      </p:pic>
      <p:pic>
        <p:nvPicPr>
          <p:cNvPr id="6" name="Sound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72528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талог картинок\О\Обув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6" y="0"/>
            <a:ext cx="6858024" cy="6858024"/>
          </a:xfrm>
          <a:prstGeom prst="rect">
            <a:avLst/>
          </a:prstGeom>
          <a:noFill/>
        </p:spPr>
      </p:pic>
      <p:pic>
        <p:nvPicPr>
          <p:cNvPr id="5" name="Picture 2" descr="Неживое"/>
          <p:cNvPicPr>
            <a:picLocks noChangeAspect="1" noChangeArrowheads="1"/>
          </p:cNvPicPr>
          <p:nvPr/>
        </p:nvPicPr>
        <p:blipFill>
          <a:blip r:embed="rId3" cstate="print"/>
          <a:srcRect t="5902" r="43912" b="29123"/>
          <a:stretch>
            <a:fillRect/>
          </a:stretch>
        </p:blipFill>
        <p:spPr bwMode="auto">
          <a:xfrm>
            <a:off x="7215206" y="5286388"/>
            <a:ext cx="1547812" cy="13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талог картинок\О\Z4019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6357982" cy="6357982"/>
          </a:xfrm>
          <a:prstGeom prst="rect">
            <a:avLst/>
          </a:prstGeom>
          <a:noFill/>
        </p:spPr>
      </p:pic>
      <p:pic>
        <p:nvPicPr>
          <p:cNvPr id="5" name="Picture 4" descr="Живое">
            <a:hlinkClick r:id="" action="ppaction://noaction">
              <a:snd r:embed="rId2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t="3949" r="48308" b="40929"/>
          <a:stretch>
            <a:fillRect/>
          </a:stretch>
        </p:blipFill>
        <p:spPr bwMode="auto">
          <a:xfrm>
            <a:off x="7500958" y="5500702"/>
            <a:ext cx="1368425" cy="109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талог картинок\О\WETH0015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215238" cy="7215238"/>
          </a:xfrm>
          <a:prstGeom prst="rect">
            <a:avLst/>
          </a:prstGeom>
          <a:noFill/>
        </p:spPr>
      </p:pic>
      <p:pic>
        <p:nvPicPr>
          <p:cNvPr id="4" name="Picture 2" descr="Неживое"/>
          <p:cNvPicPr>
            <a:picLocks noChangeAspect="1" noChangeArrowheads="1"/>
          </p:cNvPicPr>
          <p:nvPr/>
        </p:nvPicPr>
        <p:blipFill>
          <a:blip r:embed="rId3" cstate="print"/>
          <a:srcRect t="5902" r="43912" b="29123"/>
          <a:stretch>
            <a:fillRect/>
          </a:stretch>
        </p:blipFill>
        <p:spPr bwMode="auto">
          <a:xfrm>
            <a:off x="7358082" y="5286388"/>
            <a:ext cx="1547812" cy="13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талог картинок\О\okun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6643734" cy="4606322"/>
          </a:xfrm>
          <a:prstGeom prst="rect">
            <a:avLst/>
          </a:prstGeom>
          <a:noFill/>
        </p:spPr>
      </p:pic>
      <p:pic>
        <p:nvPicPr>
          <p:cNvPr id="3" name="Picture 4" descr="Живое">
            <a:hlinkClick r:id="" action="ppaction://noaction">
              <a:snd r:embed="rId2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t="3949" r="48308" b="40929"/>
          <a:stretch>
            <a:fillRect/>
          </a:stretch>
        </p:blipFill>
        <p:spPr bwMode="auto">
          <a:xfrm>
            <a:off x="7500958" y="5500702"/>
            <a:ext cx="1368425" cy="109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ивое"/>
          <p:cNvPicPr>
            <a:picLocks noChangeAspect="1" noChangeArrowheads="1"/>
          </p:cNvPicPr>
          <p:nvPr/>
        </p:nvPicPr>
        <p:blipFill>
          <a:blip r:embed="rId2" cstate="print"/>
          <a:srcRect t="5902" r="43912" b="29123"/>
          <a:stretch>
            <a:fillRect/>
          </a:stretch>
        </p:blipFill>
        <p:spPr bwMode="auto">
          <a:xfrm>
            <a:off x="7429520" y="5286388"/>
            <a:ext cx="1547812" cy="1344612"/>
          </a:xfrm>
          <a:prstGeom prst="rect">
            <a:avLst/>
          </a:prstGeom>
          <a:noFill/>
        </p:spPr>
      </p:pic>
      <p:pic>
        <p:nvPicPr>
          <p:cNvPr id="8" name="Picture 2" descr="D:\Каталог картинок\О\4009384213575_1_Okno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642918"/>
            <a:ext cx="2000264" cy="2040810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О\4009384213575_1_Okno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2000264" cy="2040810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О\4009384213575_1_Okno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2000264" cy="204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талог картинок\О\BRACELET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42" y="642918"/>
            <a:ext cx="8770638" cy="5214974"/>
          </a:xfrm>
          <a:prstGeom prst="rect">
            <a:avLst/>
          </a:prstGeom>
          <a:noFill/>
        </p:spPr>
      </p:pic>
      <p:pic>
        <p:nvPicPr>
          <p:cNvPr id="4" name="Picture 2" descr="Неживое"/>
          <p:cNvPicPr>
            <a:picLocks noChangeAspect="1" noChangeArrowheads="1"/>
          </p:cNvPicPr>
          <p:nvPr/>
        </p:nvPicPr>
        <p:blipFill>
          <a:blip r:embed="rId3" cstate="print"/>
          <a:srcRect t="5902" r="43912" b="29123"/>
          <a:stretch>
            <a:fillRect/>
          </a:stretch>
        </p:blipFill>
        <p:spPr bwMode="auto">
          <a:xfrm>
            <a:off x="7286644" y="5286388"/>
            <a:ext cx="1547812" cy="13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талог картинок\О\08123672f7f838354cc1af74319e44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424"/>
          </a:xfrm>
          <a:prstGeom prst="rect">
            <a:avLst/>
          </a:prstGeom>
          <a:noFill/>
        </p:spPr>
      </p:pic>
      <p:pic>
        <p:nvPicPr>
          <p:cNvPr id="4" name="Picture 2" descr="Неживое"/>
          <p:cNvPicPr>
            <a:picLocks noChangeAspect="1" noChangeArrowheads="1"/>
          </p:cNvPicPr>
          <p:nvPr/>
        </p:nvPicPr>
        <p:blipFill>
          <a:blip r:embed="rId3" cstate="print"/>
          <a:srcRect t="5902" r="43912" b="29123"/>
          <a:stretch>
            <a:fillRect/>
          </a:stretch>
        </p:blipFill>
        <p:spPr bwMode="auto">
          <a:xfrm>
            <a:off x="7596188" y="5513388"/>
            <a:ext cx="1547812" cy="13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данной презентации 28 слайдов. Разделите, пожалуйста, презентацию на части и выполняйте в  день по 1 </a:t>
            </a:r>
            <a:r>
              <a:rPr lang="ru-RU" dirty="0" smtClean="0"/>
              <a:t>части</a:t>
            </a:r>
          </a:p>
          <a:p>
            <a:pPr algn="ctr">
              <a:buNone/>
            </a:pPr>
            <a:r>
              <a:rPr lang="ru-RU" sz="2400" dirty="0" smtClean="0"/>
              <a:t>(выполнение  не должно превышать более 15 мин.)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Она – он – оно - они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5" descr="WOMAN 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N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3061629" cy="306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UN_HEAT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500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AN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1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WOMAN 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талог картинок\О\Обувь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500174"/>
            <a:ext cx="3286124" cy="3286124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О\BRACELET п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8317" y="1785926"/>
            <a:ext cx="4685683" cy="2786082"/>
          </a:xfrm>
          <a:prstGeom prst="rect">
            <a:avLst/>
          </a:prstGeom>
          <a:noFill/>
        </p:spPr>
      </p:pic>
      <p:pic>
        <p:nvPicPr>
          <p:cNvPr id="4" name="Picture 5" descr="MAN 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78632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OMAN 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485776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und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072330" y="-304800"/>
            <a:ext cx="304800" cy="304800"/>
          </a:xfrm>
          <a:prstGeom prst="rect">
            <a:avLst/>
          </a:prstGeom>
        </p:spPr>
      </p:pic>
      <p:pic>
        <p:nvPicPr>
          <p:cNvPr id="7" name="Sound 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929586" y="-304800"/>
            <a:ext cx="304800" cy="304800"/>
          </a:xfrm>
          <a:prstGeom prst="rect">
            <a:avLst/>
          </a:prstGeom>
        </p:spPr>
      </p:pic>
      <p:pic>
        <p:nvPicPr>
          <p:cNvPr id="8" name="Sound 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6286512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Каталог картинок\О\08123672f7f838354cc1af74319e442b.jpg"/>
          <p:cNvPicPr>
            <a:picLocks noChangeAspect="1" noChangeArrowheads="1"/>
          </p:cNvPicPr>
          <p:nvPr/>
        </p:nvPicPr>
        <p:blipFill>
          <a:blip r:embed="rId5" cstate="print"/>
          <a:srcRect l="1913" t="2564" r="2445" b="5127"/>
          <a:stretch>
            <a:fillRect/>
          </a:stretch>
        </p:blipFill>
        <p:spPr bwMode="auto">
          <a:xfrm>
            <a:off x="4714876" y="1897369"/>
            <a:ext cx="3714776" cy="2674639"/>
          </a:xfrm>
          <a:prstGeom prst="rect">
            <a:avLst/>
          </a:prstGeom>
          <a:noFill/>
        </p:spPr>
      </p:pic>
      <p:pic>
        <p:nvPicPr>
          <p:cNvPr id="4" name="Picture 5" descr="SUN_HEAT 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143512"/>
            <a:ext cx="14287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OMAN 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5542" y="4923344"/>
            <a:ext cx="149894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N 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000636"/>
            <a:ext cx="1425226" cy="14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Каталог картинок\О\4009384213575_1_Okno п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857232"/>
            <a:ext cx="1834475" cy="1871660"/>
          </a:xfrm>
          <a:prstGeom prst="rect">
            <a:avLst/>
          </a:prstGeom>
          <a:noFill/>
        </p:spPr>
      </p:pic>
      <p:pic>
        <p:nvPicPr>
          <p:cNvPr id="9" name="Picture 2" descr="D:\Каталог картинок\О\4009384213575_1_Okno п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1643050"/>
            <a:ext cx="1834475" cy="1871660"/>
          </a:xfrm>
          <a:prstGeom prst="rect">
            <a:avLst/>
          </a:prstGeom>
          <a:noFill/>
        </p:spPr>
      </p:pic>
      <p:pic>
        <p:nvPicPr>
          <p:cNvPr id="10" name="Picture 2" descr="D:\Каталог картинок\О\4009384213575_1_Okno п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2857496"/>
            <a:ext cx="1834475" cy="1871660"/>
          </a:xfrm>
          <a:prstGeom prst="rect">
            <a:avLst/>
          </a:prstGeom>
          <a:noFill/>
        </p:spPr>
      </p:pic>
      <p:pic>
        <p:nvPicPr>
          <p:cNvPr id="11" name="Sound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072330" y="-304800"/>
            <a:ext cx="304800" cy="304800"/>
          </a:xfrm>
          <a:prstGeom prst="rect">
            <a:avLst/>
          </a:prstGeom>
        </p:spPr>
      </p:pic>
      <p:pic>
        <p:nvPicPr>
          <p:cNvPr id="12" name="Sound 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7929586" y="-304800"/>
            <a:ext cx="304800" cy="304800"/>
          </a:xfrm>
          <a:prstGeom prst="rect">
            <a:avLst/>
          </a:prstGeom>
        </p:spPr>
      </p:pic>
      <p:pic>
        <p:nvPicPr>
          <p:cNvPr id="13" name="Sound 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6286512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талог картинок\О\Овощи.gif"/>
          <p:cNvPicPr>
            <a:picLocks noChangeAspect="1" noChangeArrowheads="1"/>
          </p:cNvPicPr>
          <p:nvPr/>
        </p:nvPicPr>
        <p:blipFill>
          <a:blip r:embed="rId5" cstate="print"/>
          <a:srcRect l="6977" t="16279" r="2326" b="20930"/>
          <a:stretch>
            <a:fillRect/>
          </a:stretch>
        </p:blipFill>
        <p:spPr bwMode="auto">
          <a:xfrm>
            <a:off x="4286248" y="2285992"/>
            <a:ext cx="4402697" cy="2286016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О\1DONKEY G 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142984"/>
            <a:ext cx="3714776" cy="3714776"/>
          </a:xfrm>
          <a:prstGeom prst="rect">
            <a:avLst/>
          </a:prstGeom>
          <a:noFill/>
        </p:spPr>
      </p:pic>
      <p:pic>
        <p:nvPicPr>
          <p:cNvPr id="4" name="Picture 5" descr="MAN 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92919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OMAN 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7442" y="4851906"/>
            <a:ext cx="149894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N 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929198"/>
            <a:ext cx="1425226" cy="14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und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29586" y="-304800"/>
            <a:ext cx="304800" cy="304800"/>
          </a:xfrm>
          <a:prstGeom prst="rect">
            <a:avLst/>
          </a:prstGeom>
        </p:spPr>
      </p:pic>
      <p:pic>
        <p:nvPicPr>
          <p:cNvPr id="8" name="Sound 1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072330" y="-304800"/>
            <a:ext cx="304800" cy="304800"/>
          </a:xfrm>
          <a:prstGeom prst="rect">
            <a:avLst/>
          </a:prstGeom>
        </p:spPr>
      </p:pic>
      <p:pic>
        <p:nvPicPr>
          <p:cNvPr id="10" name="Sound 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6286512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талог картинок\О\WETH0015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3429000" cy="3429000"/>
          </a:xfrm>
          <a:prstGeom prst="rect">
            <a:avLst/>
          </a:prstGeom>
          <a:noFill/>
        </p:spPr>
      </p:pic>
      <p:pic>
        <p:nvPicPr>
          <p:cNvPr id="3074" name="Picture 2" descr="D:\Каталог картинок\О\cloud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428736"/>
            <a:ext cx="4548186" cy="3411140"/>
          </a:xfrm>
          <a:prstGeom prst="rect">
            <a:avLst/>
          </a:prstGeom>
          <a:noFill/>
        </p:spPr>
      </p:pic>
      <p:pic>
        <p:nvPicPr>
          <p:cNvPr id="4" name="Picture 5" descr="SUN_HEAT 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000636"/>
            <a:ext cx="164307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OMAN 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500063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und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072330" y="-304800"/>
            <a:ext cx="304800" cy="304800"/>
          </a:xfrm>
          <a:prstGeom prst="rect">
            <a:avLst/>
          </a:prstGeom>
        </p:spPr>
      </p:pic>
      <p:pic>
        <p:nvPicPr>
          <p:cNvPr id="7" name="Sound 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929586" y="-304800"/>
            <a:ext cx="304800" cy="304800"/>
          </a:xfrm>
          <a:prstGeom prst="rect">
            <a:avLst/>
          </a:prstGeom>
        </p:spPr>
      </p:pic>
      <p:pic>
        <p:nvPicPr>
          <p:cNvPr id="9" name="Sound 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5072066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талог картинок\О\08123672f7f838354cc1af74319e442b.jpg"/>
          <p:cNvPicPr>
            <a:picLocks noChangeAspect="1" noChangeArrowheads="1"/>
          </p:cNvPicPr>
          <p:nvPr/>
        </p:nvPicPr>
        <p:blipFill>
          <a:blip r:embed="rId3" cstate="print"/>
          <a:srcRect l="1913" t="2564" r="2445" b="5127"/>
          <a:stretch>
            <a:fillRect/>
          </a:stretch>
        </p:blipFill>
        <p:spPr bwMode="auto">
          <a:xfrm>
            <a:off x="5072066" y="2071678"/>
            <a:ext cx="3714776" cy="2674639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О\okun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2000240"/>
            <a:ext cx="3941454" cy="2963248"/>
          </a:xfrm>
          <a:prstGeom prst="rect">
            <a:avLst/>
          </a:prstGeom>
          <a:noFill/>
        </p:spPr>
      </p:pic>
      <p:pic>
        <p:nvPicPr>
          <p:cNvPr id="5" name="Sound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86380" y="-304800"/>
            <a:ext cx="304800" cy="304800"/>
          </a:xfrm>
          <a:prstGeom prst="rect">
            <a:avLst/>
          </a:prstGeom>
        </p:spPr>
      </p:pic>
      <p:pic>
        <p:nvPicPr>
          <p:cNvPr id="6" name="Picture 5" descr="MAN 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92919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UN_HEAT 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000636"/>
            <a:ext cx="164307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Дополнительно  (по желанию)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545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Назови </a:t>
            </a:r>
            <a:r>
              <a:rPr lang="ru-RU" dirty="0" smtClean="0"/>
              <a:t>части тела, в названии которых   встречается звук «о».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Ответ: лоб, волосы, нос, брови, рот, плечо, локоть, живот, ноги, ногти, ладонь, висок.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C:\Users\Татьяна\Downloads\kids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1482323" cy="231387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Называй</a:t>
            </a:r>
            <a:r>
              <a:rPr lang="ru-RU" sz="3600" dirty="0" smtClean="0"/>
              <a:t> картинки, протягивая первый звук и показывая нужный звуковой символ:</a:t>
            </a:r>
            <a:br>
              <a:rPr lang="ru-RU" sz="3600" dirty="0" smtClean="0"/>
            </a:br>
            <a:r>
              <a:rPr lang="ru-RU" sz="3600" dirty="0" smtClean="0"/>
              <a:t>аист, ослик, астра, утка, арка, остров.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Содержимое 4" descr="C:\Users\Татьяна\Desktop\фото\зв.модели фото\DSCN06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706582" cy="5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лайд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14752"/>
            <a:ext cx="3943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фото\зв.модели фото\DSCN06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3116"/>
            <a:ext cx="8191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Desktop\фото\зв.модели фото\DSCN07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3116"/>
            <a:ext cx="838200" cy="6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dirty="0" smtClean="0"/>
              <a:t>Развитие логического мышления.</a:t>
            </a:r>
            <a:br>
              <a:rPr lang="ru-RU" sz="3600" dirty="0" smtClean="0"/>
            </a:br>
            <a:r>
              <a:rPr lang="ru-RU" sz="2700" dirty="0" smtClean="0"/>
              <a:t>Ослик предлагает тебе решить смешную  загадку.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22530" name="Picture 2" descr="Image8"/>
          <p:cNvPicPr>
            <a:picLocks noChangeAspect="1" noChangeArrowheads="1"/>
          </p:cNvPicPr>
          <p:nvPr/>
        </p:nvPicPr>
        <p:blipFill>
          <a:blip r:embed="rId2" cstate="print">
            <a:lum bright="-24000" contrast="66000"/>
          </a:blip>
          <a:srcRect/>
          <a:stretch>
            <a:fillRect/>
          </a:stretch>
        </p:blipFill>
        <p:spPr bwMode="auto">
          <a:xfrm>
            <a:off x="1" y="1328850"/>
            <a:ext cx="9144000" cy="52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359429321-61-72&amp;n=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«Перед—между—после».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 Назови  картинки: картошка, морковь, лук, капуста.  </a:t>
            </a:r>
          </a:p>
          <a:p>
            <a:r>
              <a:rPr lang="ru-RU" sz="2400" dirty="0" smtClean="0"/>
              <a:t> Ответь: какая картинка в ряду первая, какая - последняя, какая  перед морковкой, после нее, между морковкой и капустой?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Как все это можно назвать одним словом? (Овощи. )</a:t>
            </a:r>
          </a:p>
          <a:p>
            <a:pPr>
              <a:buNone/>
            </a:pPr>
            <a:r>
              <a:rPr lang="ru-RU" sz="2400" dirty="0" smtClean="0"/>
              <a:t>- Какой первый звук в слове  «</a:t>
            </a:r>
            <a:r>
              <a:rPr lang="ru-RU" sz="2400" i="1" dirty="0" smtClean="0"/>
              <a:t>овощи</a:t>
            </a:r>
            <a:r>
              <a:rPr lang="ru-RU" sz="2400" dirty="0" smtClean="0"/>
              <a:t>?</a:t>
            </a:r>
            <a:r>
              <a:rPr lang="ru-RU" sz="2400" i="1" dirty="0" smtClean="0"/>
              <a:t>» </a:t>
            </a:r>
            <a:r>
              <a:rPr lang="ru-RU" sz="2400" dirty="0" smtClean="0"/>
              <a:t>(</a:t>
            </a:r>
            <a:r>
              <a:rPr lang="ru-RU" sz="2400" dirty="0" smtClean="0"/>
              <a:t>произносим </a:t>
            </a:r>
            <a:r>
              <a:rPr lang="ru-RU" sz="2400" dirty="0" smtClean="0"/>
              <a:t>слово, </a:t>
            </a:r>
            <a:r>
              <a:rPr lang="ru-RU" sz="2400" dirty="0" smtClean="0"/>
              <a:t>протягивая </a:t>
            </a:r>
            <a:r>
              <a:rPr lang="ru-RU" sz="2400" dirty="0" smtClean="0"/>
              <a:t>звук </a:t>
            </a:r>
            <a:r>
              <a:rPr lang="ru-RU" sz="2400" dirty="0" smtClean="0"/>
              <a:t>[О]  «</a:t>
            </a:r>
            <a:r>
              <a:rPr lang="ru-RU" sz="2400" dirty="0" err="1" smtClean="0"/>
              <a:t>оооовощи</a:t>
            </a:r>
            <a:r>
              <a:rPr lang="ru-RU" sz="2400" dirty="0" smtClean="0"/>
              <a:t>»).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http://cookbook.itop.net/Media/Terms/%D0%9A%D0%B0%D1%80%D1%82%D0%BE%D1%84%D0%B5%D0%BB%D1%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86058"/>
            <a:ext cx="1428760" cy="1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groru.com/upload/images/73/734543/1x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2143135" cy="12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.bp.blogspot.com/_wztY1JX-oz4/S7JP_07-WlI/AAAAAAAAA7k/Ws5mcZ-IEN4/s1600/oni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14686"/>
            <a:ext cx="654169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pikabu.ru/images/big_size_comm/2012-08_6/134593679520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928934"/>
            <a:ext cx="1428750" cy="13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Татьяна\Desktop\фото\зв.модели фото\DSCN3166.jpg"/>
          <p:cNvPicPr>
            <a:picLocks noGrp="1"/>
          </p:cNvPicPr>
          <p:nvPr>
            <p:ph idx="1"/>
          </p:nvPr>
        </p:nvPicPr>
        <p:blipFill>
          <a:blip r:embed="rId2" cstate="print"/>
          <a:srcRect r="35847"/>
          <a:stretch>
            <a:fillRect/>
          </a:stretch>
        </p:blipFill>
        <p:spPr bwMode="auto">
          <a:xfrm>
            <a:off x="2928926" y="57148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2906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Произнеси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 «о» перед зеркалом: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губы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вытянуты овалом;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зубы закрыты губками;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язычок лежит на дне рта.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вук [О] — гласный, так как язык, губы и зубы не мешают свободному прохождению воздуха, и для его обозначения используется красный цвет.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Отгадай: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Сер да не волк, длинноух, да не заяц. (Ослик)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Повтори отгадку, протягивая 1-й звук. </a:t>
            </a:r>
          </a:p>
          <a:p>
            <a:pPr>
              <a:buNone/>
            </a:pPr>
            <a:r>
              <a:rPr lang="ru-RU" dirty="0" smtClean="0"/>
              <a:t>Какой звук услышали?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 descr="http://im2-tub-ru.yandex.net/i?id=359429321-61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66"/>
            <a:ext cx="25003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5000636"/>
          <a:ext cx="3516923" cy="797170"/>
        </p:xfrm>
        <a:graphic>
          <a:graphicData uri="http://schemas.openxmlformats.org/drawingml/2006/table">
            <a:tbl>
              <a:tblPr/>
              <a:tblGrid>
                <a:gridCol w="1172308"/>
                <a:gridCol w="1172307"/>
                <a:gridCol w="1172308"/>
              </a:tblGrid>
              <a:tr h="797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C:\Users\Татьяна\Documents\звуковые символы\DSCN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636"/>
            <a:ext cx="928694" cy="73655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Задания ослика: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/>
              <a:t>Закрой глаза, послушай, п</a:t>
            </a:r>
            <a:r>
              <a:rPr lang="ru-RU" dirty="0" smtClean="0"/>
              <a:t>овтори </a:t>
            </a:r>
            <a:r>
              <a:rPr lang="ru-RU" dirty="0" smtClean="0"/>
              <a:t>и </a:t>
            </a:r>
            <a:r>
              <a:rPr lang="ru-RU" dirty="0" smtClean="0"/>
              <a:t>сосчитай, </a:t>
            </a:r>
            <a:r>
              <a:rPr lang="ru-RU" dirty="0" smtClean="0"/>
              <a:t>сколько раз слышится «о»: </a:t>
            </a:r>
            <a:r>
              <a:rPr lang="ru-RU" dirty="0" err="1" smtClean="0"/>
              <a:t>оо</a:t>
            </a:r>
            <a:r>
              <a:rPr lang="ru-RU" dirty="0" smtClean="0"/>
              <a:t>, </a:t>
            </a:r>
            <a:r>
              <a:rPr lang="ru-RU" dirty="0" err="1" smtClean="0"/>
              <a:t>иои</a:t>
            </a:r>
            <a:r>
              <a:rPr lang="ru-RU" dirty="0" smtClean="0"/>
              <a:t>, </a:t>
            </a:r>
            <a:r>
              <a:rPr lang="ru-RU" dirty="0" err="1" smtClean="0"/>
              <a:t>аии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 Повтори и покажи столько пальчиков, сколько звуков услышал. Определи,  на каком месте находится звук «о</a:t>
            </a:r>
            <a:r>
              <a:rPr lang="ru-RU" dirty="0" smtClean="0"/>
              <a:t>»: ИО, УОУ, ООО.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3" descr="http://im2-tub-ru.yandex.net/i?id=359429321-61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25003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«Много — один»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400" dirty="0" smtClean="0"/>
              <a:t>образование единственного числа имен существительных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Стёкла — стекло,  крылья — ..., перья — ..., яйца-…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Татьяна\Downloads\944229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57430"/>
            <a:ext cx="2214546" cy="1391234"/>
          </a:xfrm>
          <a:prstGeom prst="rect">
            <a:avLst/>
          </a:prstGeom>
          <a:noFill/>
        </p:spPr>
      </p:pic>
      <p:pic>
        <p:nvPicPr>
          <p:cNvPr id="5" name="Picture 1" descr="C:\Users\Татьяна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2247900" cy="1428750"/>
          </a:xfrm>
          <a:prstGeom prst="rect">
            <a:avLst/>
          </a:prstGeom>
          <a:noFill/>
        </p:spPr>
      </p:pic>
      <p:pic>
        <p:nvPicPr>
          <p:cNvPr id="6" name="Рисунок 5" descr="http://nuretdin.ru/wp-content/uploads/2012/09/%D0%BF%D0%B5%D1%80%D0%B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1643074" cy="14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uretdin.ru/wp-content/uploads/2012/09/%D0%BF%D0%B5%D1%80%D0%B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643314"/>
            <a:ext cx="1643074" cy="14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Mcy;&amp;acy;&amp;tcy;&amp;iecy;&amp;rcy;&amp;icy;&amp;acy;&amp;lcy;&amp;ycy; &amp;zcy;&amp;acy; &amp;Fcy;&amp;iecy;&amp;vcy;&amp;rcy;&amp;acy;&amp;lcy;&amp;softcy; 2011 &amp;gcy;&amp;ocy;&amp;dcy;&amp;acy; &quot; Myweb-Master.ru - PSD &amp;icy;&amp;scy;&amp;khcy;&amp;ocy;&amp;dcy;&amp;ncy;&amp;icy;&amp;kcy;&amp;icy;, &amp;ucy;&amp;rcy;&amp;ocy;&amp;kcy;&amp;icy; &amp;pcy;&amp;ocy; &amp;fcy;&amp;ocy;&amp;tcy;&amp;ocy;&amp;shcy;&amp;ocy;&amp;pcy;&amp;ucy;, &amp;kcy;&amp;icy;&amp;scy;&amp;tcy;&amp;icy; &amp;dcy;&amp;lcy;&amp;yacy; &amp;fcy;&amp;ocy;&amp;tcy;&amp;ocy;&amp;shcy;&amp;ocy;&amp;pcy;, &amp;scy;&amp;kcy;&amp;acy;&amp;chcy;&amp;acy;&amp;tcy;&amp;softcy; backgrounds, &amp;bcy;&amp;l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14884"/>
            <a:ext cx="1460411" cy="1491291"/>
          </a:xfrm>
          <a:prstGeom prst="rect">
            <a:avLst/>
          </a:prstGeom>
          <a:noFill/>
        </p:spPr>
      </p:pic>
      <p:pic>
        <p:nvPicPr>
          <p:cNvPr id="10" name="Picture 2" descr="&amp;Mcy;&amp;acy;&amp;tcy;&amp;iecy;&amp;rcy;&amp;icy;&amp;acy;&amp;lcy;&amp;ycy; &amp;zcy;&amp;acy; &amp;Fcy;&amp;iecy;&amp;vcy;&amp;rcy;&amp;acy;&amp;lcy;&amp;softcy; 2011 &amp;gcy;&amp;ocy;&amp;dcy;&amp;acy; &quot; Myweb-Master.ru - PSD &amp;icy;&amp;scy;&amp;khcy;&amp;ocy;&amp;dcy;&amp;ncy;&amp;icy;&amp;kcy;&amp;icy;, &amp;ucy;&amp;rcy;&amp;ocy;&amp;kcy;&amp;icy; &amp;pcy;&amp;ocy; &amp;fcy;&amp;ocy;&amp;tcy;&amp;ocy;&amp;shcy;&amp;ocy;&amp;pcy;&amp;ucy;, &amp;kcy;&amp;icy;&amp;scy;&amp;tcy;&amp;icy; &amp;dcy;&amp;lcy;&amp;yacy; &amp;fcy;&amp;ocy;&amp;tcy;&amp;ocy;&amp;shcy;&amp;ocy;&amp;pcy;, &amp;scy;&amp;kcy;&amp;acy;&amp;chcy;&amp;acy;&amp;tcy;&amp;softcy; backgrounds, &amp;bcy;&amp;l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786322"/>
            <a:ext cx="1460411" cy="1491291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71802" y="4714884"/>
          <a:ext cx="3004185" cy="769620"/>
        </p:xfrm>
        <a:graphic>
          <a:graphicData uri="http://schemas.openxmlformats.org/drawingml/2006/table">
            <a:tbl>
              <a:tblPr/>
              <a:tblGrid>
                <a:gridCol w="1001395"/>
                <a:gridCol w="1001395"/>
                <a:gridCol w="1001395"/>
              </a:tblGrid>
              <a:tr h="769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C:\Users\Татьяна\Documents\звуковые символы\DSCN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928694" cy="7365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714356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Взрослый просит ребенка повторить новые слова: стекло, крыло, перо, яйцо.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Чем похожи эти слова? Определи место звука «О» в этих словах.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Рисунок 15" descr="http://nuretdin.ru/wp-content/uploads/2012/09/%D0%BF%D0%B5%D1%80%D0%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1643074" cy="14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&amp;Mcy;&amp;acy;&amp;tcy;&amp;iecy;&amp;rcy;&amp;icy;&amp;acy;&amp;lcy;&amp;ycy; &amp;zcy;&amp;acy; &amp;Fcy;&amp;iecy;&amp;vcy;&amp;rcy;&amp;acy;&amp;lcy;&amp;softcy; 2011 &amp;gcy;&amp;ocy;&amp;dcy;&amp;acy; &quot; Myweb-Master.ru - PSD &amp;icy;&amp;scy;&amp;khcy;&amp;ocy;&amp;dcy;&amp;ncy;&amp;icy;&amp;kcy;&amp;icy;, &amp;ucy;&amp;rcy;&amp;ocy;&amp;kcy;&amp;icy; &amp;pcy;&amp;ocy; &amp;fcy;&amp;ocy;&amp;tcy;&amp;ocy;&amp;shcy;&amp;ocy;&amp;pcy;&amp;ucy;, &amp;kcy;&amp;icy;&amp;scy;&amp;tcy;&amp;icy; &amp;dcy;&amp;lcy;&amp;yacy; &amp;fcy;&amp;ocy;&amp;tcy;&amp;ocy;&amp;shcy;&amp;ocy;&amp;pcy;, &amp;scy;&amp;kcy;&amp;acy;&amp;chcy;&amp;acy;&amp;tcy;&amp;softcy; backgrounds, &amp;bcy;&amp;l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643050"/>
            <a:ext cx="1460411" cy="1491291"/>
          </a:xfrm>
          <a:prstGeom prst="rect">
            <a:avLst/>
          </a:prstGeom>
          <a:noFill/>
        </p:spPr>
      </p:pic>
      <p:pic>
        <p:nvPicPr>
          <p:cNvPr id="4099" name="Picture 3" descr="C:\Users\Татьяна\Download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714488"/>
            <a:ext cx="1428750" cy="1428750"/>
          </a:xfrm>
          <a:prstGeom prst="rect">
            <a:avLst/>
          </a:prstGeom>
          <a:noFill/>
        </p:spPr>
      </p:pic>
      <p:pic>
        <p:nvPicPr>
          <p:cNvPr id="4100" name="Picture 4" descr="C:\Users\Татьяна\Downloads\asa-de-clip-art_424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643050"/>
            <a:ext cx="1228719" cy="1697965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Назови картинки и выбери картинку, в названии которой есть звук «о»: кубики, бант, слон, вишня. Определи место звука «о».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im8-tub-ru.yandex.net/i?id=375406599-3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723373502-10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19383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209904825-51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571768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498337480-6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928802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28926" y="3071810"/>
          <a:ext cx="3004185" cy="769620"/>
        </p:xfrm>
        <a:graphic>
          <a:graphicData uri="http://schemas.openxmlformats.org/drawingml/2006/table">
            <a:tbl>
              <a:tblPr/>
              <a:tblGrid>
                <a:gridCol w="1001395"/>
                <a:gridCol w="1001395"/>
                <a:gridCol w="1001395"/>
              </a:tblGrid>
              <a:tr h="769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Users\Татьяна\Documents\звуковые символы\DSCN06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071810"/>
            <a:ext cx="928694" cy="736550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469</Words>
  <Application>Microsoft Office PowerPoint</Application>
  <PresentationFormat>Экран (4:3)</PresentationFormat>
  <Paragraphs>75</Paragraphs>
  <Slides>29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Звук «О».</vt:lpstr>
      <vt:lpstr>Уважаемые родители!</vt:lpstr>
      <vt:lpstr> «Перед—между—после».</vt:lpstr>
      <vt:lpstr>Слайд 4</vt:lpstr>
      <vt:lpstr>Отгадай:  </vt:lpstr>
      <vt:lpstr> Задания ослика:</vt:lpstr>
      <vt:lpstr>«Много — один»  (образование единственного числа имен существительных).</vt:lpstr>
      <vt:lpstr>Слайд 8</vt:lpstr>
      <vt:lpstr>Назови картинки и выбери картинку, в названии которой есть звук «о»: кубики, бант, слон, вишня. Определи место звука «о». </vt:lpstr>
      <vt:lpstr>Слайд 10</vt:lpstr>
      <vt:lpstr>Кто это или что это?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Она – он – оно - они</vt:lpstr>
      <vt:lpstr>Слайд 21</vt:lpstr>
      <vt:lpstr>Слайд 22</vt:lpstr>
      <vt:lpstr>Слайд 23</vt:lpstr>
      <vt:lpstr>Слайд 24</vt:lpstr>
      <vt:lpstr>Слайд 25</vt:lpstr>
      <vt:lpstr>Дополнительно  (по желанию)</vt:lpstr>
      <vt:lpstr>Называй картинки, протягивая первый звук и показывая нужный звуковой символ: аист, ослик, астра, утка, арка, остров. </vt:lpstr>
      <vt:lpstr>Развитие логического мышления. Ослик предлагает тебе решить смешную  загадку. 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20</cp:revision>
  <dcterms:created xsi:type="dcterms:W3CDTF">2014-11-08T11:32:46Z</dcterms:created>
  <dcterms:modified xsi:type="dcterms:W3CDTF">2015-11-10T16:13:17Z</dcterms:modified>
</cp:coreProperties>
</file>