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6" r:id="rId18"/>
    <p:sldId id="317" r:id="rId19"/>
    <p:sldId id="319" r:id="rId20"/>
    <p:sldId id="318" r:id="rId21"/>
    <p:sldId id="315" r:id="rId22"/>
    <p:sldId id="320" r:id="rId23"/>
    <p:sldId id="321" r:id="rId24"/>
    <p:sldId id="322" r:id="rId25"/>
    <p:sldId id="323" r:id="rId26"/>
    <p:sldId id="32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8CCB"/>
    <a:srgbClr val="B8BC22"/>
    <a:srgbClr val="993300"/>
    <a:srgbClr val="E6AF86"/>
    <a:srgbClr val="0BB527"/>
    <a:srgbClr val="00B0F0"/>
    <a:srgbClr val="62B12D"/>
    <a:srgbClr val="FF9900"/>
    <a:srgbClr val="0DDD30"/>
    <a:srgbClr val="D290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574" autoAdjust="0"/>
    <p:restoredTop sz="83538" autoAdjust="0"/>
  </p:normalViewPr>
  <p:slideViewPr>
    <p:cSldViewPr>
      <p:cViewPr>
        <p:scale>
          <a:sx n="80" d="100"/>
          <a:sy n="80" d="100"/>
        </p:scale>
        <p:origin x="-828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2B1D7-7E85-488F-B657-C26BC6DC4396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6B3F6-4D50-4243-AF4D-90C79AE46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55FB0-7F69-437F-8134-825808261DF4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B5846-E089-4F4C-B306-1F4EF5C5514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0F63-2769-451D-AD27-5F1E534579D2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CA6-86A9-4E96-B9E7-1CB63379A6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0F63-2769-451D-AD27-5F1E534579D2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CA6-86A9-4E96-B9E7-1CB63379A6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0F63-2769-451D-AD27-5F1E534579D2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CA6-86A9-4E96-B9E7-1CB63379A6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0F63-2769-451D-AD27-5F1E534579D2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CA6-86A9-4E96-B9E7-1CB63379A6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0F63-2769-451D-AD27-5F1E534579D2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CA6-86A9-4E96-B9E7-1CB63379A6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0F63-2769-451D-AD27-5F1E534579D2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CA6-86A9-4E96-B9E7-1CB63379A6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0F63-2769-451D-AD27-5F1E534579D2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CA6-86A9-4E96-B9E7-1CB63379A6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0F63-2769-451D-AD27-5F1E534579D2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CA6-86A9-4E96-B9E7-1CB63379A6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0F63-2769-451D-AD27-5F1E534579D2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CA6-86A9-4E96-B9E7-1CB63379A6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0F63-2769-451D-AD27-5F1E534579D2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CA6-86A9-4E96-B9E7-1CB63379A6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C0F63-2769-451D-AD27-5F1E534579D2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9CA6-86A9-4E96-B9E7-1CB63379A6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71000"/>
              </a:srgbClr>
            </a:gs>
            <a:gs pos="0">
              <a:srgbClr val="FF3399">
                <a:alpha val="71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C0F63-2769-451D-AD27-5F1E534579D2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19CA6-86A9-4E96-B9E7-1CB63379A6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ru.wikipedia.org/wiki/%C4%EE%EC%EE%E2%EE%E9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860032" y="188640"/>
            <a:ext cx="4032448" cy="32403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ПРЕЗЕНТАЦИЯ  К  СОВМЕСТНОМУ МЕРОПРИЯТИЮ   ДЛЯ ДЕТЕЙ , РОДИТЕЛЕЙ   И ПЕДАГОГОВ НА  ТЕМУ  «ВСЕГО  МИЛЕЕ  ДЛЯ  МЕНЯ  МОЯ  ДРУЖНАЯ  СЕМЬЯ»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861048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Автор:   Наговицына Елена Валерьевна, воспитатель  </a:t>
            </a:r>
            <a:r>
              <a:rPr lang="en-US" sz="2400" b="1" dirty="0" smtClean="0">
                <a:solidFill>
                  <a:srgbClr val="002060"/>
                </a:solidFill>
                <a:latin typeface="Monotype Corsiva" pitchFamily="66" charset="0"/>
              </a:rPr>
              <a:t>I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квалификационной категории МБДОУ «Детский сад № 4 села Лубяны» Кукморского муниципального района Республики Татарстан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8" name="Picture 6" descr="https://edu.tatar.ru/upload/organization/3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464497" cy="34050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 descr="http://im5-tub-ru.yandex.net/i?id=163654861-63-72&amp;n=21"/>
          <p:cNvPicPr/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364088" y="3789040"/>
            <a:ext cx="3553609" cy="28280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Вечером вся семья собиралась вместе. </a:t>
            </a:r>
            <a:endParaRPr lang="ru-RU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2946" name="Picture 2" descr="http://img0.liveinternet.ru/images/attach/c/2/66/62/66062768_1288638176_image028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115616" y="994517"/>
            <a:ext cx="7200800" cy="56474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Они играли, пели песни, рассказывали сказки, придумывали загадки, сочиняли пословицы и поговорки. 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83972" name="Picture 4" descr="http://s014.radikal.ru/i328/1107/46/d119ac8500d2.jpg"/>
          <p:cNvPicPr>
            <a:picLocks noChangeAspect="1" noChangeArrowheads="1"/>
          </p:cNvPicPr>
          <p:nvPr/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 rot="792681">
            <a:off x="5148064" y="1340768"/>
            <a:ext cx="3744416" cy="29194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DDD3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3974" name="Picture 6" descr="http://s49.radikal.ru/i124/1012/63/247bce8dd215.jpg"/>
          <p:cNvPicPr>
            <a:picLocks noChangeAspect="1" noChangeArrowheads="1"/>
          </p:cNvPicPr>
          <p:nvPr/>
        </p:nvPicPr>
        <p:blipFill>
          <a:blip r:embed="rId3" cstate="email">
            <a:lum bright="-10000" contrast="-10000"/>
          </a:blip>
          <a:srcRect/>
          <a:stretch>
            <a:fillRect/>
          </a:stretch>
        </p:blipFill>
        <p:spPr bwMode="auto">
          <a:xfrm>
            <a:off x="179512" y="1268760"/>
            <a:ext cx="3863752" cy="29038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08CCB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3970" name="Picture 2" descr="http://cp12.nevsepic.com.ua/83/1350322400-0111221-www.nevsepic.com.ua.jpg"/>
          <p:cNvPicPr>
            <a:picLocks noChangeAspect="1" noChangeArrowheads="1"/>
          </p:cNvPicPr>
          <p:nvPr/>
        </p:nvPicPr>
        <p:blipFill>
          <a:blip r:embed="rId4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2195736" y="3645024"/>
            <a:ext cx="4183829" cy="29809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Игры  придумывали сами. В основном эти игры отражали жизнь семьи, ее быт, хозяйственные хлопоты. 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84994" name="Picture 2" descr="http://img1.liveinternet.ru/images/attach/c/1/49/291/49291450_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4618" y="3140968"/>
            <a:ext cx="4800626" cy="35181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4996" name="Picture 4" descr="http://tphv.ru/maksimov/bo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681634"/>
            <a:ext cx="3456384" cy="28978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4998" name="Picture 6" descr="http://s006.radikal.ru/i215/1302/c9/429a67021c7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1340768"/>
            <a:ext cx="3744416" cy="28431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08CCB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5002" name="Picture 10" descr="http://stat16.privet.ru/lr/0b0c2d7d1fb44e129f9084aa169479c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5856" y="1844824"/>
            <a:ext cx="2917540" cy="23744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5000" name="Picture 8" descr="http://stat16.privet.ru/lr/0b06b1da4491aa7bc942ed21311a06ac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8144" y="1052736"/>
            <a:ext cx="3035843" cy="24940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 слову сказать, в старину народ был  песенный. Песни сопровождали человека на протяжении всей его жизни.</a:t>
            </a:r>
            <a:endParaRPr lang="ru-RU" sz="1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6024" name="Picture 8" descr="http://cs304300.userapi.com/v304300792/24f6/3E9JDOEfYr8.jpg"/>
          <p:cNvPicPr>
            <a:picLocks noChangeAspect="1" noChangeArrowheads="1"/>
          </p:cNvPicPr>
          <p:nvPr/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6012160" y="1268760"/>
            <a:ext cx="2951503" cy="24335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6026" name="Picture 10" descr="http://i081.radikal.ru/1008/77/e19bfa9d98e9.jpg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 rot="20563762">
            <a:off x="-78063" y="4179751"/>
            <a:ext cx="2952328" cy="21088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6022" name="Picture 6" descr="http://img1.liveinternet.ru/images/attach/c/5/87/774/87774155_3517075_75183491_0_2ce96_bc84dabc_XL.jpg"/>
          <p:cNvPicPr>
            <a:picLocks noChangeAspect="1" noChangeArrowheads="1"/>
          </p:cNvPicPr>
          <p:nvPr/>
        </p:nvPicPr>
        <p:blipFill>
          <a:blip r:embed="rId4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2699792" y="4077072"/>
            <a:ext cx="2736304" cy="25258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2B12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6028" name="Picture 12" descr="http://img-fotki.yandex.ru/get/6621/28101686.29b/0_86ab4_8da98dc9_XL"/>
          <p:cNvPicPr>
            <a:picLocks noChangeAspect="1" noChangeArrowheads="1"/>
          </p:cNvPicPr>
          <p:nvPr/>
        </p:nvPicPr>
        <p:blipFill>
          <a:blip r:embed="rId5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3563888" y="2060848"/>
            <a:ext cx="2764393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6020" name="Picture 4" descr="http://im7-tub-ru.yandex.net/i?id=354426053-31-72&amp;n=21"/>
          <p:cNvPicPr>
            <a:picLocks noChangeAspect="1" noChangeArrowheads="1"/>
          </p:cNvPicPr>
          <p:nvPr/>
        </p:nvPicPr>
        <p:blipFill>
          <a:blip r:embed="rId6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51520" y="1124744"/>
            <a:ext cx="3672408" cy="27543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6018" name="Picture 2" descr="http://i027.radikal.ru/1004/ef/89aa8065ebda.jpg"/>
          <p:cNvPicPr>
            <a:picLocks noChangeAspect="1" noChangeArrowheads="1"/>
          </p:cNvPicPr>
          <p:nvPr/>
        </p:nvPicPr>
        <p:blipFill>
          <a:blip r:embed="rId7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5796136" y="3989650"/>
            <a:ext cx="3143672" cy="2667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B8BC2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А еще взрослые мастерили детворе игрушки.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87042" name="Picture 2" descr="http://www.pionnier.gorod.tomsk.ru/uploads/8720/1270199409/Bezymjannyj.JPG"/>
          <p:cNvPicPr>
            <a:picLocks noChangeAspect="1" noChangeArrowheads="1"/>
          </p:cNvPicPr>
          <p:nvPr/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4786314" y="3000372"/>
            <a:ext cx="2451138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7044" name="Picture 4" descr="http://img-fotki.yandex.ru/get/5804/148561800.1c7/0_9e48d_fbffe146_L.jpg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6228184" y="2060848"/>
            <a:ext cx="1894947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7046" name="Picture 6" descr="http://www.tatianka.ru/clubs/uploads/gallery/4/20/600_568d9c790a.jpg"/>
          <p:cNvPicPr>
            <a:picLocks noChangeAspect="1" noChangeArrowheads="1"/>
          </p:cNvPicPr>
          <p:nvPr/>
        </p:nvPicPr>
        <p:blipFill>
          <a:blip r:embed="rId4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179512" y="908720"/>
            <a:ext cx="4495800" cy="571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7048" name="Picture 8" descr="http://img-fotki.yandex.ru/get/4402/snuff-t.4/0_3dedd_16dc91b7_XL"/>
          <p:cNvPicPr>
            <a:picLocks noChangeAspect="1" noChangeArrowheads="1"/>
          </p:cNvPicPr>
          <p:nvPr/>
        </p:nvPicPr>
        <p:blipFill>
          <a:blip r:embed="rId5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4572000" y="908720"/>
            <a:ext cx="2339413" cy="1754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7050" name="Picture 10" descr="http://img0.liveinternet.ru/images/attach/c/2/67/311/67311289_1291209809_01.jpg"/>
          <p:cNvPicPr>
            <a:picLocks noChangeAspect="1" noChangeArrowheads="1"/>
          </p:cNvPicPr>
          <p:nvPr/>
        </p:nvPicPr>
        <p:blipFill>
          <a:blip r:embed="rId6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7956376" y="4149080"/>
            <a:ext cx="1012232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410944" cy="114300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Дети охотно играли с этими игрушками и берегли их.</a:t>
            </a:r>
            <a:endParaRPr lang="ru-RU" sz="2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8066" name="Picture 2" descr="http://im7-tub-ru.yandex.net/i?id=637010720-45-72&amp;n=21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716016" y="3861048"/>
            <a:ext cx="4250835" cy="27248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33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12" descr="http://natur-life.ru/upload/iblock/085/38648402_1232827828_wilson_charlesedward891_36brokentoy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 flipH="1">
            <a:off x="179512" y="1772816"/>
            <a:ext cx="3168352" cy="48387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8070" name="Picture 6" descr="http://copypast.ru/uploads/posts/1355005665_krestjanskie_deti_8.gif"/>
          <p:cNvPicPr>
            <a:picLocks noChangeAspect="1" noChangeArrowheads="1"/>
          </p:cNvPicPr>
          <p:nvPr/>
        </p:nvPicPr>
        <p:blipFill>
          <a:blip r:embed="rId4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6084168" y="367038"/>
            <a:ext cx="2656067" cy="33499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8072" name="Picture 8" descr="http://ikar62.ru/upload/images/6b/6bc42601ed8186ea4ebdf7a45fe92ab9thumb640x480.jpg"/>
          <p:cNvPicPr>
            <a:picLocks noChangeAspect="1" noChangeArrowheads="1"/>
          </p:cNvPicPr>
          <p:nvPr/>
        </p:nvPicPr>
        <p:blipFill>
          <a:blip r:embed="rId5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3995936" y="1916832"/>
            <a:ext cx="1612979" cy="2304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99992" y="548680"/>
            <a:ext cx="4392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Дажьбог – бог Солнца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90114" name="Picture 2" descr="http://supercook.ru/slav/images-slav/srm-02-d-02.jpg"/>
          <p:cNvPicPr>
            <a:picLocks noChangeAspect="1" noChangeArrowheads="1"/>
          </p:cNvPicPr>
          <p:nvPr/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251520" y="260648"/>
            <a:ext cx="3937697" cy="6237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644008" y="2060848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Солнце — творец урожаев, податель пищи, и потому покровитель всех бедных и сирот. Вместе с тем, солнце является и карателем всякого зла, т.е. по первоначальному воззрению — карателем нечистой силы мрака и холода, а потом и нравственного зла — неправды и нечестности. 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Сварог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91138" name="Picture 2" descr="http://supercook.ru/slav/images-slav/srm-02-svarog-01.jpg"/>
          <p:cNvPicPr>
            <a:picLocks noChangeAspect="1" noChangeArrowheads="1"/>
          </p:cNvPicPr>
          <p:nvPr/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323528" y="404664"/>
            <a:ext cx="4552950" cy="6191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148064" y="1412776"/>
            <a:ext cx="3600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Верховный владыка Вселенной, родоначальник прочих светлых богов или, как называли его славяне — великий, старый бог, прабог, в отношении к которому все другие стихийные божества представлялись его детьми, прибогами (т.е. младшими, от него происшедшими). 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От него родились боги солнца, молнии, облаков, ветров, огня и вод. 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Макошь - Земля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92162" name="Picture 2" descr="http://supercook.ru/slav/images-slav/srm-02-m-03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923928" y="295940"/>
            <a:ext cx="5050532" cy="63381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95536" y="1340768"/>
            <a:ext cx="3528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 </a:t>
            </a:r>
            <a:r>
              <a:rPr lang="ru-RU" sz="2000" b="1" i="1" dirty="0" smtClean="0"/>
              <a:t>Одна из главных богинь восточных славян, жена громовержца Перуна. Это не богиня плодородия, а богиня итогов хозяйственного года, богиня урожая, подательница благ. Урожай каждый год определяет жребий, судьба, поэтому ее еще почитали как богиню судьбы. Обязательный атрибут при ее изображении — рог изобилия. </a:t>
            </a:r>
            <a:endParaRPr lang="ru-RU" sz="2000" b="1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77809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Ярило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94210" name="Picture 2" descr="http://supercook.ru/slav/images-slav/srm-02-ya-02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427984" y="260648"/>
            <a:ext cx="4464496" cy="63442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79512" y="2348880"/>
            <a:ext cx="4278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Бог плодородия и любви. </a:t>
            </a:r>
            <a:endParaRPr lang="ru-RU" sz="2800" b="1" i="1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Давным-давно в стране, где мы живем, не было ни больших городов с красивыми домами, ни больших сел. А были густые леса, где обитали дикие звери.</a:t>
            </a:r>
            <a:endParaRPr lang="ru-RU" sz="1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travel-info.ru/uploads_user/5000/4223/17379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23528" y="1349387"/>
            <a:ext cx="8496944" cy="52479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ОГОНЬ - СВАРОЖИЧ </a:t>
            </a:r>
            <a:endParaRPr lang="ru-RU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3186" name="Picture 2" descr="http://supercook.ru/slav/images-slav/srm-02-s-02.jpg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4788024" y="404664"/>
            <a:ext cx="4170040" cy="6147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39552" y="1988840"/>
            <a:ext cx="3816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400" b="1" i="1" dirty="0" smtClean="0"/>
              <a:t>Огонь, сын неба-Сварога.  Происхождение земного огня приписывалось нашими предками богу гроз, который послал на землю небесное пламя в виде низринутой молнии.</a:t>
            </a:r>
            <a:endParaRPr lang="ru-RU" sz="2400" b="1" i="1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1143000"/>
          </a:xfrm>
        </p:spPr>
        <p:txBody>
          <a:bodyPr>
            <a:normAutofit/>
          </a:bodyPr>
          <a:lstStyle/>
          <a:p>
            <a:r>
              <a:rPr lang="ru-RU" sz="28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Берегиня</a:t>
            </a:r>
            <a:endParaRPr lang="ru-RU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9090" name="Picture 2" descr="http://supercook.ru/slav/images-slav/bereginya0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851920" y="332080"/>
            <a:ext cx="5050532" cy="63232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700808"/>
            <a:ext cx="3456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Древние славяне полагали, что </a:t>
            </a:r>
            <a:r>
              <a:rPr lang="ru-RU" b="1" i="1" dirty="0" err="1" smtClean="0"/>
              <a:t>Берегиня</a:t>
            </a:r>
            <a:r>
              <a:rPr lang="ru-RU" b="1" i="1" dirty="0" smtClean="0"/>
              <a:t> — это великая богиня, породившая все сущее. Ее повсюду сопровождают светозарные всадники, олицетворяющие солнце. К ней особенно часто обращались в период созревания хлебов — это указывает на принадлежность богини к верховным покровителям человеческого рода.</a:t>
            </a:r>
            <a:endParaRPr lang="ru-RU" b="1" i="1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Домовой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0" y="1412776"/>
            <a:ext cx="24837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Домовой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— у славянских народов - домашний дух, мифологический хозяин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и покровитель дома, обеспечивающий нормальную жизнь семьи, здоровье людей и животных, плодородие</a:t>
            </a:r>
            <a:r>
              <a:rPr lang="ru-RU" baseline="30000" dirty="0" smtClean="0">
                <a:latin typeface="Arial" pitchFamily="34" charset="0"/>
                <a:cs typeface="Arial" pitchFamily="34" charset="0"/>
                <a:hlinkClick r:id="rId2"/>
              </a:rPr>
              <a:t>]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5234" name="Picture 2" descr="http://sakvojag.net/media/k2/items/cache/0a4409fd7de9904a5f786d566e19e14d_Generic.jpg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2627784" y="1556792"/>
            <a:ext cx="6330890" cy="4752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Старик  Банник</a:t>
            </a:r>
            <a:endParaRPr lang="ru-RU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6258" name="Picture 2" descr="http://txclub.ru/uploads/posts/2010-12/1292509563_post-3-12462785463362.jpg"/>
          <p:cNvPicPr>
            <a:picLocks noChangeAspect="1" noChangeArrowheads="1"/>
          </p:cNvPicPr>
          <p:nvPr/>
        </p:nvPicPr>
        <p:blipFill>
          <a:blip r:embed="rId2" cstate="email">
            <a:lum bright="-10000" contrast="-10000"/>
          </a:blip>
          <a:srcRect/>
          <a:stretch>
            <a:fillRect/>
          </a:stretch>
        </p:blipFill>
        <p:spPr bwMode="auto">
          <a:xfrm>
            <a:off x="3940812" y="1772816"/>
            <a:ext cx="4876341" cy="4752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51520" y="2413338"/>
            <a:ext cx="3312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Дух, живущий в бане, в поверьях восточных славян, пугающий людей и требующий жертв, которые ему надо оставлять в бане после мытья. Часто Банника представляют в виде маленького, но очень сильного старика с лохматым телом. </a:t>
            </a:r>
            <a:endParaRPr lang="ru-RU" b="1" i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Обереги</a:t>
            </a:r>
            <a:endParaRPr lang="ru-RU" sz="3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7282" name="Picture 2" descr="http://altay-magazin.ru/upload/shop_28/2/0/4/item_20450/shop_items_catalog_image20450.jpg"/>
          <p:cNvPicPr>
            <a:picLocks noChangeAspect="1" noChangeArrowheads="1"/>
          </p:cNvPicPr>
          <p:nvPr/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323528" y="2924464"/>
            <a:ext cx="3312368" cy="37434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7284" name="Picture 4" descr="http://dreamworlds.ru/uploads/posts/2009-05/thumbs/1243391934_kinzhal-podveska-natalina-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224" y="3789040"/>
            <a:ext cx="2351559" cy="2607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7286" name="Picture 6" descr="http://dob.1september.ru/2004/21/14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588224" y="332656"/>
            <a:ext cx="2209800" cy="2409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08CCB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7288" name="Picture 8" descr="http://i005.radikal.ru/1012/80/32774b19e4e1.jpg"/>
          <p:cNvPicPr>
            <a:picLocks noChangeAspect="1" noChangeArrowheads="1"/>
          </p:cNvPicPr>
          <p:nvPr/>
        </p:nvPicPr>
        <p:blipFill>
          <a:blip r:embed="rId5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4139952" y="4365104"/>
            <a:ext cx="2304256" cy="2304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BB52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7292" name="Picture 12" descr="http://www.zhaba.ru/site_data/10667/objects_images/c/9/3/view/c93252ab800b0a597f1f58de9854fc1e_58227.jpg"/>
          <p:cNvPicPr>
            <a:picLocks noChangeAspect="1" noChangeArrowheads="1"/>
          </p:cNvPicPr>
          <p:nvPr/>
        </p:nvPicPr>
        <p:blipFill>
          <a:blip r:embed="rId6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395536" y="260648"/>
            <a:ext cx="2608773" cy="19957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6AF8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7296" name="Picture 16" descr="http://arbat.org/images/damascus_obereg_7.jpg"/>
          <p:cNvPicPr>
            <a:picLocks noChangeAspect="1" noChangeArrowheads="1"/>
          </p:cNvPicPr>
          <p:nvPr/>
        </p:nvPicPr>
        <p:blipFill>
          <a:blip r:embed="rId7" cstate="email">
            <a:lum bright="-10000" contrast="-10000"/>
          </a:blip>
          <a:srcRect/>
          <a:stretch>
            <a:fillRect/>
          </a:stretch>
        </p:blipFill>
        <p:spPr bwMode="auto">
          <a:xfrm rot="20237602">
            <a:off x="2103805" y="1031177"/>
            <a:ext cx="1885392" cy="2513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B8BC2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7290" name="Picture 10" descr="http://albums.foto.tut.by/userpics/f/q/1000002618/2298997.jpg"/>
          <p:cNvPicPr>
            <a:picLocks noChangeAspect="1" noChangeArrowheads="1"/>
          </p:cNvPicPr>
          <p:nvPr/>
        </p:nvPicPr>
        <p:blipFill>
          <a:blip r:embed="rId8" cstate="email">
            <a:lum bright="-10000" contrast="10000"/>
          </a:blip>
          <a:srcRect/>
          <a:stretch>
            <a:fillRect/>
          </a:stretch>
        </p:blipFill>
        <p:spPr bwMode="auto">
          <a:xfrm rot="21084314">
            <a:off x="3995936" y="1340768"/>
            <a:ext cx="2376264" cy="27512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7294" name="Picture 14" descr="http://stranamasterov.ru/img/i0910/Meshochek.jpg"/>
          <p:cNvPicPr>
            <a:picLocks noChangeAspect="1" noChangeArrowheads="1"/>
          </p:cNvPicPr>
          <p:nvPr/>
        </p:nvPicPr>
        <p:blipFill>
          <a:blip r:embed="rId9" cstate="email">
            <a:lum bright="-10000" contrast="10000"/>
          </a:blip>
          <a:srcRect/>
          <a:stretch>
            <a:fillRect/>
          </a:stretch>
        </p:blipFill>
        <p:spPr bwMode="auto">
          <a:xfrm rot="1110574">
            <a:off x="6012160" y="2564904"/>
            <a:ext cx="1889787" cy="21260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Талисманы</a:t>
            </a:r>
            <a:endParaRPr lang="ru-RU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8306" name="Picture 2" descr="http://www.happyhome.ru/pimages/description/4622_O2_MG_00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536257">
            <a:off x="6041578" y="638248"/>
            <a:ext cx="2505075" cy="3333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B8BC2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8308" name="Picture 4" descr="http://open.az/uploads/posts/2012-05/thumbs/1337151397_x_0a951c55.jpg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323528" y="3717032"/>
            <a:ext cx="1815103" cy="2890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08CCB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8310" name="Picture 6" descr="http://1.bp.blogspot.com/-YRCHLHc0qJ8/Tx1wfo6PUCI/AAAAAAAABVQ/IrWoABDaw4Q/s400/image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635566">
            <a:off x="659666" y="580974"/>
            <a:ext cx="2325468" cy="3122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6AF8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8312" name="Picture 8" descr="http://media0.fanparty.ru/fanclubs/legendy-predaniya-predskazaniya/articles/200374/221071_tribune_legendy_predaniya_predskazaniya.jpg"/>
          <p:cNvPicPr>
            <a:picLocks noChangeAspect="1" noChangeArrowheads="1"/>
          </p:cNvPicPr>
          <p:nvPr/>
        </p:nvPicPr>
        <p:blipFill>
          <a:blip r:embed="rId5" cstate="email">
            <a:lum bright="-10000" contrast="10000"/>
          </a:blip>
          <a:srcRect/>
          <a:stretch>
            <a:fillRect/>
          </a:stretch>
        </p:blipFill>
        <p:spPr bwMode="auto">
          <a:xfrm rot="1091550">
            <a:off x="6112923" y="3799195"/>
            <a:ext cx="2675059" cy="27089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8314" name="Picture 10" descr="http://www.gd-market.ru/products_pictures/ser-uz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43808" y="2996952"/>
            <a:ext cx="2914650" cy="3333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8316" name="Picture 12" descr="http://astro-prorok.ru/images/talismany-i-amulety-svoimi-rukami-1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471154">
            <a:off x="4792606" y="1195236"/>
            <a:ext cx="1485770" cy="20800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33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8318" name="Picture 14" descr="http://astro-prorok.ru/images/talismany-i-amulety-svoimi-rukami-1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1334305">
            <a:off x="3355465" y="1396081"/>
            <a:ext cx="1514797" cy="21207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B8BC2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4248472" cy="72008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Птицы Счастья</a:t>
            </a:r>
            <a:endParaRPr lang="ru-RU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9332" name="Picture 4" descr="http://files.softicons.com/download/culture-icons/ukrainian-motifs-icons-by-artua.com/png/512/Mail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 rot="373278">
            <a:off x="4389839" y="2742783"/>
            <a:ext cx="4876800" cy="4876801"/>
          </a:xfrm>
          <a:prstGeom prst="rect">
            <a:avLst/>
          </a:prstGeom>
          <a:noFill/>
        </p:spPr>
      </p:pic>
      <p:pic>
        <p:nvPicPr>
          <p:cNvPr id="99334" name="Picture 6" descr="http://amigurumi.com.ua/forum/uploads/photo/125/bc209af43175f33a19757f056e026c3b.jpg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179512" y="3573016"/>
            <a:ext cx="3888432" cy="31496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08CCB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9336" name="Picture 8" descr="http://mosvedi.ru/photos/news/419_big.jpg"/>
          <p:cNvPicPr>
            <a:picLocks noChangeAspect="1" noChangeArrowheads="1"/>
          </p:cNvPicPr>
          <p:nvPr/>
        </p:nvPicPr>
        <p:blipFill>
          <a:blip r:embed="rId4" cstate="email">
            <a:lum bright="-10000" contrast="10000"/>
          </a:blip>
          <a:srcRect/>
          <a:stretch>
            <a:fillRect/>
          </a:stretch>
        </p:blipFill>
        <p:spPr bwMode="auto">
          <a:xfrm rot="908397">
            <a:off x="5822319" y="869866"/>
            <a:ext cx="2754660" cy="22208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9330" name="Picture 2" descr="http://cs3.livemaster.ru/zhurnalfoto/2/6/f/121007233932.jpg"/>
          <p:cNvPicPr>
            <a:picLocks noChangeAspect="1" noChangeArrowheads="1"/>
          </p:cNvPicPr>
          <p:nvPr/>
        </p:nvPicPr>
        <p:blipFill>
          <a:blip r:embed="rId5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251520" y="1124744"/>
            <a:ext cx="3024336" cy="22051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 этим лесам протекали реки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026" name="Picture 2" descr="http://oboi.kards.qip.ru/images/wallpaper/c7/db/121799_prev_425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95536" y="1025571"/>
            <a:ext cx="8424936" cy="54997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 берегам рек стояли небольшие деревеньки. </a:t>
            </a:r>
            <a:endParaRPr lang="ru-RU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6806" name="Picture 6" descr="http://www.artandphoto.ru/stock/art2/527/2873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827584" y="836712"/>
            <a:ext cx="7344816" cy="57411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Люди ходили на охоту и на рыбалку, чтобы добыть себе пищу. Собирали в лесу грибы и ягоды</a:t>
            </a:r>
            <a:endParaRPr lang="ru-RU" sz="2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7828" name="Picture 4" descr="http://img.medwed-hunt.ru/2010/7/72498.jpg"/>
          <p:cNvPicPr>
            <a:picLocks noChangeAspect="1" noChangeArrowheads="1"/>
          </p:cNvPicPr>
          <p:nvPr/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251520" y="1357346"/>
            <a:ext cx="3672408" cy="52907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7832" name="Picture 8" descr="http://img1.liveinternet.ru/images/attach/c/8/101/454/101454907_451__kopiya.JPG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5148064" y="3861048"/>
            <a:ext cx="3700411" cy="2664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08CCB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7826" name="Picture 2" descr="http://img-fotki.yandex.ru/get/3707/mgkhvostov.7/0_18432_5ff8251e_XL"/>
          <p:cNvPicPr>
            <a:picLocks noChangeAspect="1" noChangeArrowheads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 rot="704706">
            <a:off x="4854069" y="1416271"/>
            <a:ext cx="3824549" cy="24572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Обрабатывали землю, чтобы выращивать хлеб и овощи.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78850" name="Picture 2" descr="http://arts.in.ua/i/3366/f_75350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67544" y="764704"/>
            <a:ext cx="8211294" cy="58700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2900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Каждая семья жила в отдельной избе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79874" name="Picture 2" descr="http://www.edu54.ru/sites/default/files/images/2010/10/e65f3650a174287222899fc01f4c45c8f8099d1b.preview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827584" y="836712"/>
            <a:ext cx="7801618" cy="58057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DDD3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Мальчики помогали взрослым работать в поле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80898" name="Picture 2" descr="http://i2.2photo.ru/medium/t/x/441857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808480" y="908720"/>
            <a:ext cx="7723960" cy="56488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6AF8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Девочки помогали по хозяйству и нянчились с младшими детьми</a:t>
            </a:r>
            <a:endParaRPr lang="ru-RU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22" name="Picture 2" descr="http://stat20.privet.ru/lr/0b297d3f591ad3a189207186f1240dc9"/>
          <p:cNvPicPr>
            <a:picLocks noChangeAspect="1" noChangeArrowheads="1"/>
          </p:cNvPicPr>
          <p:nvPr/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4932040" y="1412776"/>
            <a:ext cx="3816424" cy="51727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08CCB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24" name="Picture 4" descr="http://s47.radikal.ru/i118/1109/c2/c5749ae50360.jpg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357158" y="1285860"/>
            <a:ext cx="3672408" cy="52713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13338</TotalTime>
  <Words>310</Words>
  <Application>Microsoft Office PowerPoint</Application>
  <PresentationFormat>Экран (4:3)</PresentationFormat>
  <Paragraphs>36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ПРЕЗЕНТАЦИЯ  К  СОВМЕСТНОМУ МЕРОПРИЯТИЮ   ДЛЯ ДЕТЕЙ , РОДИТЕЛЕЙ   И ПЕДАГОГОВ НА  ТЕМУ  «ВСЕГО  МИЛЕЕ  ДЛЯ  МЕНЯ  МОЯ  ДРУЖНАЯ  СЕМЬЯ»</vt:lpstr>
      <vt:lpstr>Давным-давно в стране, где мы живем, не было ни больших городов с красивыми домами, ни больших сел. А были густые леса, где обитали дикие звери.</vt:lpstr>
      <vt:lpstr>По этим лесам протекали реки </vt:lpstr>
      <vt:lpstr>По берегам рек стояли небольшие деревеньки. </vt:lpstr>
      <vt:lpstr>Люди ходили на охоту и на рыбалку, чтобы добыть себе пищу. Собирали в лесу грибы и ягоды</vt:lpstr>
      <vt:lpstr>Обрабатывали землю, чтобы выращивать хлеб и овощи. </vt:lpstr>
      <vt:lpstr>Каждая семья жила в отдельной избе </vt:lpstr>
      <vt:lpstr>Мальчики помогали взрослым работать в поле </vt:lpstr>
      <vt:lpstr>Девочки помогали по хозяйству и нянчились с младшими детьми</vt:lpstr>
      <vt:lpstr>Вечером вся семья собиралась вместе. </vt:lpstr>
      <vt:lpstr>Они играли, пели песни, рассказывали сказки, придумывали загадки, сочиняли пословицы и поговорки. </vt:lpstr>
      <vt:lpstr>Игры  придумывали сами. В основном эти игры отражали жизнь семьи, ее быт, хозяйственные хлопоты. </vt:lpstr>
      <vt:lpstr>К слову сказать, в старину народ был  песенный. Песни сопровождали человека на протяжении всей его жизни.</vt:lpstr>
      <vt:lpstr>А еще взрослые мастерили детворе игрушки. </vt:lpstr>
      <vt:lpstr>Дети охотно играли с этими игрушками и берегли их.</vt:lpstr>
      <vt:lpstr>Слайд 16</vt:lpstr>
      <vt:lpstr>Сварог</vt:lpstr>
      <vt:lpstr>Макошь - Земля</vt:lpstr>
      <vt:lpstr>Ярило</vt:lpstr>
      <vt:lpstr>ОГОНЬ - СВАРОЖИЧ </vt:lpstr>
      <vt:lpstr>Берегиня</vt:lpstr>
      <vt:lpstr>Домовой</vt:lpstr>
      <vt:lpstr>Старик  Банник</vt:lpstr>
      <vt:lpstr>Обереги</vt:lpstr>
      <vt:lpstr>Талисманы</vt:lpstr>
      <vt:lpstr>Птицы Счастья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TOLIK</dc:creator>
  <cp:lastModifiedBy>Елена</cp:lastModifiedBy>
  <cp:revision>1304</cp:revision>
  <dcterms:created xsi:type="dcterms:W3CDTF">2013-12-09T12:35:03Z</dcterms:created>
  <dcterms:modified xsi:type="dcterms:W3CDTF">2015-11-07T07:20:13Z</dcterms:modified>
</cp:coreProperties>
</file>