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BB1838-2FBF-40AA-9AAE-48A763F62592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9C61C1-10CC-444E-98A7-E30FEA805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129847"/>
            <a:ext cx="9144000" cy="1655762"/>
          </a:xfrm>
        </p:spPr>
        <p:txBody>
          <a:bodyPr>
            <a:normAutofit/>
          </a:bodyPr>
          <a:lstStyle/>
          <a:p>
            <a:r>
              <a:rPr lang="ru-RU" sz="9600" b="1" dirty="0"/>
              <a:t> </a:t>
            </a:r>
            <a:endParaRPr lang="ru-RU" sz="9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49705"/>
            <a:ext cx="9144000" cy="2278505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400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ПРОЕКТ </a:t>
            </a:r>
            <a:r>
              <a:rPr lang="ru-RU" sz="2800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Технологическая карта урока литературного чтения во 2 классе УМК «Начальная школа </a:t>
            </a:r>
            <a:r>
              <a:rPr lang="en-US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XXI</a:t>
            </a:r>
            <a:r>
              <a:rPr lang="ru-RU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века»</a:t>
            </a:r>
            <a:r>
              <a:rPr lang="ru-RU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по теме: «Сказка </a:t>
            </a:r>
            <a:r>
              <a:rPr lang="ru-RU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 рыбаке и  рыбке»  А.С. </a:t>
            </a:r>
            <a:r>
              <a:rPr lang="ru-RU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Пушкина в соответствии с требованиями ФГОС НОО.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-4214887"/>
            <a:ext cx="6096000" cy="4633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1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60217" y="274319"/>
            <a:ext cx="11610109" cy="6265025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                                                       </a:t>
            </a:r>
            <a:r>
              <a:rPr lang="ru-RU" sz="3200" dirty="0" smtClean="0">
                <a:solidFill>
                  <a:srgbClr val="FF0000"/>
                </a:solidFill>
              </a:rPr>
              <a:t>Вывод</a:t>
            </a:r>
          </a:p>
          <a:p>
            <a:pPr marL="45720" indent="0">
              <a:buNone/>
            </a:pPr>
            <a:r>
              <a:rPr lang="ru-RU" sz="2400" dirty="0" smtClean="0"/>
              <a:t>      </a:t>
            </a:r>
          </a:p>
          <a:p>
            <a:pPr marL="4572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УМК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«Начальная школа XXI века» </a:t>
            </a:r>
            <a:r>
              <a:rPr lang="ru-RU" sz="2400" dirty="0">
                <a:solidFill>
                  <a:srgbClr val="7030A0"/>
                </a:solidFill>
              </a:rPr>
              <a:t>обеспечивает сочетание результатов (предметных, </a:t>
            </a:r>
            <a:r>
              <a:rPr lang="ru-RU" sz="2400" dirty="0" err="1">
                <a:solidFill>
                  <a:srgbClr val="7030A0"/>
                </a:solidFill>
              </a:rPr>
              <a:t>метапредметных</a:t>
            </a:r>
            <a:r>
              <a:rPr lang="ru-RU" sz="2400" dirty="0">
                <a:solidFill>
                  <a:srgbClr val="7030A0"/>
                </a:solidFill>
              </a:rPr>
              <a:t> и личностных). Материал </a:t>
            </a:r>
            <a:r>
              <a:rPr lang="ru-RU" sz="2400" dirty="0" smtClean="0">
                <a:solidFill>
                  <a:srgbClr val="7030A0"/>
                </a:solidFill>
              </a:rPr>
              <a:t>имеет </a:t>
            </a:r>
            <a:r>
              <a:rPr lang="ru-RU" sz="2400" dirty="0">
                <a:solidFill>
                  <a:srgbClr val="7030A0"/>
                </a:solidFill>
              </a:rPr>
              <a:t>проблемный характер изложения содержания, требующий </a:t>
            </a:r>
            <a:r>
              <a:rPr lang="ru-RU" sz="2400" dirty="0" err="1">
                <a:solidFill>
                  <a:srgbClr val="7030A0"/>
                </a:solidFill>
              </a:rPr>
              <a:t>деятельностного</a:t>
            </a:r>
            <a:r>
              <a:rPr lang="ru-RU" sz="2400" dirty="0">
                <a:solidFill>
                  <a:srgbClr val="7030A0"/>
                </a:solidFill>
              </a:rPr>
              <a:t> подхода.</a:t>
            </a:r>
          </a:p>
          <a:p>
            <a:pPr marL="4572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      </a:t>
            </a:r>
            <a:endParaRPr lang="ru-RU" sz="2400" dirty="0" smtClean="0">
              <a:solidFill>
                <a:srgbClr val="7030A0"/>
              </a:solidFill>
            </a:endParaRPr>
          </a:p>
          <a:p>
            <a:pPr marL="4572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>      </a:t>
            </a:r>
            <a:r>
              <a:rPr lang="ru-RU" sz="2400" dirty="0">
                <a:solidFill>
                  <a:srgbClr val="7030A0"/>
                </a:solidFill>
              </a:rPr>
              <a:t>На уроке использованы разные формы работы: индивидуальная, групповая, фронтальная, работа в парах). Методы работы (решение проблемных задач, наглядные, практические, контроля, самоконтроля и взаимоконтроля,  моделирования). Все это обеспечивает  практическую направленность учебного процесса, создает на уроке реальные возможности применения учащимися полученных знаний на практике.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23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46910" y="1274618"/>
            <a:ext cx="9864436" cy="4544291"/>
          </a:xfrm>
        </p:spPr>
        <p:txBody>
          <a:bodyPr>
            <a:normAutofit/>
          </a:bodyPr>
          <a:lstStyle/>
          <a:p>
            <a:r>
              <a:rPr lang="ru-RU" sz="240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r>
              <a:rPr lang="ru-RU" sz="2400" smtClean="0">
                <a:solidFill>
                  <a:srgbClr val="7030A0"/>
                </a:solidFill>
              </a:rPr>
              <a:t>Особенность </a:t>
            </a:r>
            <a:r>
              <a:rPr lang="ru-RU" sz="2400" dirty="0" smtClean="0">
                <a:solidFill>
                  <a:srgbClr val="7030A0"/>
                </a:solidFill>
              </a:rPr>
              <a:t>этого  урока: 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ru-RU" sz="2400" dirty="0" smtClean="0">
                <a:solidFill>
                  <a:srgbClr val="7030A0"/>
                </a:solidFill>
              </a:rPr>
              <a:t>ориентированность </a:t>
            </a:r>
            <a:r>
              <a:rPr lang="ru-RU" sz="2400" dirty="0">
                <a:solidFill>
                  <a:srgbClr val="7030A0"/>
                </a:solidFill>
              </a:rPr>
              <a:t>на новые стандарты образования, формирование универсальных учебных умений, предметных и </a:t>
            </a:r>
            <a:r>
              <a:rPr lang="ru-RU" sz="2400" dirty="0" err="1">
                <a:solidFill>
                  <a:srgbClr val="7030A0"/>
                </a:solidFill>
              </a:rPr>
              <a:t>надпредметных</a:t>
            </a:r>
            <a:r>
              <a:rPr lang="ru-RU" sz="2400" dirty="0">
                <a:solidFill>
                  <a:srgbClr val="7030A0"/>
                </a:solidFill>
              </a:rPr>
              <a:t> компетенций младших школьников.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     Проект поможет </a:t>
            </a:r>
            <a:r>
              <a:rPr lang="ru-RU" sz="2400" dirty="0">
                <a:solidFill>
                  <a:srgbClr val="7030A0"/>
                </a:solidFill>
              </a:rPr>
              <a:t>учителю </a:t>
            </a:r>
            <a:r>
              <a:rPr lang="ru-RU" sz="2400" dirty="0" smtClean="0">
                <a:solidFill>
                  <a:srgbClr val="7030A0"/>
                </a:solidFill>
              </a:rPr>
              <a:t>начальных классов организовать </a:t>
            </a:r>
            <a:r>
              <a:rPr lang="ru-RU" sz="2400" dirty="0">
                <a:solidFill>
                  <a:srgbClr val="7030A0"/>
                </a:solidFill>
              </a:rPr>
              <a:t>и построить </a:t>
            </a:r>
            <a:r>
              <a:rPr lang="ru-RU" sz="2400" dirty="0" smtClean="0">
                <a:solidFill>
                  <a:srgbClr val="7030A0"/>
                </a:solidFill>
              </a:rPr>
              <a:t>св</a:t>
            </a:r>
            <a:r>
              <a:rPr lang="ru-RU" sz="2400" dirty="0">
                <a:solidFill>
                  <a:srgbClr val="7030A0"/>
                </a:solidFill>
              </a:rPr>
              <a:t>о</a:t>
            </a:r>
            <a:r>
              <a:rPr lang="ru-RU" sz="2400" dirty="0" smtClean="0">
                <a:solidFill>
                  <a:srgbClr val="7030A0"/>
                </a:solidFill>
              </a:rPr>
              <a:t>й урок </a:t>
            </a:r>
            <a:r>
              <a:rPr lang="ru-RU" sz="2400" dirty="0">
                <a:solidFill>
                  <a:srgbClr val="7030A0"/>
                </a:solidFill>
              </a:rPr>
              <a:t>по литературному чтению во 2 </a:t>
            </a:r>
            <a:r>
              <a:rPr lang="ru-RU" sz="2400" dirty="0" smtClean="0">
                <a:solidFill>
                  <a:srgbClr val="7030A0"/>
                </a:solidFill>
              </a:rPr>
              <a:t>классе по УМК «Начальная школа </a:t>
            </a:r>
            <a:r>
              <a:rPr lang="en-US" sz="2400" dirty="0" smtClean="0">
                <a:solidFill>
                  <a:srgbClr val="7030A0"/>
                </a:solidFill>
              </a:rPr>
              <a:t>XXI</a:t>
            </a:r>
            <a:r>
              <a:rPr lang="ru-RU" sz="2400" dirty="0" smtClean="0">
                <a:solidFill>
                  <a:srgbClr val="7030A0"/>
                </a:solidFill>
              </a:rPr>
              <a:t> века», «Школа России», «Перспектива», </a:t>
            </a:r>
            <a:r>
              <a:rPr lang="ru-RU" sz="2400" dirty="0" smtClean="0">
                <a:solidFill>
                  <a:srgbClr val="7030A0"/>
                </a:solidFill>
              </a:rPr>
              <a:t>а именно научить </a:t>
            </a:r>
            <a:r>
              <a:rPr lang="ru-RU" sz="2400" dirty="0">
                <a:solidFill>
                  <a:srgbClr val="7030A0"/>
                </a:solidFill>
              </a:rPr>
              <a:t>младших школьников способам работы над </a:t>
            </a:r>
            <a:r>
              <a:rPr lang="ru-RU" sz="2400" dirty="0" smtClean="0">
                <a:solidFill>
                  <a:srgbClr val="7030A0"/>
                </a:solidFill>
              </a:rPr>
              <a:t>литературным произведением 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>и основным </a:t>
            </a:r>
            <a:r>
              <a:rPr lang="ru-RU" sz="2400" dirty="0">
                <a:solidFill>
                  <a:srgbClr val="7030A0"/>
                </a:solidFill>
              </a:rPr>
              <a:t>приёмам анализа и </a:t>
            </a:r>
            <a:r>
              <a:rPr lang="ru-RU" sz="2400" dirty="0" smtClean="0">
                <a:solidFill>
                  <a:srgbClr val="7030A0"/>
                </a:solidFill>
              </a:rPr>
              <a:t>синтеза, прогнозирования результатов деятельности.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90109" y="415636"/>
            <a:ext cx="9567135" cy="1177637"/>
          </a:xfrm>
        </p:spPr>
        <p:txBody>
          <a:bodyPr/>
          <a:lstStyle/>
          <a:p>
            <a:pPr marL="182880" indent="0">
              <a:buNone/>
            </a:pPr>
            <a:r>
              <a:rPr lang="ru-RU" sz="3600" dirty="0" smtClean="0"/>
              <a:t>      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</a:t>
            </a:r>
            <a:endParaRPr lang="ru-RU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66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475488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  Участники </a:t>
            </a:r>
            <a:r>
              <a:rPr lang="ru-RU" sz="3200" b="1" dirty="0">
                <a:solidFill>
                  <a:srgbClr val="FF0000"/>
                </a:solidFill>
              </a:rPr>
              <a:t>рабочей группы:</a:t>
            </a:r>
            <a:endParaRPr lang="ru-RU" sz="32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ru-RU" sz="2400" dirty="0" smtClean="0"/>
          </a:p>
          <a:p>
            <a:pPr marL="45720" indent="0">
              <a:buNone/>
            </a:pPr>
            <a:r>
              <a:rPr lang="ru-RU" sz="2400" dirty="0" smtClean="0"/>
              <a:t>1.Бармакова  </a:t>
            </a:r>
            <a:r>
              <a:rPr lang="ru-RU" sz="2400" dirty="0"/>
              <a:t>Л.Л.,  учитель начальных классов, </a:t>
            </a:r>
          </a:p>
          <a:p>
            <a:pPr marL="45720" indent="0">
              <a:buNone/>
            </a:pPr>
            <a:r>
              <a:rPr lang="ru-RU" sz="2400" dirty="0" smtClean="0"/>
              <a:t>   МБОУ </a:t>
            </a:r>
            <a:r>
              <a:rPr lang="ru-RU" sz="2400" dirty="0"/>
              <a:t>«Гимназия № 22»       НМР РТ</a:t>
            </a:r>
          </a:p>
          <a:p>
            <a:pPr marL="45720" indent="0">
              <a:buNone/>
            </a:pPr>
            <a:endParaRPr lang="ru-RU" sz="2400" dirty="0" smtClean="0"/>
          </a:p>
          <a:p>
            <a:pPr marL="45720" indent="0">
              <a:buNone/>
            </a:pPr>
            <a:r>
              <a:rPr lang="ru-RU" sz="2400" dirty="0" smtClean="0"/>
              <a:t>2</a:t>
            </a:r>
            <a:r>
              <a:rPr lang="ru-RU" sz="2400" dirty="0"/>
              <a:t>. Еремина Л.Н., учитель начальных классов, </a:t>
            </a:r>
          </a:p>
          <a:p>
            <a:pPr marL="45720" indent="0">
              <a:buNone/>
            </a:pPr>
            <a:r>
              <a:rPr lang="ru-RU" sz="2400" dirty="0" smtClean="0"/>
              <a:t>    МБОУ </a:t>
            </a:r>
            <a:r>
              <a:rPr lang="ru-RU" sz="2400" dirty="0"/>
              <a:t>«ООШ п. Трудовой»     НМР РТ</a:t>
            </a:r>
          </a:p>
          <a:p>
            <a:pPr marL="45720" indent="0">
              <a:buNone/>
            </a:pPr>
            <a:endParaRPr lang="ru-RU" sz="2400" dirty="0" smtClean="0"/>
          </a:p>
          <a:p>
            <a:pPr marL="45720" indent="0">
              <a:buNone/>
            </a:pPr>
            <a:r>
              <a:rPr lang="ru-RU" sz="2400" dirty="0" smtClean="0"/>
              <a:t>3</a:t>
            </a:r>
            <a:r>
              <a:rPr lang="ru-RU" sz="2400" dirty="0"/>
              <a:t>. Петрова Л.С., учитель начальных классов, </a:t>
            </a:r>
          </a:p>
          <a:p>
            <a:pPr marL="45720" indent="0">
              <a:buNone/>
            </a:pPr>
            <a:r>
              <a:rPr lang="ru-RU" sz="2400" dirty="0" smtClean="0"/>
              <a:t>    МБОУ </a:t>
            </a:r>
            <a:r>
              <a:rPr lang="ru-RU" sz="2400" dirty="0"/>
              <a:t>«ООШ п. Трудовой»      НМР РТ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58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708" y="201949"/>
            <a:ext cx="11768292" cy="3289395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sz="3100" b="1" dirty="0">
                <a:solidFill>
                  <a:srgbClr val="FF0000"/>
                </a:solidFill>
              </a:rPr>
              <a:t>Цель проекта: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разработка и реализация технологической </a:t>
            </a:r>
            <a:r>
              <a:rPr lang="ru-RU" sz="2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карты урока по литературному </a:t>
            </a:r>
            <a:r>
              <a:rPr lang="ru-RU" sz="2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чтению во 2 классе, направленного на формирование представлений о различии авторской и народной сказки, на развитие навыков анализа, синтеза, прогнозирования результатов деятельности, на развитие умения давать характеристику героям сказки.</a:t>
            </a:r>
            <a:r>
              <a:rPr lang="ru-RU" sz="2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2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27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81892" y="2812473"/>
            <a:ext cx="10529454" cy="3167148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Задачи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проекта: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  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) Изучить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требования ФГОС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к достижению планируемых результатов обучения в начальной школе и методические рекомендации по разработке технологических карт уроков.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) Определить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структуру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технологической карты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и разработать ее содержание в соответствии с УМК «Начальная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школа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XXI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века».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3) Разработать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дидактические материалы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к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уроку, позволяющие оптимизировать процесс достижения формирования представлений о различии авторской и народной сказки, так и развития навыков анализа, синтеза и прогнозирования результатов деятельности.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) Провести урок с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использованием разработанных материалов и оценить его эффективность  по основным критериям и показателям.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6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055" y="193964"/>
            <a:ext cx="86833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РЕСУРСЫ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34291" y="1299556"/>
            <a:ext cx="9753600" cy="3474720"/>
          </a:xfrm>
        </p:spPr>
        <p:txBody>
          <a:bodyPr>
            <a:normAutofit fontScale="62500" lnSpcReduction="20000"/>
          </a:bodyPr>
          <a:lstStyle/>
          <a:p>
            <a:pPr marL="571500" indent="-571500"/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омпьютер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ru-RU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проектор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ru-RU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экран;</a:t>
            </a:r>
          </a:p>
          <a:p>
            <a:pPr marL="571500" indent="-571500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учебник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Литературное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чтение автор Л.А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4000" dirty="0" err="1" smtClean="0">
                <a:solidFill>
                  <a:schemeClr val="accent6">
                    <a:lumMod val="75000"/>
                  </a:schemeClr>
                </a:solidFill>
              </a:rPr>
              <a:t>Ефросинина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endParaRPr lang="ru-RU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тетрадь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по литературному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чтению автор Л.А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4000" dirty="0" err="1" smtClean="0">
                <a:solidFill>
                  <a:schemeClr val="accent6">
                    <a:lumMod val="75000"/>
                  </a:schemeClr>
                </a:solidFill>
              </a:rPr>
              <a:t>Ефросинина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571500" indent="-571500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презентация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к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уроку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;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</a:p>
          <a:p>
            <a:pPr marL="571500" indent="-571500"/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индивидуальные карточки;</a:t>
            </a:r>
          </a:p>
          <a:p>
            <a:pPr marL="571500" indent="-571500"/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а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удиозапись «</a:t>
            </a:r>
            <a:r>
              <a:rPr lang="ru-RU" sz="4000" smtClean="0">
                <a:solidFill>
                  <a:schemeClr val="accent6">
                    <a:lumMod val="75000"/>
                  </a:schemeClr>
                </a:solidFill>
              </a:rPr>
              <a:t>Шум 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моря».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9331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4253" y="0"/>
            <a:ext cx="8683348" cy="95596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Структура урока: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4964" y="917352"/>
            <a:ext cx="10515600" cy="5351489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571500" indent="-571500">
              <a:buAutoNum type="romanUcPeriod"/>
            </a:pPr>
            <a:r>
              <a:rPr lang="ru-RU" b="1" u="sng" dirty="0" smtClean="0">
                <a:solidFill>
                  <a:srgbClr val="FF0000"/>
                </a:solidFill>
              </a:rPr>
              <a:t>Ориентировочно-мотивационный этап: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rgbClr val="7030A0"/>
                </a:solidFill>
              </a:rPr>
              <a:t>Мотивация к учебной деятельности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rgbClr val="7030A0"/>
                </a:solidFill>
              </a:rPr>
              <a:t>Проверка домашнего задания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dirty="0" err="1" smtClean="0">
                <a:solidFill>
                  <a:srgbClr val="7030A0"/>
                </a:solidFill>
              </a:rPr>
              <a:t>Целеполагание</a:t>
            </a:r>
            <a:endParaRPr lang="ru-RU" dirty="0" smtClean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ru-RU" dirty="0" smtClean="0">
                <a:solidFill>
                  <a:srgbClr val="7030A0"/>
                </a:solidFill>
              </a:rPr>
              <a:t>Актуализация </a:t>
            </a:r>
            <a:r>
              <a:rPr lang="ru-RU" dirty="0">
                <a:solidFill>
                  <a:srgbClr val="7030A0"/>
                </a:solidFill>
              </a:rPr>
              <a:t>знаний</a:t>
            </a:r>
          </a:p>
          <a:p>
            <a:pPr marL="571500" indent="-571500">
              <a:buAutoNum type="romanUcPeriod" startAt="2"/>
            </a:pPr>
            <a:r>
              <a:rPr lang="ru-RU" b="1" u="sng" dirty="0" smtClean="0">
                <a:solidFill>
                  <a:srgbClr val="FF0000"/>
                </a:solidFill>
              </a:rPr>
              <a:t>Операционально-исполнительский этап: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rgbClr val="7030A0"/>
                </a:solidFill>
              </a:rPr>
              <a:t>Решение учебной задачи: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Чтение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Физминутка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Работа </a:t>
            </a:r>
            <a:r>
              <a:rPr lang="ru-RU" dirty="0">
                <a:solidFill>
                  <a:srgbClr val="7030A0"/>
                </a:solidFill>
              </a:rPr>
              <a:t>с текстом после чтения.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III.  </a:t>
            </a:r>
            <a:r>
              <a:rPr lang="ru-RU" b="1" u="sng" dirty="0">
                <a:solidFill>
                  <a:srgbClr val="FF0000"/>
                </a:solidFill>
              </a:rPr>
              <a:t>Рефлексивно-оценочный </a:t>
            </a:r>
            <a:r>
              <a:rPr lang="ru-RU" b="1" u="sng" dirty="0" smtClean="0">
                <a:solidFill>
                  <a:srgbClr val="FF0000"/>
                </a:solidFill>
              </a:rPr>
              <a:t>этап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rgbClr val="7030A0"/>
                </a:solidFill>
              </a:rPr>
              <a:t>Рефлексия</a:t>
            </a:r>
          </a:p>
          <a:p>
            <a:pPr marL="457200" indent="-457200">
              <a:buAutoNum type="arabicParenR"/>
            </a:pPr>
            <a:r>
              <a:rPr lang="ru-RU" dirty="0" smtClean="0">
                <a:solidFill>
                  <a:srgbClr val="7030A0"/>
                </a:solidFill>
              </a:rPr>
              <a:t>Оценивание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3)  </a:t>
            </a:r>
            <a:r>
              <a:rPr lang="ru-RU" dirty="0" smtClean="0">
                <a:solidFill>
                  <a:srgbClr val="7030A0"/>
                </a:solidFill>
              </a:rPr>
              <a:t>Домашнее задание (творческое</a:t>
            </a:r>
            <a:r>
              <a:rPr lang="ru-RU" dirty="0">
                <a:solidFill>
                  <a:srgbClr val="7030A0"/>
                </a:solidFill>
              </a:rPr>
              <a:t>)</a:t>
            </a:r>
            <a:endParaRPr lang="ru-RU" dirty="0" smtClean="0">
              <a:solidFill>
                <a:srgbClr val="7030A0"/>
              </a:solidFill>
            </a:endParaRPr>
          </a:p>
          <a:p>
            <a:pPr marL="457200" indent="-457200">
              <a:buAutoNum type="arabicParenR"/>
            </a:pPr>
            <a:endParaRPr lang="ru-RU" b="1" dirty="0" smtClean="0"/>
          </a:p>
          <a:p>
            <a:pPr marL="514350" indent="-514350">
              <a:buAutoNum type="arabicParenR"/>
            </a:pPr>
            <a:endParaRPr lang="ru-RU" b="1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21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109" y="0"/>
            <a:ext cx="10326256" cy="99752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Решение задачи на примерах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61109" y="845127"/>
            <a:ext cx="10515600" cy="507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Рабочая тетрадь задание №2, с.68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Какими ты представляешь главных героев сказки? Запиши.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Золотая рыбка                            Старик                                  Старуха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_______________                      _____________               _____________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_______________                      _____________               _____________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_______________                      _____________               _____________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Познавательные УУД: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уметь </a:t>
            </a:r>
            <a:r>
              <a:rPr lang="ru-RU" dirty="0">
                <a:solidFill>
                  <a:srgbClr val="7030A0"/>
                </a:solidFill>
              </a:rPr>
              <a:t>соотносить позицию автора с собственной точкой </a:t>
            </a:r>
            <a:r>
              <a:rPr lang="ru-RU" dirty="0" smtClean="0">
                <a:solidFill>
                  <a:srgbClr val="7030A0"/>
                </a:solidFill>
              </a:rPr>
              <a:t>зрения.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Регулятивные УУД: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уметь планировать своё действие в соответствии с поставленной </a:t>
            </a:r>
            <a:r>
              <a:rPr lang="ru-RU" dirty="0" smtClean="0">
                <a:solidFill>
                  <a:srgbClr val="7030A0"/>
                </a:solidFill>
              </a:rPr>
              <a:t>задачей.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Самостоятельная работа учащихся.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Взаимопроверка.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30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743" y="257368"/>
            <a:ext cx="10521383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sz="2400" b="1" dirty="0" smtClean="0">
                <a:solidFill>
                  <a:schemeClr val="accent6"/>
                </a:solidFill>
              </a:rPr>
              <a:t>Рабочая тетрадь задание №3, с.68</a:t>
            </a:r>
            <a:br>
              <a:rPr lang="ru-RU" sz="2400" b="1" dirty="0" smtClean="0">
                <a:solidFill>
                  <a:schemeClr val="accent6"/>
                </a:solidFill>
              </a:rPr>
            </a:br>
            <a:r>
              <a:rPr lang="ru-RU" sz="2400" b="1" dirty="0" smtClean="0">
                <a:solidFill>
                  <a:schemeClr val="accent6"/>
                </a:solidFill>
              </a:rPr>
              <a:t/>
            </a:r>
            <a:br>
              <a:rPr lang="ru-RU" sz="2400" b="1" dirty="0" smtClean="0">
                <a:solidFill>
                  <a:schemeClr val="accent6"/>
                </a:solidFill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Совместная работа учащихся с учителем.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87927" y="1701338"/>
            <a:ext cx="11429999" cy="3474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Дополни таблицу. Как менялось море в зависимости от того, как менялись просьбы старухи?</a:t>
            </a:r>
          </a:p>
          <a:p>
            <a:pPr marL="0" indent="0" algn="just">
              <a:buNone/>
            </a:pPr>
            <a:r>
              <a:rPr lang="ru-RU" sz="1900" i="1" dirty="0" smtClean="0">
                <a:solidFill>
                  <a:srgbClr val="00B050"/>
                </a:solidFill>
              </a:rPr>
              <a:t>Учащиеся записывают цитатами.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Познавательные УУД: </a:t>
            </a:r>
            <a:r>
              <a:rPr lang="ru-RU" dirty="0" smtClean="0">
                <a:solidFill>
                  <a:srgbClr val="7030A0"/>
                </a:solidFill>
              </a:rPr>
              <a:t>находить ответы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на вопросы в тексте, делать выводы в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результате совместной работы класса и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7030A0"/>
                </a:solidFill>
              </a:rPr>
              <a:t>у</a:t>
            </a:r>
            <a:r>
              <a:rPr lang="ru-RU" dirty="0" smtClean="0">
                <a:solidFill>
                  <a:srgbClr val="7030A0"/>
                </a:solidFill>
              </a:rPr>
              <a:t>чителя.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Регулятивные УУД: </a:t>
            </a:r>
            <a:r>
              <a:rPr lang="ru-RU" dirty="0" smtClean="0">
                <a:solidFill>
                  <a:srgbClr val="7030A0"/>
                </a:solidFill>
              </a:rPr>
              <a:t>планировать свои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7030A0"/>
                </a:solidFill>
              </a:rPr>
              <a:t>д</a:t>
            </a:r>
            <a:r>
              <a:rPr lang="ru-RU" dirty="0" smtClean="0">
                <a:solidFill>
                  <a:srgbClr val="7030A0"/>
                </a:solidFill>
              </a:rPr>
              <a:t>ействия в соответствии с поставленной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7030A0"/>
                </a:solidFill>
              </a:rPr>
              <a:t>задачей.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72418"/>
              </p:ext>
            </p:extLst>
          </p:nvPr>
        </p:nvGraphicFramePr>
        <p:xfrm>
          <a:off x="6784110" y="2119748"/>
          <a:ext cx="43688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400"/>
                <a:gridCol w="2184400"/>
              </a:tblGrid>
              <a:tr h="339264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Просьбы старухи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Море</a:t>
                      </a:r>
                      <a:endParaRPr lang="ru-RU" dirty="0"/>
                    </a:p>
                  </a:txBody>
                  <a:tcPr/>
                </a:tc>
              </a:tr>
              <a:tr h="53494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1. Надобно ей новое корыто.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Слегка разыгралось.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92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92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92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92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5.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58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152400"/>
            <a:ext cx="11201400" cy="647007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>
                <a:solidFill>
                  <a:srgbClr val="FF0000"/>
                </a:solidFill>
              </a:rPr>
              <a:t>Используя таблицу, проведите анализ авторской и народной сказки. </a:t>
            </a:r>
          </a:p>
          <a:p>
            <a:pPr marL="45720" indent="0">
              <a:buNone/>
            </a:pPr>
            <a:r>
              <a:rPr lang="ru-RU" sz="2000" dirty="0">
                <a:solidFill>
                  <a:srgbClr val="FF0000"/>
                </a:solidFill>
              </a:rPr>
              <a:t>Сделайте вывод, чем они различаются.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43779"/>
              </p:ext>
            </p:extLst>
          </p:nvPr>
        </p:nvGraphicFramePr>
        <p:xfrm>
          <a:off x="568035" y="1035659"/>
          <a:ext cx="11000510" cy="424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8509"/>
                <a:gridCol w="4524631"/>
                <a:gridCol w="3887370"/>
              </a:tblGrid>
              <a:tr h="545052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Линия сравнения</a:t>
                      </a:r>
                    </a:p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(на что обращаем внимание)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Народная сказка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Литературная (авторская)</a:t>
                      </a:r>
                    </a:p>
                    <a:p>
                      <a:pPr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 сказка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50009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effectLst/>
                        </a:rPr>
                        <a:t>Автор (известен или неизвестен)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Автор неизвестен (было много авторов, каждый что-то изменял)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Автор известен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3718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Время создания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Раньше, более древнее произведение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Позже, может быть современным произведением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3718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Язык сказки: слова, выражения…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Старинные слова…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Может быть разным (в том числе и современным)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53718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Вид сказки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Соответствует одному из трёх видов сказок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Может сочетать признаки нескольких видов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45052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Композиция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Соответствует виду сказки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Иногда автор сохраняет композицию народной сказки, но может внести свои изменения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02111"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Смысл сказки</a:t>
                      </a:r>
                    </a:p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effectLst/>
                        </a:rPr>
                        <a:t>(главная мысль)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Добро побеждает зло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80"/>
                        </a:lnSpc>
                        <a:spcAft>
                          <a:spcPts val="15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Чаще традиционно добро побеждает зло, но могут быть и другие варианты.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9491" y="5361709"/>
            <a:ext cx="11139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Познавательные УУД: </a:t>
            </a:r>
            <a:r>
              <a:rPr lang="ru-RU" dirty="0">
                <a:solidFill>
                  <a:srgbClr val="002060"/>
                </a:solidFill>
              </a:rPr>
              <a:t>уметь ориентироваться в учебнике , словаре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  <a:r>
              <a:rPr lang="ru-RU" dirty="0"/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основе анализа объектов делать выводы. 	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Регулятивные УУД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планировать свои действия в соответствии с поставленной задачей.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08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40325" y="288173"/>
            <a:ext cx="11430001" cy="6320445"/>
          </a:xfrm>
        </p:spPr>
        <p:txBody>
          <a:bodyPr/>
          <a:lstStyle/>
          <a:p>
            <a:pPr marL="45720" indent="0" algn="ctr">
              <a:buNone/>
            </a:pPr>
            <a:endParaRPr lang="ru-RU" sz="3200" b="1" i="1" dirty="0" smtClean="0">
              <a:solidFill>
                <a:schemeClr val="accent6"/>
              </a:solidFill>
            </a:endParaRPr>
          </a:p>
          <a:p>
            <a:pPr marL="45720" indent="0" algn="ctr">
              <a:buNone/>
            </a:pPr>
            <a:r>
              <a:rPr lang="ru-RU" sz="3200" b="1" i="1" dirty="0" smtClean="0">
                <a:solidFill>
                  <a:schemeClr val="accent6"/>
                </a:solidFill>
              </a:rPr>
              <a:t>Формы оценивания учащихся на уроке.</a:t>
            </a:r>
          </a:p>
          <a:p>
            <a:pPr marL="45720" indent="0">
              <a:buNone/>
            </a:pPr>
            <a:endParaRPr lang="ru-RU" sz="3200" i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     </a:t>
            </a:r>
            <a:r>
              <a:rPr lang="ru-RU" sz="2800" i="1" dirty="0" smtClean="0">
                <a:solidFill>
                  <a:srgbClr val="7030A0"/>
                </a:solidFill>
              </a:rPr>
              <a:t>Текущий контроль</a:t>
            </a:r>
            <a:r>
              <a:rPr lang="ru-RU" sz="2800" dirty="0">
                <a:solidFill>
                  <a:srgbClr val="7030A0"/>
                </a:solidFill>
              </a:rPr>
              <a:t> проходит </a:t>
            </a:r>
            <a:r>
              <a:rPr lang="ru-RU" sz="2800" dirty="0" smtClean="0">
                <a:solidFill>
                  <a:srgbClr val="7030A0"/>
                </a:solidFill>
              </a:rPr>
              <a:t>на </a:t>
            </a:r>
            <a:r>
              <a:rPr lang="ru-RU" sz="2800" dirty="0">
                <a:solidFill>
                  <a:srgbClr val="7030A0"/>
                </a:solidFill>
              </a:rPr>
              <a:t>уроке в виде индивидуального </a:t>
            </a:r>
            <a:r>
              <a:rPr lang="ru-RU" sz="2800" dirty="0" smtClean="0">
                <a:solidFill>
                  <a:srgbClr val="7030A0"/>
                </a:solidFill>
              </a:rPr>
              <a:t>и </a:t>
            </a:r>
            <a:r>
              <a:rPr lang="ru-RU" sz="2800" dirty="0">
                <a:solidFill>
                  <a:srgbClr val="7030A0"/>
                </a:solidFill>
              </a:rPr>
              <a:t>фронтального устного опроса: чтение </a:t>
            </a:r>
            <a:r>
              <a:rPr lang="ru-RU" sz="2800" dirty="0" smtClean="0">
                <a:solidFill>
                  <a:srgbClr val="7030A0"/>
                </a:solidFill>
              </a:rPr>
              <a:t>текста, выразительное </a:t>
            </a:r>
            <a:r>
              <a:rPr lang="ru-RU" sz="2800" dirty="0">
                <a:solidFill>
                  <a:srgbClr val="7030A0"/>
                </a:solidFill>
              </a:rPr>
              <a:t>чтение </a:t>
            </a:r>
            <a:r>
              <a:rPr lang="ru-RU" sz="2800" dirty="0" smtClean="0">
                <a:solidFill>
                  <a:srgbClr val="7030A0"/>
                </a:solidFill>
              </a:rPr>
              <a:t>наизусть. </a:t>
            </a:r>
          </a:p>
          <a:p>
            <a:pPr marL="45720" indent="0">
              <a:buNone/>
            </a:pP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dirty="0" smtClean="0">
                <a:solidFill>
                  <a:srgbClr val="7030A0"/>
                </a:solidFill>
              </a:rPr>
              <a:t>     Так же оценивается письменная работа в рабочих тетрадях, самостоятельная работа </a:t>
            </a:r>
            <a:r>
              <a:rPr lang="ru-RU" sz="2800" dirty="0">
                <a:solidFill>
                  <a:srgbClr val="7030A0"/>
                </a:solidFill>
              </a:rPr>
              <a:t>с </a:t>
            </a:r>
            <a:r>
              <a:rPr lang="ru-RU" sz="2800" dirty="0" smtClean="0">
                <a:solidFill>
                  <a:srgbClr val="7030A0"/>
                </a:solidFill>
              </a:rPr>
              <a:t>книгой.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8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470</TotalTime>
  <Words>710</Words>
  <Application>Microsoft Office PowerPoint</Application>
  <PresentationFormat>Произвольный</PresentationFormat>
  <Paragraphs>120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 ПРОЕКТ   Технологическая карта урока литературного чтения во 2 классе УМК «Начальная школа XXI века»  по теме: «Сказка о рыбаке и  рыбке»  А.С. Пушкина в соответствии с требованиями ФГОС НОО.</vt:lpstr>
      <vt:lpstr>Презентация PowerPoint</vt:lpstr>
      <vt:lpstr>Цель проекта:  разработка и реализация технологической карты урока по литературному чтению во 2 классе, направленного на формирование представлений о различии авторской и народной сказки, на развитие навыков анализа, синтеза, прогнозирования результатов деятельности, на развитие умения давать характеристику героям сказки. </vt:lpstr>
      <vt:lpstr>РЕСУРСЫ</vt:lpstr>
      <vt:lpstr>Структура урока:</vt:lpstr>
      <vt:lpstr>Решение задачи на примерах</vt:lpstr>
      <vt:lpstr>Рабочая тетрадь задание №3, с.68  Совместная работа учащихся с учителем.</vt:lpstr>
      <vt:lpstr>Презентация PowerPoint</vt:lpstr>
      <vt:lpstr>Презентация PowerPoint</vt:lpstr>
      <vt:lpstr>Презентация PowerPoint</vt:lpstr>
      <vt:lpstr>       Методические рекомендации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УРОКА ЛИТЕРАТУРНОГО ЧТЕНИЯ ВО « КЛАССЕ ПО ПРОГОРАММЕ «ПЕРСПЕКТИВА»   ТЕМА: «Сказка о золотой рыбке»  А.С. Пушкин</dc:title>
  <dc:creator>Админ</dc:creator>
  <cp:lastModifiedBy>admin</cp:lastModifiedBy>
  <cp:revision>34</cp:revision>
  <dcterms:created xsi:type="dcterms:W3CDTF">2015-10-03T16:04:15Z</dcterms:created>
  <dcterms:modified xsi:type="dcterms:W3CDTF">2015-10-07T15:00:10Z</dcterms:modified>
</cp:coreProperties>
</file>