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90" r:id="rId26"/>
    <p:sldId id="294" r:id="rId27"/>
    <p:sldId id="29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7B9"/>
    <a:srgbClr val="0000FF"/>
    <a:srgbClr val="57D3FF"/>
    <a:srgbClr val="2810D8"/>
    <a:srgbClr val="C9F1FF"/>
    <a:srgbClr val="740000"/>
    <a:srgbClr val="0066FF"/>
    <a:srgbClr val="4646C5"/>
    <a:srgbClr val="006C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4" autoAdjust="0"/>
  </p:normalViewPr>
  <p:slideViewPr>
    <p:cSldViewPr>
      <p:cViewPr varScale="1">
        <p:scale>
          <a:sx n="117" d="100"/>
          <a:sy n="117" d="100"/>
        </p:scale>
        <p:origin x="10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3E32-2C03-4601-B430-CE8BD05BC2B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1F8F-E464-43EF-A6BE-FA2141F7F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4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4F96-1578-4D96-83B7-FA06DD3707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9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3B35-7537-41EA-947B-B2BF6ECC50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5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3B35-7537-41EA-947B-B2BF6ECC504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8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3B35-7537-41EA-947B-B2BF6ECC50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7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3B35-7537-41EA-947B-B2BF6ECC504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1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3B35-7537-41EA-947B-B2BF6ECC50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4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8E54-A61E-4062-A035-DC218F6C1C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5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875-A43F-42DE-9CDB-9148C013D5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1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FF8A8F-9FAA-46B9-9713-5642321A80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2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F0F8F1-FFA4-4993-B7E1-51F9151A5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8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AEAAA-5C1D-4B01-9549-0295D2FC14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6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031B-8E81-4305-AE21-C585B0AB0A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8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4A95CE-567A-4AFB-8D55-63B80C6798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2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A41E-E0D4-4E0B-9589-88025A1C05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9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587C-ECDF-49D8-9EC5-72998F3050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7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4D7E-F141-4CC3-91FB-9F70DF213E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E17C-4B0D-4F20-A547-6D0B475967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5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C783-A4B0-4832-9AD6-5811BC1225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5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9C96-7FFE-4753-92DE-6168053C1C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1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33C5-420F-4B69-A3D0-F0799FC38D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9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BA3B35-7537-41EA-947B-B2BF6ECC50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07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image" Target="http://kids.moy.su/_si/0/s08044769.jpg" TargetMode="External"/><Relationship Id="rId12" Type="http://schemas.openxmlformats.org/officeDocument/2006/relationships/image" Target="../media/image34.jpeg"/><Relationship Id="rId2" Type="http://schemas.openxmlformats.org/officeDocument/2006/relationships/hyperlink" Target="http://kids.moy.su/_si/0/24897669.jpg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hyperlink" Target="http://kids.moy.su/_si/0/08044769.jpg" TargetMode="External"/><Relationship Id="rId10" Type="http://schemas.openxmlformats.org/officeDocument/2006/relationships/image" Target="../media/image32.jpeg"/><Relationship Id="rId4" Type="http://schemas.openxmlformats.org/officeDocument/2006/relationships/image" Target="http://kids.moy.su/_si/0/s24897669.jpg" TargetMode="External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CC00"/>
            </a:gs>
            <a:gs pos="42000">
              <a:schemeClr val="tx2">
                <a:lumMod val="60000"/>
                <a:lumOff val="40000"/>
              </a:schemeClr>
            </a:gs>
            <a:gs pos="81000">
              <a:schemeClr val="accent3">
                <a:lumMod val="75000"/>
              </a:schemeClr>
            </a:gs>
            <a:gs pos="70000">
              <a:schemeClr val="accent5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05349"/>
            <a:ext cx="4357663" cy="19661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5076056" y="4509120"/>
            <a:ext cx="3709591" cy="1210444"/>
          </a:xfrm>
          <a:prstGeom prst="rect">
            <a:avLst/>
          </a:prstGeom>
          <a:noFill/>
          <a:effectLst>
            <a:outerShdw blurRad="50800" dist="76200" dir="5400000" algn="ctr" rotWithShape="0">
              <a:schemeClr val="accent5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bevelT w="82550" h="101600"/>
            <a:extrusionClr>
              <a:schemeClr val="accent2">
                <a:lumMod val="75000"/>
              </a:schemeClr>
            </a:extrusion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740000"/>
                </a:solidFill>
                <a:effectLst>
                  <a:outerShdw dist="35921" dir="2700000" algn="ctr" rotWithShape="0">
                    <a:srgbClr val="C00000"/>
                  </a:outerShdw>
                </a:effectLst>
                <a:latin typeface="Impact" panose="020B0806030902050204" pitchFamily="34" charset="0"/>
              </a:rPr>
              <a:t>Алдусева </a:t>
            </a:r>
            <a:endParaRPr lang="ru-RU" sz="3600" kern="10" dirty="0" smtClean="0">
              <a:ln w="1905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solidFill>
                <a:srgbClr val="740000"/>
              </a:solidFill>
              <a:effectLst>
                <a:outerShdw dist="35921" dir="2700000" algn="ctr" rotWithShape="0">
                  <a:srgbClr val="C0000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3600" kern="10" dirty="0" smtClean="0">
                <a:ln w="1905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740000"/>
                </a:solidFill>
                <a:effectLst>
                  <a:outerShdw dist="35921" dir="2700000" algn="ctr" rotWithShape="0">
                    <a:srgbClr val="C00000"/>
                  </a:outerShdw>
                </a:effectLst>
                <a:latin typeface="Impact" panose="020B0806030902050204" pitchFamily="34" charset="0"/>
              </a:rPr>
              <a:t>Наталия </a:t>
            </a:r>
            <a:r>
              <a:rPr lang="ru-RU" sz="3600" kern="10" dirty="0">
                <a:ln w="1905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740000"/>
                </a:solidFill>
                <a:effectLst>
                  <a:outerShdw dist="35921" dir="2700000" algn="ctr" rotWithShape="0">
                    <a:srgbClr val="C00000"/>
                  </a:outerShdw>
                </a:effectLst>
                <a:latin typeface="Impact" panose="020B0806030902050204" pitchFamily="34" charset="0"/>
              </a:rPr>
              <a:t>Леонидовна</a:t>
            </a:r>
          </a:p>
          <a:p>
            <a:pPr algn="ctr"/>
            <a:r>
              <a:rPr lang="ru-RU" sz="3600" kern="10" dirty="0">
                <a:ln w="1905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740000"/>
                </a:solidFill>
                <a:effectLst>
                  <a:outerShdw dist="35921" dir="2700000" algn="ctr" rotWithShape="0">
                    <a:srgbClr val="C00000"/>
                  </a:outerShdw>
                </a:effectLst>
                <a:latin typeface="Impact" panose="020B0806030902050204" pitchFamily="34" charset="0"/>
              </a:rPr>
              <a:t>воспитатель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91993"/>
            <a:ext cx="3406702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w="82550" h="38100" prst="coolSlant"/>
              <a:contourClr>
                <a:schemeClr val="bg1"/>
              </a:contourClr>
            </a:sp3d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glow rad="1016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ГБОУ школа №538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637780"/>
            <a:ext cx="4320481" cy="297549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w="146050" h="158750"/>
            <a:extrusionClr>
              <a:schemeClr val="accent3">
                <a:lumMod val="75000"/>
              </a:schemeClr>
            </a:extrusionClr>
            <a:contourClr>
              <a:srgbClr val="FFC00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774" y="1843751"/>
            <a:ext cx="6912470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 contourW="12700" prstMaterial="clear">
              <a:bevelT w="50800" h="38100" prst="riblet"/>
              <a:bevelB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ru-RU" sz="4400" dirty="0" smtClean="0">
                <a:ln w="25400" cmpd="sng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88900">
                    <a:schemeClr val="accent5">
                      <a:lumMod val="75000"/>
                      <a:alpha val="40000"/>
                    </a:schemeClr>
                  </a:glow>
                  <a:outerShdw blurRad="38100" dist="38100" dir="2700000" sx="101000" sy="101000" algn="tl">
                    <a:srgbClr val="000000"/>
                  </a:outerShdw>
                </a:effectLst>
                <a:latin typeface="Impact" panose="020B0806030902050204" pitchFamily="34" charset="0"/>
              </a:rPr>
              <a:t>Ознакомление детей</a:t>
            </a:r>
          </a:p>
          <a:p>
            <a:pPr algn="ctr"/>
            <a:r>
              <a:rPr lang="ru-RU" sz="4400" dirty="0" smtClean="0">
                <a:ln w="25400" cmpd="sng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88900">
                    <a:schemeClr val="accent5">
                      <a:lumMod val="75000"/>
                      <a:alpha val="40000"/>
                    </a:schemeClr>
                  </a:glow>
                  <a:outerShdw blurRad="38100" dist="38100" dir="2700000" sx="101000" sy="101000" algn="tl">
                    <a:srgbClr val="000000"/>
                  </a:outerShdw>
                </a:effectLst>
                <a:latin typeface="Impact" panose="020B0806030902050204" pitchFamily="34" charset="0"/>
              </a:rPr>
              <a:t>с народными промыслами</a:t>
            </a:r>
            <a:endParaRPr lang="ru-RU" sz="4400" dirty="0">
              <a:ln w="25400" cmpd="sng">
                <a:solidFill>
                  <a:schemeClr val="bg1"/>
                </a:solidFill>
              </a:ln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glow rad="88900">
                  <a:schemeClr val="accent5">
                    <a:lumMod val="75000"/>
                    <a:alpha val="40000"/>
                  </a:schemeClr>
                </a:glow>
                <a:outerShdw blurRad="38100" dist="38100" dir="2700000" sx="101000" sy="101000" algn="tl">
                  <a:srgbClr val="000000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gorodeckaya_rospis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39" y="333376"/>
            <a:ext cx="5067634" cy="2092372"/>
          </a:xfrm>
        </p:spPr>
      </p:pic>
      <p:pic>
        <p:nvPicPr>
          <p:cNvPr id="99334" name="Picture 6" descr="img6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39" y="2780928"/>
            <a:ext cx="5067633" cy="3835927"/>
          </a:xfrm>
        </p:spPr>
      </p:pic>
      <p:pic>
        <p:nvPicPr>
          <p:cNvPr id="99337" name="Picture 9" descr="gorodets_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2654" y="1772816"/>
            <a:ext cx="3602055" cy="4852097"/>
          </a:xfrm>
        </p:spPr>
      </p:pic>
      <p:sp>
        <p:nvSpPr>
          <p:cNvPr id="99341" name="WordArt 13"/>
          <p:cNvSpPr>
            <a:spLocks noChangeArrowheads="1" noChangeShapeType="1" noTextEdit="1"/>
          </p:cNvSpPr>
          <p:nvPr/>
        </p:nvSpPr>
        <p:spPr bwMode="auto">
          <a:xfrm>
            <a:off x="4140200" y="-171450"/>
            <a:ext cx="4781550" cy="176688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200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Элементы </a:t>
            </a:r>
          </a:p>
          <a:p>
            <a:pPr algn="ctr"/>
            <a:r>
              <a:rPr lang="ru-RU" sz="3200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городецкой росписи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4" name="Picture 10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564686"/>
            <a:ext cx="3852462" cy="4853519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glow rad="127000">
              <a:schemeClr val="tx1"/>
            </a:glow>
          </a:effectLst>
        </p:spPr>
      </p:pic>
      <p:pic>
        <p:nvPicPr>
          <p:cNvPr id="103436" name="Picture 12" descr="0_478cf_7eaf1897_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1564686"/>
            <a:ext cx="3424778" cy="4853519"/>
          </a:xfrm>
          <a:effectLst>
            <a:glow rad="127000">
              <a:schemeClr val="tx1"/>
            </a:glow>
          </a:effectLst>
        </p:spPr>
      </p:pic>
      <p:sp>
        <p:nvSpPr>
          <p:cNvPr id="103444" name="WordArt 20"/>
          <p:cNvSpPr>
            <a:spLocks noChangeArrowheads="1" noChangeShapeType="1" noTextEdit="1"/>
          </p:cNvSpPr>
          <p:nvPr/>
        </p:nvSpPr>
        <p:spPr bwMode="auto">
          <a:xfrm>
            <a:off x="1475656" y="20613"/>
            <a:ext cx="559520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Городецкий конь</a:t>
            </a:r>
          </a:p>
          <a:p>
            <a:pPr algn="ctr"/>
            <a:r>
              <a:rPr lang="ru-RU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последовательность росписи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7030A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40" name="Picture 20" descr="imag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730043"/>
            <a:ext cx="3960440" cy="4920091"/>
          </a:xfrm>
          <a:effectLst>
            <a:glow rad="127000">
              <a:srgbClr val="CC0000"/>
            </a:glow>
          </a:effectLst>
        </p:spPr>
      </p:pic>
      <p:pic>
        <p:nvPicPr>
          <p:cNvPr id="107538" name="Picture 18" descr="0_5a252_15f388ca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603" y="1652776"/>
            <a:ext cx="3888432" cy="5074626"/>
          </a:xfrm>
        </p:spPr>
      </p:pic>
      <p:sp>
        <p:nvSpPr>
          <p:cNvPr id="107541" name="WordArt 21"/>
          <p:cNvSpPr>
            <a:spLocks noChangeArrowheads="1" noChangeShapeType="1" noTextEdit="1"/>
          </p:cNvSpPr>
          <p:nvPr/>
        </p:nvSpPr>
        <p:spPr bwMode="auto">
          <a:xfrm>
            <a:off x="971600" y="-99392"/>
            <a:ext cx="5626100" cy="198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Городецкий фазан</a:t>
            </a:r>
          </a:p>
          <a:p>
            <a:pPr algn="ctr"/>
            <a:r>
              <a:rPr lang="ru-RU" sz="3600" kern="10" dirty="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последовательность росписи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8" name="Picture 16" descr="246325_html_7787c9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29000"/>
            <a:ext cx="7704856" cy="3177612"/>
          </a:xfrm>
          <a:effectLst>
            <a:outerShdw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  <p:pic>
        <p:nvPicPr>
          <p:cNvPr id="110610" name="Picture 18" descr="102028227_30 (1)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6227"/>
            <a:ext cx="2786949" cy="2968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accent2">
                <a:lumMod val="75000"/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0619" name="WordArt 27"/>
          <p:cNvSpPr>
            <a:spLocks noChangeArrowheads="1" noChangeShapeType="1" noTextEdit="1"/>
          </p:cNvSpPr>
          <p:nvPr/>
        </p:nvSpPr>
        <p:spPr bwMode="auto">
          <a:xfrm>
            <a:off x="107504" y="908720"/>
            <a:ext cx="6192838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ru-RU" sz="3600" kern="10" dirty="0">
                <a:ln w="9525" cap="sq"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Городецкий петух</a:t>
            </a:r>
          </a:p>
          <a:p>
            <a:pPr algn="ctr"/>
            <a:r>
              <a:rPr lang="ru-RU" sz="3600" kern="10" dirty="0">
                <a:ln w="9525" cap="sq"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росписи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 descr="IMG_1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34925"/>
            <a:ext cx="2792412" cy="4797425"/>
          </a:xfrm>
          <a:gradFill>
            <a:gsLst>
              <a:gs pos="0">
                <a:srgbClr val="7030A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3500000" scaled="1"/>
          </a:gradFill>
          <a:effectLst>
            <a:outerShdw blurRad="63500" sx="102000" sy="102000" algn="ctr" rotWithShape="0">
              <a:srgbClr val="2810D8"/>
            </a:outerShdw>
          </a:effectLst>
        </p:spPr>
      </p:pic>
      <p:pic>
        <p:nvPicPr>
          <p:cNvPr id="114696" name="Picture 8" descr="IMG_11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3068638"/>
            <a:ext cx="3103563" cy="3527425"/>
          </a:xfrm>
          <a:effectLst>
            <a:outerShdw blurRad="63500" sx="102000" sy="102000" algn="ctr" rotWithShape="0">
              <a:srgbClr val="2810D8"/>
            </a:outerShdw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  <p:pic>
        <p:nvPicPr>
          <p:cNvPr id="114700" name="Picture 12" descr="fa621786297-russkij-stil-yajtso-pashalnoe-n48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825" y="260648"/>
            <a:ext cx="3132137" cy="2349500"/>
          </a:xfrm>
          <a:gradFill flip="none" rotWithShape="1">
            <a:gsLst>
              <a:gs pos="0">
                <a:srgbClr val="7030A0"/>
              </a:gs>
              <a:gs pos="56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srgbClr val="2810D8"/>
            </a:outerShdw>
          </a:effectLst>
        </p:spPr>
      </p:pic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3348038" y="260648"/>
            <a:ext cx="295275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1. </a:t>
            </a:r>
            <a:r>
              <a:rPr lang="ru-RU" altLang="ru-RU" b="1" dirty="0">
                <a:solidFill>
                  <a:schemeClr val="tx2"/>
                </a:solidFill>
                <a:latin typeface="Arial Narrow" panose="020B0506020202030204" pitchFamily="34" charset="0"/>
              </a:rPr>
              <a:t>На выбранной для росписи поверхности тонкими линиями карандашом намечается композиция будущего узора. Главное - наметить расположение и размеры основных, самых ярких пятен - например, цветов. </a:t>
            </a:r>
          </a:p>
          <a:p>
            <a:r>
              <a:rPr lang="ru-RU" altLang="ru-RU" b="1" dirty="0">
                <a:solidFill>
                  <a:schemeClr val="tx2"/>
                </a:solidFill>
                <a:latin typeface="Arial Narrow" panose="020B0506020202030204" pitchFamily="34" charset="0"/>
              </a:rPr>
              <a:t>2. В узлах композиции широкой кистью наносятся пятна правильной круглой формы -</a:t>
            </a:r>
            <a:r>
              <a:rPr lang="ru-RU" altLang="ru-RU" b="1" i="1" dirty="0">
                <a:solidFill>
                  <a:schemeClr val="tx2"/>
                </a:solidFill>
                <a:latin typeface="Arial Narrow" panose="020B0506020202030204" pitchFamily="34" charset="0"/>
              </a:rPr>
              <a:t> </a:t>
            </a:r>
            <a:r>
              <a:rPr lang="ru-RU" altLang="ru-RU" b="1" dirty="0">
                <a:solidFill>
                  <a:schemeClr val="tx2"/>
                </a:solidFill>
                <a:latin typeface="Arial Narrow" panose="020B0506020202030204" pitchFamily="34" charset="0"/>
              </a:rPr>
              <a:t>основа цветка. </a:t>
            </a:r>
          </a:p>
          <a:p>
            <a:r>
              <a:rPr lang="ru-RU" altLang="ru-RU" b="1" dirty="0">
                <a:solidFill>
                  <a:schemeClr val="tx2"/>
                </a:solidFill>
                <a:latin typeface="Arial Narrow" panose="020B0506020202030204" pitchFamily="34" charset="0"/>
              </a:rPr>
              <a:t>3. По верх светлых пятен наносятся тонкие мазки вторым, более темным колером того же оттенка, например, синим по голубому. </a:t>
            </a:r>
          </a:p>
          <a:p>
            <a:r>
              <a:rPr lang="ru-RU" altLang="ru-RU" b="1" dirty="0">
                <a:solidFill>
                  <a:schemeClr val="tx2"/>
                </a:solidFill>
                <a:latin typeface="Arial Narrow" panose="020B0506020202030204" pitchFamily="34" charset="0"/>
              </a:rPr>
              <a:t>4. Заключительный этап росписи - нанесение черной и белой краской штрихов и точек.. Выполняется самой тонкой кистью.</a:t>
            </a:r>
          </a:p>
        </p:txBody>
      </p:sp>
      <p:sp>
        <p:nvSpPr>
          <p:cNvPr id="114706" name="WordArt 18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2276475" cy="1514475"/>
          </a:xfrm>
          <a:prstGeom prst="rect">
            <a:avLst/>
          </a:prstGeom>
          <a:effectLst>
            <a:outerShdw blurRad="50800" dist="50800" dir="5400000" algn="ctr" rotWithShape="0">
              <a:srgbClr val="2810D8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9050" cap="sq">
                  <a:solidFill>
                    <a:srgbClr val="FF99CC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Порядок</a:t>
            </a:r>
          </a:p>
          <a:p>
            <a:pPr algn="ctr"/>
            <a:r>
              <a:rPr lang="ru-RU" sz="3200" kern="10" dirty="0">
                <a:ln w="19050" cap="sq">
                  <a:solidFill>
                    <a:srgbClr val="FF99CC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выполнения</a:t>
            </a:r>
          </a:p>
          <a:p>
            <a:pPr algn="ctr"/>
            <a:r>
              <a:rPr lang="ru-RU" sz="3200" kern="10" dirty="0">
                <a:ln w="19050" cap="sq">
                  <a:solidFill>
                    <a:srgbClr val="FF99CC"/>
                  </a:solidFill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росписи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6000">
              <a:srgbClr val="FFCC00"/>
            </a:gs>
            <a:gs pos="55000">
              <a:srgbClr val="9FA20D"/>
            </a:gs>
            <a:gs pos="94000">
              <a:schemeClr val="accent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3" name="Picture 9" descr="IMG_340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696200" cy="5301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1547813" y="115888"/>
            <a:ext cx="6048375" cy="1143000"/>
          </a:xfrm>
          <a:prstGeom prst="rect">
            <a:avLst/>
          </a:prstGeom>
          <a:effectLst>
            <a:innerShdw blurRad="63500" dist="50800" dir="5400000">
              <a:srgbClr val="FFCC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Пасхальные </a:t>
            </a:r>
            <a:r>
              <a:rPr lang="ru-RU" sz="3200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яйца</a:t>
            </a:r>
            <a:endParaRPr lang="ru-RU" sz="3200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коллективная работа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FFCC00"/>
            </a:gs>
            <a:gs pos="55000">
              <a:srgbClr val="9FA20D"/>
            </a:gs>
            <a:gs pos="94000">
              <a:srgbClr val="FFCC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9" name="Picture 7" descr="IMG_33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124744"/>
            <a:ext cx="8549708" cy="4943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Picture 9" descr="kirov-2_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905" y="2273590"/>
            <a:ext cx="3131840" cy="4081217"/>
          </a:xfrm>
          <a:gradFill>
            <a:gsLst>
              <a:gs pos="26000">
                <a:srgbClr val="FFCC00"/>
              </a:gs>
              <a:gs pos="55000">
                <a:srgbClr val="9FA20D"/>
              </a:gs>
              <a:gs pos="94000">
                <a:srgbClr val="FFCC00"/>
              </a:gs>
            </a:gsLst>
            <a:lin ang="16200000" scaled="1"/>
          </a:gradFill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763814" y="1052736"/>
            <a:ext cx="536416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 b="1" dirty="0">
                <a:latin typeface="Arial Black" panose="020B0A04020102020204" pitchFamily="34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Это обобщенная, декоративная глиняная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скульптура , разукрашенные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по белому фону многоцветным геометрическим орнаментом из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кругов , </a:t>
            </a:r>
            <a:r>
              <a:rPr lang="ru-RU" alt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горохов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,полос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, клеток, волнистых линий, яркими красками, часто с добавлением золота. Традиционными и постоянно повторяющимися в дымковской игрушке являются всадники, петухи, женские фигуры в колоколообразных юбках и кокошниках, именуемые няньками, кормилицами, барынями, водоносками. </a:t>
            </a:r>
          </a:p>
          <a:p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 женских фигурах большое значение имеют выразительные детали: нарядные прически, головные уборы, оборки на рукавах, передниках, пелеринки, муфты, зонтики, сумочки и т.п.</a:t>
            </a:r>
          </a:p>
          <a:p>
            <a: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Дымковские индюки и кони реальны и фантастичны в одно и то же время.</a:t>
            </a:r>
          </a:p>
        </p:txBody>
      </p:sp>
      <p:sp>
        <p:nvSpPr>
          <p:cNvPr id="123922" name="WordArt 18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2867025" cy="1903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4000" kern="10" dirty="0">
                <a:ln w="952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99CC00"/>
                </a:solidFill>
                <a:latin typeface="Impact" panose="020B0806030902050204" pitchFamily="34" charset="0"/>
              </a:rPr>
              <a:t>Дымковская</a:t>
            </a:r>
          </a:p>
          <a:p>
            <a:pPr algn="ctr"/>
            <a:r>
              <a:rPr lang="ru-RU" sz="4000" kern="10" dirty="0">
                <a:ln w="952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99CC00"/>
                </a:solidFill>
                <a:latin typeface="Impact" panose="020B0806030902050204" pitchFamily="34" charset="0"/>
              </a:rPr>
              <a:t>игрушка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chemeClr val="accent4">
                <a:lumMod val="60000"/>
                <a:lumOff val="40000"/>
              </a:schemeClr>
            </a:gs>
            <a:gs pos="59000">
              <a:schemeClr val="accent1">
                <a:lumMod val="40000"/>
                <a:lumOff val="60000"/>
              </a:schemeClr>
            </a:gs>
            <a:gs pos="77000">
              <a:schemeClr val="accent4">
                <a:lumMod val="60000"/>
                <a:lumOff val="40000"/>
              </a:schemeClr>
            </a:gs>
            <a:gs pos="97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8005" name="Picture 5" descr="http://kids.moy.su/_si/0/s24897669.jpg">
            <a:hlinkClick r:id="rId2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898" y="1600710"/>
            <a:ext cx="3810000" cy="352425"/>
          </a:xfrm>
          <a:prstGeom prst="rect">
            <a:avLst/>
          </a:prstGeom>
          <a:noFill/>
          <a:effectLst>
            <a:outerShdw blurRad="63500" sx="103000" sy="103000" algn="ctr" rotWithShape="0">
              <a:srgbClr val="C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0" y="352425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28004" name="Picture 4" descr="http://kids.moy.su/_si/0/s08044769.jpg">
            <a:hlinkClick r:id="rId5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00157"/>
            <a:ext cx="2880320" cy="5161864"/>
          </a:xfrm>
          <a:prstGeom prst="rect">
            <a:avLst/>
          </a:prstGeom>
          <a:noFill/>
          <a:effectLst>
            <a:outerShdw blurRad="63500" sx="104000" sy="104000" algn="ctr" rotWithShape="0">
              <a:schemeClr val="accent2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5603875"/>
            <a:ext cx="22066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ru-RU" altLang="ru-RU" sz="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28009" name="Picture 9" descr="c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298" y="2391951"/>
            <a:ext cx="3657600" cy="438912"/>
          </a:xfrm>
          <a:ln/>
          <a:effectLst>
            <a:outerShdw blurRad="63500" sx="103000" sy="103000" algn="ctr" rotWithShape="0">
              <a:srgbClr val="C00000"/>
            </a:outerShdw>
          </a:effectLst>
        </p:spPr>
      </p:pic>
      <p:pic>
        <p:nvPicPr>
          <p:cNvPr id="128011" name="Picture 11" descr="c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3914" y="4120482"/>
            <a:ext cx="3657600" cy="447675"/>
          </a:xfrm>
          <a:ln/>
          <a:effectLst>
            <a:outerShdw blurRad="63500" sx="103000" sy="103000" algn="ctr" rotWithShape="0">
              <a:srgbClr val="C00000"/>
            </a:outerShdw>
          </a:effectLst>
        </p:spPr>
      </p:pic>
      <p:pic>
        <p:nvPicPr>
          <p:cNvPr id="128014" name="Picture 14" descr="c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14" y="3269679"/>
            <a:ext cx="3657600" cy="416052"/>
          </a:xfrm>
          <a:ln/>
          <a:effectLst>
            <a:outerShdw blurRad="63500" sx="103000" sy="103000" algn="ctr" rotWithShape="0">
              <a:srgbClr val="C00000"/>
            </a:outerShdw>
          </a:effectLst>
        </p:spPr>
      </p:pic>
      <p:pic>
        <p:nvPicPr>
          <p:cNvPr id="128017" name="Picture 17" descr="c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3914" y="5002275"/>
            <a:ext cx="3677459" cy="388938"/>
          </a:xfrm>
          <a:ln/>
          <a:effectLst>
            <a:outerShdw blurRad="63500" sx="103000" sy="103000" algn="ctr" rotWithShape="0">
              <a:srgbClr val="C00000">
                <a:alpha val="97000"/>
              </a:srgbClr>
            </a:outerShdw>
          </a:effectLst>
        </p:spPr>
      </p:pic>
      <p:pic>
        <p:nvPicPr>
          <p:cNvPr id="128020" name="Picture 20" descr="c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298" y="5825331"/>
            <a:ext cx="4419600" cy="503237"/>
          </a:xfrm>
          <a:prstGeom prst="rect">
            <a:avLst/>
          </a:prstGeom>
          <a:noFill/>
          <a:ln>
            <a:noFill/>
          </a:ln>
          <a:effectLst>
            <a:outerShdw blurRad="63500" sx="103000" sy="103000" algn="ctr" rotWithShape="0">
              <a:srgbClr val="C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21" name="WordArt 21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3429000" cy="504825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Элементы росписи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5000">
              <a:srgbClr val="FFCC00"/>
            </a:gs>
            <a:gs pos="77000">
              <a:schemeClr val="accent5">
                <a:lumMod val="60000"/>
                <a:lumOff val="40000"/>
              </a:schemeClr>
            </a:gs>
            <a:gs pos="97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7" name="Picture 7" descr="101788_html_m2d6bc20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980728"/>
            <a:ext cx="4052423" cy="5586758"/>
          </a:xfrm>
          <a:effectLst>
            <a:innerShdw blurRad="254000">
              <a:srgbClr val="2007B9"/>
            </a:innerShdw>
          </a:effectLst>
        </p:spPr>
      </p:pic>
      <p:pic>
        <p:nvPicPr>
          <p:cNvPr id="133138" name="Picture 18" descr="h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88913"/>
            <a:ext cx="4427538" cy="3157537"/>
          </a:xfrm>
          <a:effectLst>
            <a:outerShdw blurRad="190500" sx="102000" sy="102000" algn="ctr" rotWithShape="0">
              <a:srgbClr val="2007B9"/>
            </a:outerShdw>
          </a:effectLst>
        </p:spPr>
      </p:pic>
      <p:pic>
        <p:nvPicPr>
          <p:cNvPr id="133132" name="Picture 12" descr="dymka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53740"/>
            <a:ext cx="4414088" cy="2905941"/>
          </a:xfrm>
          <a:effectLst>
            <a:outerShdw blurRad="279400" dist="50800" dir="5400000" algn="ctr" rotWithShape="0">
              <a:srgbClr val="2007B9"/>
            </a:outerShdw>
          </a:effectLst>
        </p:spPr>
      </p:pic>
      <p:sp>
        <p:nvSpPr>
          <p:cNvPr id="133128" name="WordArt 8"/>
          <p:cNvSpPr>
            <a:spLocks noChangeArrowheads="1" noChangeShapeType="1" noTextEdit="1"/>
          </p:cNvSpPr>
          <p:nvPr/>
        </p:nvSpPr>
        <p:spPr bwMode="auto">
          <a:xfrm>
            <a:off x="107950" y="260350"/>
            <a:ext cx="4305300" cy="571500"/>
          </a:xfrm>
          <a:prstGeom prst="rect">
            <a:avLst/>
          </a:prstGeom>
          <a:effectLst>
            <a:outerShdw blurRad="50800" dist="38100" algn="l" rotWithShape="0">
              <a:srgbClr val="2007B9"/>
            </a:outerShdw>
          </a:effectLst>
          <a:scene3d>
            <a:camera prst="orthographicFront"/>
            <a:lightRig rig="threePt" dir="t"/>
          </a:scene3d>
          <a:sp3d prstMaterial="dkEdge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2810D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Образцы орнаментов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170267" cy="5544616"/>
          </a:xfrm>
          <a:noFill/>
          <a:ln/>
          <a:effectLst>
            <a:glow rad="127000">
              <a:srgbClr val="006C00"/>
            </a:glo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Формирование и развитие основ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художественной культуры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ребенка через народное декоративно-прикладное искусство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alt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Развивать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чувство цвета: учить использовать разнообразные цвета с их оттенками в различных сочетаниях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Учить видеть особенности разных видов народной декоративной росписи, использовать в рисунках отдельные элементы народных орнаментов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Совершенствовать технические навыки                              рисования красками и карандашами.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847725" y="620688"/>
            <a:ext cx="1085850" cy="428625"/>
          </a:xfrm>
          <a:prstGeom prst="rect">
            <a:avLst/>
          </a:prstGeom>
          <a:effectLst>
            <a:outerShdw blurRad="50800" dist="38100" dir="2700000" algn="tl" rotWithShape="0">
              <a:srgbClr val="000099">
                <a:alpha val="4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Цель: </a:t>
            </a: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847725" y="2708920"/>
            <a:ext cx="1333500" cy="428625"/>
          </a:xfrm>
          <a:prstGeom prst="rect">
            <a:avLst/>
          </a:prstGeom>
          <a:effectLst>
            <a:outerShdw blurRad="50800" dist="38100" dir="2700000" algn="tl" rotWithShape="0">
              <a:srgbClr val="000099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0099"/>
            </a:extrusionClr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Задачи</a:t>
            </a:r>
            <a:r>
              <a:rPr lang="ru-RU" sz="2400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accent1">
                <a:lumMod val="20000"/>
                <a:lumOff val="80000"/>
              </a:schemeClr>
            </a:gs>
            <a:gs pos="47000">
              <a:srgbClr val="EC7965"/>
            </a:gs>
            <a:gs pos="41000">
              <a:srgbClr val="EC7A63"/>
            </a:gs>
            <a:gs pos="38000">
              <a:srgbClr val="ED7D60"/>
            </a:gs>
            <a:gs pos="22000">
              <a:srgbClr val="EE825A"/>
            </a:gs>
            <a:gs pos="29000">
              <a:srgbClr val="F08D4D"/>
            </a:gs>
            <a:gs pos="15000">
              <a:schemeClr val="accent2">
                <a:lumMod val="75000"/>
              </a:schemeClr>
            </a:gs>
            <a:gs pos="7000">
              <a:schemeClr val="accent1">
                <a:lumMod val="60000"/>
                <a:lumOff val="40000"/>
              </a:schemeClr>
            </a:gs>
            <a:gs pos="98000">
              <a:schemeClr val="accent5">
                <a:lumMod val="60000"/>
                <a:lumOff val="40000"/>
              </a:schemeClr>
            </a:gs>
            <a:gs pos="97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02" name="Picture 14" descr="2b118ede-e7d1-4a26-a0b9-3fb389bfe18c-w500-h5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817180"/>
            <a:ext cx="2754307" cy="3672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307" name="Picture 19" descr="2796185-6b886b899f8451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2441" y="2817180"/>
            <a:ext cx="2455863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314" name="Picture 26" descr="dymkatoy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-23986"/>
            <a:ext cx="2086064" cy="2716460"/>
          </a:xfrm>
          <a:prstGeom prst="rect">
            <a:avLst/>
          </a:prstGeom>
          <a:gradFill>
            <a:gsLst>
              <a:gs pos="45000">
                <a:srgbClr val="FFCC00"/>
              </a:gs>
              <a:gs pos="77000">
                <a:schemeClr val="accent5">
                  <a:lumMod val="60000"/>
                  <a:lumOff val="4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321" name="Picture 33" descr="kukl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2837413"/>
            <a:ext cx="206464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327" name="WordArt 39"/>
          <p:cNvSpPr>
            <a:spLocks noChangeArrowheads="1" noChangeShapeType="1" noTextEdit="1"/>
          </p:cNvSpPr>
          <p:nvPr/>
        </p:nvSpPr>
        <p:spPr bwMode="auto">
          <a:xfrm>
            <a:off x="434933" y="404664"/>
            <a:ext cx="4992541" cy="147719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 cap="sq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Трафареты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28000">
              <a:srgbClr val="C9F1FF"/>
            </a:gs>
            <a:gs pos="55000">
              <a:srgbClr val="57D3FF"/>
            </a:gs>
            <a:gs pos="91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 descr="IMG_1293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251355"/>
            <a:ext cx="5453063" cy="6553200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8000">
                <a:srgbClr val="C9F1FF"/>
              </a:gs>
              <a:gs pos="53000">
                <a:srgbClr val="57D3FF"/>
              </a:gs>
              <a:gs pos="72000">
                <a:srgbClr val="FFFF00"/>
              </a:gs>
            </a:gsLst>
            <a:lin ang="5400000" scaled="1"/>
          </a:gradFill>
          <a:effectLst>
            <a:innerShdw blurRad="228600" dist="50800">
              <a:schemeClr val="accent2">
                <a:lumMod val="75000"/>
                <a:alpha val="80000"/>
              </a:scheme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-11397" y="115888"/>
            <a:ext cx="1703672" cy="637286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sx="109000" sy="109000" algn="tl">
                    <a:schemeClr val="accent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Выставка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sx="109000" sy="109000" algn="tl">
                    <a:schemeClr val="accent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работ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sx="109000" sy="109000" algn="tl">
                  <a:schemeClr val="accent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1"/>
            <a:ext cx="153490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sx="106000" sy="106000" algn="tl">
                    <a:schemeClr val="accent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Дымковская игрушка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sx="106000" sy="106000" algn="tl">
                  <a:schemeClr val="accent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C9F1FF"/>
            </a:gs>
            <a:gs pos="100000">
              <a:schemeClr val="accent1">
                <a:lumMod val="45000"/>
                <a:lumOff val="55000"/>
              </a:schemeClr>
            </a:gs>
            <a:gs pos="89000">
              <a:srgbClr val="00B0F0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7" name="Picture 7" descr="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208" y="260648"/>
            <a:ext cx="8543839" cy="6408712"/>
          </a:xfrm>
        </p:spPr>
      </p:pic>
      <p:pic>
        <p:nvPicPr>
          <p:cNvPr id="153617" name="Picture 17" descr="818073_html_m147279a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7729" y="260648"/>
            <a:ext cx="4226649" cy="1988840"/>
          </a:xfrm>
        </p:spPr>
      </p:pic>
      <p:pic>
        <p:nvPicPr>
          <p:cNvPr id="8" name="Picture 9" descr="gzhel_kopi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4149080"/>
            <a:ext cx="2231925" cy="22319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openDmn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12776"/>
            <a:ext cx="3960564" cy="432020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   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Традиционный мотив гжельского орнамента – растительный, а так же птицы, животные.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  Но самый излюбленный это гжельская роза – «</a:t>
            </a:r>
            <a:r>
              <a:rPr lang="ru-RU" altLang="ru-RU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агашка</a:t>
            </a: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».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 Изначально это были травянистые узоры, букеты, необычные птицы, целые сюжетные сцены. При этом Гжель была разноцветной. Сегодня же в росписи Гжель используются лишь два основных цвета — белый и синий. Некоторые говорят, что такие цвета были выбраны специально, по цвету ясного неба в России, но в этом красивом суждении есть только доля правды. </a:t>
            </a:r>
          </a:p>
        </p:txBody>
      </p:sp>
      <p:pic>
        <p:nvPicPr>
          <p:cNvPr id="157709" name="Picture 13" descr="23-05-5905356_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8913"/>
            <a:ext cx="4816475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urok-gzhel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2962275" cy="3240087"/>
          </a:xfrm>
        </p:spPr>
      </p:pic>
      <p:pic>
        <p:nvPicPr>
          <p:cNvPr id="160774" name="Picture 6" descr="urok-gzhel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0651" y="151606"/>
            <a:ext cx="2408237" cy="3168650"/>
          </a:xfrm>
        </p:spPr>
      </p:pic>
      <p:pic>
        <p:nvPicPr>
          <p:cNvPr id="160777" name="Picture 9" descr="urok-gzhel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31" y="3501008"/>
            <a:ext cx="2983529" cy="3284413"/>
          </a:xfrm>
        </p:spPr>
      </p:pic>
      <p:pic>
        <p:nvPicPr>
          <p:cNvPr id="160780" name="Picture 12" descr="urok-gzhel-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8589" y="180181"/>
            <a:ext cx="3302649" cy="3032795"/>
          </a:xfrm>
        </p:spPr>
      </p:pic>
      <p:pic>
        <p:nvPicPr>
          <p:cNvPr id="160783" name="Picture 15" descr="4961724_gzel_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802" y="3717032"/>
            <a:ext cx="3095749" cy="7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84" name="WordArt 16"/>
          <p:cNvSpPr>
            <a:spLocks noChangeArrowheads="1" noChangeShapeType="1" noTextEdit="1"/>
          </p:cNvSpPr>
          <p:nvPr/>
        </p:nvSpPr>
        <p:spPr bwMode="auto">
          <a:xfrm>
            <a:off x="4438580" y="5373216"/>
            <a:ext cx="3867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Элементы росписи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000">
              <a:srgbClr val="57D3FF"/>
            </a:gs>
            <a:gs pos="100000">
              <a:srgbClr val="0070C0"/>
            </a:gs>
            <a:gs pos="9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-9955" y="1484784"/>
            <a:ext cx="3934189" cy="50309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2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Пошаговый процесс </a:t>
            </a:r>
            <a:r>
              <a:rPr lang="ru-RU" sz="2700" b="1" dirty="0" smtClean="0">
                <a:solidFill>
                  <a:srgbClr val="2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росписи</a:t>
            </a:r>
            <a:br>
              <a:rPr lang="ru-RU" sz="2700" b="1" dirty="0" smtClean="0">
                <a:solidFill>
                  <a:srgbClr val="20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281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281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Незатейливый узор</a:t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 оттенков краски,</a:t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Глина белая, фарфор –</a:t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Атрибуты сказки!</a:t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Словно детская рука</a:t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кусочках глины</a:t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Рисовала в три мазка</a:t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Синие 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картины.</a:t>
            </a: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работы нам понадобится: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пластиковая тарелка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акриловая краска белого цвета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голубая, синяя гуашь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кисти разных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размером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маркер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палитра</a:t>
            </a:r>
            <a:r>
              <a:rPr lang="ru-RU" sz="1600" dirty="0">
                <a:latin typeface="Arial Black" panose="020B0A04020102020204" pitchFamily="34" charset="0"/>
              </a:rPr>
              <a:t/>
            </a:r>
            <a:br>
              <a:rPr lang="ru-RU" sz="1600" dirty="0">
                <a:latin typeface="Arial Black" panose="020B0A04020102020204" pitchFamily="34" charset="0"/>
              </a:rPr>
            </a:b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965"/>
            <a:ext cx="7200800" cy="1754326"/>
          </a:xfrm>
          <a:prstGeom prst="rect">
            <a:avLst/>
          </a:prstGeom>
          <a:noFill/>
          <a:ln>
            <a:noFill/>
          </a:ln>
          <a:effectLst>
            <a:glow rad="101600">
              <a:srgbClr val="57D3FF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Гжель на пластиковой тарелке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200300"/>
            <a:ext cx="5184576" cy="3888432"/>
          </a:xfrm>
          <a:prstGeom prst="rect">
            <a:avLst/>
          </a:prstGeom>
          <a:effectLst>
            <a:innerShdw blurRad="228600" dist="50800" dir="16800000">
              <a:srgbClr val="0000FF">
                <a:alpha val="99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027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1000">
              <a:srgbClr val="57D3FF"/>
            </a:gs>
            <a:gs pos="100000">
              <a:srgbClr val="0070C0"/>
            </a:gs>
            <a:gs pos="9000">
              <a:schemeClr val="bg1"/>
            </a:gs>
            <a:gs pos="100000">
              <a:srgbClr val="2007B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388424" cy="6291318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36749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9000">
              <a:schemeClr val="accent3">
                <a:lumMod val="60000"/>
                <a:lumOff val="40000"/>
              </a:schemeClr>
            </a:gs>
            <a:gs pos="53000">
              <a:schemeClr val="accent3">
                <a:lumMod val="40000"/>
                <a:lumOff val="60000"/>
              </a:schemeClr>
            </a:gs>
            <a:gs pos="22000">
              <a:schemeClr val="accent3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3" y="0"/>
            <a:ext cx="5208781" cy="46085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052736"/>
            <a:ext cx="3360799" cy="5184576"/>
          </a:xfrm>
          <a:prstGeom prst="rect">
            <a:avLst/>
          </a:prstGeom>
          <a:effectLst>
            <a:innerShdw blurRad="254000">
              <a:srgbClr val="2007B9"/>
            </a:innerShdw>
          </a:effectLst>
        </p:spPr>
      </p:pic>
    </p:spTree>
    <p:extLst>
      <p:ext uri="{BB962C8B-B14F-4D97-AF65-F5344CB8AC3E}">
        <p14:creationId xmlns:p14="http://schemas.microsoft.com/office/powerpoint/2010/main" val="5348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5">
                <a:lumMod val="60000"/>
                <a:lumOff val="40000"/>
              </a:schemeClr>
            </a:gs>
            <a:gs pos="62000">
              <a:srgbClr val="F0D578"/>
            </a:gs>
            <a:gs pos="100000">
              <a:schemeClr val="accent3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handmade_14134839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060848"/>
            <a:ext cx="4455569" cy="3097957"/>
          </a:xfr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C00000"/>
            </a:glow>
          </a:effec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083249" y="224557"/>
            <a:ext cx="3892476" cy="6463308"/>
          </a:xfrm>
          <a:prstGeom prst="rect">
            <a:avLst/>
          </a:prstGeom>
          <a:gradFill flip="none" rotWithShape="1">
            <a:gsLst>
              <a:gs pos="33000">
                <a:schemeClr val="accent4">
                  <a:lumMod val="60000"/>
                  <a:lumOff val="40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rgbClr val="C00000"/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Хохломская роспись отличается характерным сочетанием золотого цвета с чёрным, красным, зелёным, иногда коричневым и оранжевым. Изображение растений, ягод, плодов, птиц и рыб образуют прихотливый узорный орнамент. Секрет "золота" Хохломы - применение алюминиевого (ранее серебряного или оловянного) покрытия, сверху наносится рисунок и лак. Изделие высушивается при температуре 100-120 градусов. Под действием температуры лак приобретает желтоватый оттенок, и сквозь него "золотом" сверкает алюминиевый слой.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8000">
              <a:schemeClr val="accent1">
                <a:lumMod val="0"/>
                <a:lumOff val="100000"/>
              </a:schemeClr>
            </a:gs>
            <a:gs pos="73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67944" cy="6718191"/>
          </a:xfrm>
        </p:spPr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хохломской росписи «травкой» называется орнамент, выполненный отдельными ритмично расположенными мазками.</a:t>
            </a:r>
            <a:b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«Осочки»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— самый простой элемент узора; он выполняется легким движением кончика кисти сверху вниз.</a:t>
            </a:r>
            <a:b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«Травинки»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— это мазки с небольшим плавным утолщением;</a:t>
            </a:r>
            <a:b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«Капельки» 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рисуются приемом прикладывания кисти к бумаге;</a:t>
            </a:r>
            <a:b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«Усики» 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рисуются в виде непрерывной линии одинаковой толщины, закрученной в спираль.</a:t>
            </a:r>
            <a:b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«Завитки» 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выполняются с легким нажимом в середине элемента;</a:t>
            </a:r>
            <a:b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«Кустик» 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—сложный элемент «травки»; он состоит из простых симметрично расположенных элементов — «</a:t>
            </a:r>
            <a:r>
              <a:rPr lang="ru-RU" alt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осочек</a:t>
            </a:r>
            <a:r>
              <a:rPr lang="ru-RU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», «травинок», «капелек», «усиков» и «завитков».</a:t>
            </a:r>
          </a:p>
        </p:txBody>
      </p:sp>
      <p:pic>
        <p:nvPicPr>
          <p:cNvPr id="21512" name="Picture 8" descr="15900_html_1a554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766" y="2060847"/>
            <a:ext cx="4915145" cy="4488377"/>
          </a:xfrm>
          <a:effectLst>
            <a:glow rad="127000">
              <a:schemeClr val="accent2">
                <a:lumMod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558879" y="499410"/>
            <a:ext cx="5490607" cy="1200329"/>
          </a:xfrm>
          <a:prstGeom prst="rect">
            <a:avLst/>
          </a:prstGeom>
          <a:noFill/>
          <a:effectLst>
            <a:outerShdw blurRad="50800" dist="38100" dir="13500000" algn="br" rotWithShape="0">
              <a:srgbClr val="240CB4"/>
            </a:outerShdw>
          </a:effectLst>
          <a:scene3d>
            <a:camera prst="orthographicFront"/>
            <a:lightRig rig="threePt" dir="t"/>
          </a:scene3d>
          <a:sp3d extrusionH="76200"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Элементы травного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орнамента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5111852_84 (700x462, 36Kb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60648"/>
            <a:ext cx="5195081" cy="3428753"/>
          </a:xfrm>
          <a:ln/>
          <a:effectLst>
            <a:glow rad="127000">
              <a:schemeClr val="accent2">
                <a:lumMod val="50000"/>
              </a:schemeClr>
            </a:glow>
          </a:effectLst>
        </p:spPr>
      </p:pic>
      <p:pic>
        <p:nvPicPr>
          <p:cNvPr id="76819" name="Picture 19" descr="6123567_25785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14274"/>
            <a:ext cx="3384376" cy="4470333"/>
          </a:xfrm>
          <a:effectLst>
            <a:glow rad="127000">
              <a:schemeClr val="accent2">
                <a:lumMod val="5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4788024" y="4869160"/>
            <a:ext cx="300595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Элементы</a:t>
            </a:r>
          </a:p>
          <a:p>
            <a:r>
              <a:rPr lang="ru-RU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орнамента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2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96" name="Picture 48" descr="14906_html_m17d401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836712"/>
            <a:ext cx="5364089" cy="5248631"/>
          </a:xfrm>
          <a:effectLst>
            <a:glow rad="127000">
              <a:schemeClr val="accent5"/>
            </a:glow>
          </a:effectLst>
        </p:spPr>
      </p:pic>
      <p:pic>
        <p:nvPicPr>
          <p:cNvPr id="78880" name="Picture 32" descr="hohloma_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564904"/>
            <a:ext cx="3048543" cy="3110241"/>
          </a:xfrm>
          <a:effectLst>
            <a:glow rad="127000">
              <a:srgbClr val="C00000"/>
            </a:glow>
          </a:effec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52525"/>
            <a:ext cx="3771900" cy="1272930"/>
          </a:xfrm>
          <a:effectLst>
            <a:outerShdw blurRad="50800" dist="38100" dir="13500000" algn="b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Элементы орнамента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9" name="Picture 29" descr="IMG_1084 (1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390" y="2348880"/>
            <a:ext cx="5206842" cy="3905132"/>
          </a:xfrm>
          <a:effectLst>
            <a:glow rad="127000">
              <a:schemeClr val="accent4"/>
            </a:glow>
          </a:effectLst>
        </p:spPr>
      </p:pic>
      <p:sp>
        <p:nvSpPr>
          <p:cNvPr id="87074" name="Rectangle 34"/>
          <p:cNvSpPr>
            <a:spLocks noChangeArrowheads="1"/>
          </p:cNvSpPr>
          <p:nvPr/>
        </p:nvSpPr>
        <p:spPr bwMode="auto">
          <a:xfrm>
            <a:off x="-27038" y="610820"/>
            <a:ext cx="3536428" cy="612475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1.Сначала </a:t>
            </a:r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покрываем краской выбранную поверхность </a:t>
            </a:r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цветом </a:t>
            </a:r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фона черным</a:t>
            </a:r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, желтым  </a:t>
            </a:r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или </a:t>
            </a:r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красным.</a:t>
            </a:r>
          </a:p>
          <a:p>
            <a:pPr marL="0" indent="0"/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2.После </a:t>
            </a:r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высыхания фона по трафарету или от руки наносим рисунок и покрываем основным цветом орнамента.</a:t>
            </a:r>
          </a:p>
          <a:p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3. Следующее действие – выполнение узора. </a:t>
            </a:r>
          </a:p>
          <a:p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Первый вариант – </a:t>
            </a:r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рисование орнамента </a:t>
            </a:r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по композиционным частям, например, от </a:t>
            </a:r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главного элемента </a:t>
            </a:r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к второстепенным.</a:t>
            </a:r>
          </a:p>
          <a:p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Другой способ – рисовать по цветам: сначала все красные объекты, потом желтые, затем зеленые. Также можно выбрать последовательность использования разных по толщине кистей, то есть сначала большой делаем крупные детали, потом средние и, наконец, тоненькой </a:t>
            </a:r>
            <a:r>
              <a:rPr lang="ru-RU" altLang="ru-RU" sz="1400" b="1" dirty="0" smtClean="0">
                <a:solidFill>
                  <a:srgbClr val="006C00"/>
                </a:solidFill>
                <a:latin typeface="Arial Black" panose="020B0A04020102020204" pitchFamily="34" charset="0"/>
              </a:rPr>
              <a:t>прорисовываем </a:t>
            </a:r>
            <a:r>
              <a:rPr lang="ru-RU" altLang="ru-RU" sz="1400" b="1" dirty="0">
                <a:solidFill>
                  <a:srgbClr val="006C00"/>
                </a:solidFill>
                <a:latin typeface="Arial Black" panose="020B0A04020102020204" pitchFamily="34" charset="0"/>
              </a:rPr>
              <a:t>мелкий декор.</a:t>
            </a:r>
            <a:r>
              <a:rPr lang="ru-RU" altLang="ru-RU" sz="1400" dirty="0">
                <a:solidFill>
                  <a:srgbClr val="006C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7076" name="WordArt 36"/>
          <p:cNvSpPr>
            <a:spLocks noChangeArrowheads="1" noChangeShapeType="1" noTextEdit="1"/>
          </p:cNvSpPr>
          <p:nvPr/>
        </p:nvSpPr>
        <p:spPr bwMode="auto">
          <a:xfrm>
            <a:off x="3084116" y="630444"/>
            <a:ext cx="5811665" cy="9468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 dirty="0">
                <a:ln w="9525" cap="sq">
                  <a:round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Impact" panose="020B0806030902050204" pitchFamily="34" charset="0"/>
              </a:rPr>
              <a:t>Поэтапное рисование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IMG_3405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040392"/>
            <a:ext cx="7776864" cy="56289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>
            <a:off x="827584" y="260648"/>
            <a:ext cx="7227069" cy="5715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B w="114300" h="114300" prst="riblet"/>
          </a:sp3d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Выставка </a:t>
            </a:r>
            <a:r>
              <a:rPr lang="ru-RU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работ  </a:t>
            </a:r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«Золотая хохлома»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4000">
              <a:schemeClr val="accent5">
                <a:lumMod val="60000"/>
                <a:lumOff val="40000"/>
              </a:schemeClr>
            </a:gs>
            <a:gs pos="6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4716016" y="269955"/>
            <a:ext cx="4050788" cy="3139321"/>
          </a:xfrm>
          <a:prstGeom prst="rect">
            <a:avLst/>
          </a:prstGeom>
          <a:gradFill flip="none" rotWithShape="1">
            <a:gsLst>
              <a:gs pos="43000">
                <a:srgbClr val="00B0F0"/>
              </a:gs>
              <a:gs pos="66000">
                <a:schemeClr val="accent3">
                  <a:lumMod val="0"/>
                  <a:lumOff val="100000"/>
                </a:schemeClr>
              </a:gs>
              <a:gs pos="96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 rad="127000">
              <a:schemeClr val="accent5">
                <a:lumMod val="75000"/>
              </a:schemeClr>
            </a:glow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Особенности городецкой росписи - чистые, яркие краски, чёткий контур, белые штрихи, создающие условный объём и живописность. Городецкие мастера изображают не только растительный орнамент, сказочных персонажей, но и жанровые сценки</a:t>
            </a:r>
            <a:r>
              <a:rPr lang="ru-RU" altLang="ru-RU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ru-RU" altLang="ru-RU" sz="1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95257" name="Picture 25" descr="Городецкая роспись0001 (700x518, 336Kb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19038"/>
            <a:ext cx="3816424" cy="3190238"/>
          </a:xfrm>
          <a:ln/>
          <a:effectLst>
            <a:glow rad="127000">
              <a:schemeClr val="accent5">
                <a:lumMod val="75000"/>
              </a:schemeClr>
            </a:glow>
          </a:effectLst>
        </p:spPr>
      </p:pic>
      <p:pic>
        <p:nvPicPr>
          <p:cNvPr id="95259" name="Picture 27" descr="Gorodetskaya_rospis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861048"/>
            <a:ext cx="4412709" cy="2800975"/>
          </a:xfrm>
          <a:effectLst>
            <a:glow rad="127000">
              <a:schemeClr val="accent5">
                <a:lumMod val="75000"/>
              </a:schemeClr>
            </a:glow>
          </a:effectLst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2532</TotalTime>
  <Words>501</Words>
  <Application>Microsoft Office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Aharoni</vt:lpstr>
      <vt:lpstr>Arial</vt:lpstr>
      <vt:lpstr>Arial Black</vt:lpstr>
      <vt:lpstr>Arial Narrow</vt:lpstr>
      <vt:lpstr>Calibri</vt:lpstr>
      <vt:lpstr>Cambria Math</vt:lpstr>
      <vt:lpstr>Comic Sans MS</vt:lpstr>
      <vt:lpstr>Impact</vt:lpstr>
      <vt:lpstr>Times New Roman</vt:lpstr>
      <vt:lpstr>Trebuchet MS</vt:lpstr>
      <vt:lpstr>Verdana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В хохломской росписи «травкой» называется орнамент, выполненный отдельными ритмично расположенными мазками.  «Осочки» — самый простой элемент узора; он выполняется легким движением кончика кисти сверху вниз. «Травинки» — это мазки с небольшим плавным утолщением; «Капельки» рисуются приемом прикладывания кисти к бумаге; «Усики» рисуются в виде непрерывной линии одинаковой толщины, закрученной в спираль. «Завитки» выполняются с легким нажимом в середине элемента; «Кустик» —сложный элемент «травки»; он состоит из простых симметрично расположенных элементов — «осочек», «травинок», «капелек», «усиков» и «завитков».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Пошаговый процесс росписи  Незатейливый узор Из оттенков краски, Глина белая, фарфор – Атрибуты сказки! Словно детская рука На кусочках глины Рисовала в три мазка Синие картины. Для работы нам понадобится: - пластиковая тарелка - акриловая краска белого цвета - голубая, синяя гуашь - кисти разных размером - маркер - палитра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Мама</dc:creator>
  <cp:lastModifiedBy>Мама</cp:lastModifiedBy>
  <cp:revision>118</cp:revision>
  <dcterms:created xsi:type="dcterms:W3CDTF">2015-04-03T21:22:43Z</dcterms:created>
  <dcterms:modified xsi:type="dcterms:W3CDTF">2015-11-07T19:08:21Z</dcterms:modified>
</cp:coreProperties>
</file>