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480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8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167115796668977E-2"/>
          <c:y val="0.12638726610786558"/>
          <c:w val="0.89189576678541238"/>
          <c:h val="0.548464538706855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увлеченность, способность войти в воображаемую ситуацию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0.51</c:v>
                </c:pt>
                <c:pt idx="1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находчивость при решении новых задач. комбинирование знакомых элементов в новые сочетания, оригинальность способов действий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Лист1!$C$3:$C$5</c:f>
              <c:numCache>
                <c:formatCode>0%</c:formatCode>
                <c:ptCount val="3"/>
                <c:pt idx="0">
                  <c:v>0.56999999999999995</c:v>
                </c:pt>
                <c:pt idx="1">
                  <c:v>0.65000000000000013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использование изобразительных средств при проявлении детского творчества и обогащение художественного образа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0.52</c:v>
                </c:pt>
                <c:pt idx="1">
                  <c:v>0.63000000000000012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21315584"/>
        <c:axId val="21317120"/>
        <c:axId val="0"/>
      </c:bar3DChart>
      <c:catAx>
        <c:axId val="2131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17120"/>
        <c:crosses val="autoZero"/>
        <c:auto val="1"/>
        <c:lblAlgn val="ctr"/>
        <c:lblOffset val="100"/>
        <c:noMultiLvlLbl val="0"/>
      </c:catAx>
      <c:valAx>
        <c:axId val="213171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1315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141740777548432E-2"/>
          <c:y val="0.71578387652999709"/>
          <c:w val="0.88571634856322556"/>
          <c:h val="0.28421612347000319"/>
        </c:manualLayout>
      </c:layout>
      <c:overlay val="0"/>
      <c:txPr>
        <a:bodyPr/>
        <a:lstStyle/>
        <a:p>
          <a:pPr>
            <a:defRPr sz="14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C4A13-EDE6-40F2-B7F7-818C24FB942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161EE-F790-4E7F-BA3E-7983670D7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3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161EE-F790-4E7F-BA3E-7983670D71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955-A67E-4046-A0E3-B2B18172542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9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134672" cy="41044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дошкольное образовательное учреждение детский сад комбинированного вида №23 «Аленушка»</a:t>
            </a:r>
            <a:br>
              <a:rPr lang="ru-RU" sz="2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2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br>
              <a:rPr lang="ru-RU" sz="3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«Развитие </a:t>
            </a:r>
            <a:r>
              <a:rPr lang="ru-RU" sz="3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способностей </a:t>
            </a:r>
            <a:r>
              <a:rPr lang="ru-RU" sz="3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дошкольников </a:t>
            </a:r>
            <a:r>
              <a:rPr lang="ru-RU" sz="3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средствами нетрадиционных техник рисования»</a:t>
            </a:r>
            <a:endParaRPr lang="ru-RU" sz="3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1619672" y="4221088"/>
            <a:ext cx="6152728" cy="2636912"/>
          </a:xfrm>
        </p:spPr>
        <p:txBody>
          <a:bodyPr>
            <a:normAutofit fontScale="92500" lnSpcReduction="20000"/>
          </a:bodyPr>
          <a:lstStyle/>
          <a:p>
            <a:r>
              <a:rPr lang="ru-RU" sz="2300" b="1" i="1" dirty="0" smtClean="0">
                <a:solidFill>
                  <a:srgbClr val="97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Воспитатель </a:t>
            </a:r>
            <a:r>
              <a:rPr lang="en-US" sz="2300" b="1" i="1" dirty="0" smtClean="0">
                <a:solidFill>
                  <a:srgbClr val="97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I</a:t>
            </a:r>
            <a:r>
              <a:rPr lang="ru-RU" sz="2300" b="1" i="1" dirty="0" smtClean="0">
                <a:solidFill>
                  <a:srgbClr val="97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 квалификационной категории </a:t>
            </a:r>
          </a:p>
          <a:p>
            <a:r>
              <a:rPr lang="ru-RU" sz="2300" b="1" i="1" dirty="0" smtClean="0">
                <a:solidFill>
                  <a:srgbClr val="97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Томина </a:t>
            </a:r>
          </a:p>
          <a:p>
            <a:r>
              <a:rPr lang="ru-RU" sz="2300" b="1" i="1" dirty="0" smtClean="0">
                <a:solidFill>
                  <a:srgbClr val="97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Елена Николаевна</a:t>
            </a:r>
          </a:p>
          <a:p>
            <a:r>
              <a:rPr lang="ru-RU" sz="2300" b="1" i="1" dirty="0" smtClean="0">
                <a:solidFill>
                  <a:srgbClr val="97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Старший воспитатель высшей квалификационной категории </a:t>
            </a:r>
          </a:p>
          <a:p>
            <a:r>
              <a:rPr lang="ru-RU" sz="2300" b="1" i="1" dirty="0" smtClean="0">
                <a:solidFill>
                  <a:srgbClr val="97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Протасова </a:t>
            </a:r>
          </a:p>
          <a:p>
            <a:r>
              <a:rPr lang="ru-RU" sz="2300" b="1" i="1" dirty="0" smtClean="0">
                <a:solidFill>
                  <a:srgbClr val="97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Екатерина Александровна</a:t>
            </a:r>
            <a:endParaRPr lang="ru-RU" sz="2300" b="1" i="1" dirty="0">
              <a:solidFill>
                <a:srgbClr val="97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техники рисования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«Монотипия» </a:t>
            </a:r>
          </a:p>
          <a:p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«Печатание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листьями» </a:t>
            </a:r>
          </a:p>
          <a:p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манкой» </a:t>
            </a:r>
          </a:p>
          <a:p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</a:t>
            </a:r>
            <a:r>
              <a:rPr lang="ru-RU" sz="5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Набрызг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Кляксография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«Витражи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(клеевая техника)» </a:t>
            </a:r>
          </a:p>
          <a:p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«Мятый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рисунок» </a:t>
            </a:r>
          </a:p>
          <a:p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«Рисование тычком» </a:t>
            </a:r>
          </a:p>
          <a:p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«Рисование свечкой»</a:t>
            </a:r>
          </a:p>
          <a:p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Граттаж</a:t>
            </a:r>
            <a:r>
              <a:rPr lang="ru-RU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3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Граттаж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6419056" cy="4464496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ru-RU" sz="6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  <a:r>
              <a:rPr lang="ru-RU" sz="6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альбомный лист, восковые цветные </a:t>
            </a:r>
            <a:r>
              <a:rPr lang="ru-RU" sz="6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карандаши, черная </a:t>
            </a:r>
            <a:r>
              <a:rPr lang="ru-RU" sz="6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гуашь, свеча, жидкое мыло, заточенная палочка или стержень пасты, кисть, трафарет.</a:t>
            </a:r>
          </a:p>
          <a:p>
            <a:pPr marL="0" indent="0">
              <a:buNone/>
            </a:pPr>
            <a:endParaRPr lang="ru-RU" sz="6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</a:t>
            </a:r>
            <a:r>
              <a:rPr lang="ru-RU" sz="6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r>
              <a:rPr lang="ru-RU" sz="6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раскрасить лист бумаги цветными восковыми карандашами. Карандаш должен покрыть лист плотным слоем. Затем рисунок натираем свечой без пропусков. Покрываем рисунок гуашью (лучше перемешать с жидким мылом для более равномерного нанесения краски. Полученной смесью покрыть лист при помощи кисти. Дать краске немного подсохнуть. Затем берем заточенную палочку или </a:t>
            </a:r>
            <a:r>
              <a:rPr lang="ru-RU" sz="6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зубачистку</a:t>
            </a:r>
            <a:r>
              <a:rPr lang="ru-RU" sz="6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процарапываем рисунок (или обводим по трафарету). По желанию можно «раскрасить» сам рисунок.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7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творческих способностей 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 (%)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(Л.В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Пантелеева, И.А. Лыкова)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43037" y="290512"/>
          <a:ext cx="6257925" cy="627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59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 продолжения работы по 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 в художественные и краеведческие музеи; </a:t>
            </a:r>
          </a:p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посещения выставок;</a:t>
            </a:r>
          </a:p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прогулки, целевые экскурсии;</a:t>
            </a:r>
          </a:p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 с родителями занятия эстетической направленности;</a:t>
            </a:r>
          </a:p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коллекционирование эстетически привлекательных объектов, игрушек;</a:t>
            </a:r>
          </a:p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современных информационных ресурсов (виртуальных экскурсий в музеи мира, посещения творческих сайтов для детей и т.д.)</a:t>
            </a:r>
          </a:p>
        </p:txBody>
      </p:sp>
    </p:spTree>
    <p:extLst>
      <p:ext uri="{BB962C8B-B14F-4D97-AF65-F5344CB8AC3E}">
        <p14:creationId xmlns:p14="http://schemas.microsoft.com/office/powerpoint/2010/main" val="41257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7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ПЕДАГОГОВ ДЕТСКОГО САДА: </a:t>
            </a:r>
          </a:p>
          <a:p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2013год 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консультация  «Методы и приёмы работы с дошкольниками по развитию детского изобразительного творчества» в рамках педагогического часа;</a:t>
            </a:r>
          </a:p>
          <a:p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мастер – класс «Рисуем штампами» в рамках круглого стола «Творческое развитие дошкольников»;</a:t>
            </a:r>
          </a:p>
          <a:p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2014г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обобщение опыта работы по теме   «Развитие творческих способностей </a:t>
            </a:r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  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продуктивной художественно-творческой деятельности» на педагогическом совете   (Протокол педагогического совета № 5 от 15.10. </a:t>
            </a:r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2014г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3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Целенаправленная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деятельность  способствует  развитию творческих способностей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наряду с традиционными нетрадиционных приемов художественной   деятельности стимулируют творческую активность, мышление, воображение ,   «погружают» ребенка в атмосферу творчества. </a:t>
            </a:r>
          </a:p>
          <a:p>
            <a:pPr marL="0" indent="0"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9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1944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9552" y="548680"/>
            <a:ext cx="61668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"/>
          <a:stretch/>
        </p:blipFill>
        <p:spPr bwMode="auto">
          <a:xfrm>
            <a:off x="2555776" y="2708919"/>
            <a:ext cx="4392488" cy="378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1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Обучить творчеству нельзя, но это вовсе не значит, что нельзя воспитателю содействовать его образованию и проявлению»                              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Л.С. Выготский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01" y="404813"/>
            <a:ext cx="3893797" cy="2808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Использование нетрадиционных техник рисования даёт возможность развивать у детей художественное, а не шаблонное мышление. Даже, скорее, художественно-образное, которое напрямую связано с творческими способностями и наблюдательностью, а также духовными качествами.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9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Формирование </a:t>
            </a:r>
            <a:r>
              <a:rPr lang="ru-RU" sz="3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 дошкольников способности выражать восприятие окружающего их мира, </a:t>
            </a:r>
            <a:r>
              <a:rPr lang="ru-RU" sz="3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совершенствование </a:t>
            </a:r>
            <a:r>
              <a:rPr lang="ru-RU" sz="3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их </a:t>
            </a:r>
            <a:r>
              <a:rPr lang="ru-RU" sz="3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интеллектуальных </a:t>
            </a:r>
            <a:r>
              <a:rPr lang="ru-RU" sz="3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3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творческих способностей, креативного мышления.</a:t>
            </a:r>
            <a:endParaRPr lang="ru-RU" sz="3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0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579296" cy="655272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Учить детей выбирать материал для нетрадиционного рисования и умело его использовать.</a:t>
            </a:r>
          </a:p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Помочь детям овладеть различными техническими навыками при работе нетрадиционными техниками.</a:t>
            </a:r>
          </a:p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Прививать интерес к рисованию нетрадиционными техниками.</a:t>
            </a:r>
          </a:p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Развивать творчество, фантазию.</a:t>
            </a:r>
          </a:p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Активизировать детей при выборе тематики.</a:t>
            </a:r>
          </a:p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Воспитывать у детей умение работать индивидуально и создавать коллективные композиции, развивать эмоционально положительные эмоции на предложение рисовать, формирование умений использовать опыт для достижения цели.</a:t>
            </a:r>
          </a:p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  Развивать у детей эстетические чувства формы, цвета, ритма, композиции, пропорции.</a:t>
            </a:r>
          </a:p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Развивать чувство коллективизма, товарищества, стремления прийти на помощь друг другу.</a:t>
            </a:r>
          </a:p>
          <a:p>
            <a:pPr algn="ctr"/>
            <a:r>
              <a:rPr lang="ru-RU" sz="9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Учить сопереживать настроению, переданному в рисунке.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7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Новизна опыта заключается в переосмыслении целевых и содержательных ориентиров художественно – эстетического развития </a:t>
            </a:r>
            <a:r>
              <a:rPr lang="ru-RU" sz="27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дошкольников </a:t>
            </a:r>
            <a:r>
              <a:rPr lang="ru-RU" sz="27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посредством:</a:t>
            </a:r>
          </a:p>
          <a:p>
            <a:pPr marL="0" indent="0" algn="ctr">
              <a:buNone/>
            </a:pPr>
            <a:r>
              <a:rPr lang="ru-RU" sz="27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- использования наряду с традиционными приемами нетрадиционных </a:t>
            </a:r>
            <a:r>
              <a:rPr lang="ru-RU" sz="27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техник художественной   </a:t>
            </a:r>
            <a:r>
              <a:rPr lang="ru-RU" sz="27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деятельности;</a:t>
            </a:r>
          </a:p>
          <a:p>
            <a:pPr marL="0" indent="0" algn="ctr">
              <a:buNone/>
            </a:pPr>
            <a:r>
              <a:rPr lang="ru-RU" sz="27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- взаимосвязи непосредственно  образовательной с самостоятельной и совместной с педагогом деятельностью детей;</a:t>
            </a:r>
          </a:p>
          <a:p>
            <a:pPr marL="0" indent="0" algn="ctr">
              <a:buNone/>
            </a:pPr>
            <a:r>
              <a:rPr lang="ru-RU" sz="27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- взаимодействия с родителями как активными участниками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8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подгрупповые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занятия;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индивидуальная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деятельность;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общая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организационная деятельность;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свободная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8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9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информационный</a:t>
            </a:r>
            <a:r>
              <a:rPr lang="ru-RU" sz="39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algn="ctr"/>
            <a:r>
              <a:rPr lang="ru-RU" sz="39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словесный;</a:t>
            </a:r>
            <a:endParaRPr lang="ru-RU" sz="39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39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практический;</a:t>
            </a:r>
          </a:p>
          <a:p>
            <a:endParaRPr lang="ru-RU" sz="39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4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Приемы обучения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Совместная деятельность делится на три части:</a:t>
            </a:r>
          </a:p>
          <a:p>
            <a:pPr algn="ctr"/>
            <a:r>
              <a:rPr lang="ru-RU" sz="39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объяснение </a:t>
            </a:r>
            <a:r>
              <a:rPr lang="ru-RU" sz="39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задания;</a:t>
            </a:r>
          </a:p>
          <a:p>
            <a:pPr algn="ctr"/>
            <a:r>
              <a:rPr lang="ru-RU" sz="39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процесс </a:t>
            </a:r>
            <a:r>
              <a:rPr lang="ru-RU" sz="39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выполнения задания;</a:t>
            </a:r>
          </a:p>
          <a:p>
            <a:pPr algn="ctr"/>
            <a:r>
              <a:rPr lang="ru-RU" sz="39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совместный </a:t>
            </a:r>
            <a:r>
              <a:rPr lang="ru-RU" sz="39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 выполненной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545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по развитию творческих способностей дошкольников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57676" y="1340768"/>
            <a:ext cx="484632" cy="1656184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95537" y="765510"/>
            <a:ext cx="1368152" cy="1941635"/>
          </a:xfrm>
          <a:prstGeom prst="curved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272300" y="795867"/>
            <a:ext cx="1368152" cy="1941636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964966" y="3135706"/>
            <a:ext cx="3070052" cy="2726851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Повышение компетентности </a:t>
            </a:r>
            <a:r>
              <a:rPr lang="ru-RU" sz="23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педагогов</a:t>
            </a:r>
            <a:endParaRPr lang="ru-RU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697836" y="2673254"/>
            <a:ext cx="3302148" cy="3636066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Взаимодействие </a:t>
            </a:r>
            <a:r>
              <a:rPr lang="ru-RU" sz="23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 </a:t>
            </a:r>
            <a:r>
              <a:rPr lang="ru-RU" sz="23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родителями</a:t>
            </a:r>
            <a:endParaRPr lang="ru-RU" sz="1600" b="1" u="sng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0" y="2688944"/>
            <a:ext cx="3240360" cy="3620376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</a:t>
            </a:r>
            <a:r>
              <a:rPr lang="ru-RU" sz="23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 </a:t>
            </a:r>
            <a:r>
              <a:rPr lang="ru-RU" sz="23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детьми</a:t>
            </a:r>
            <a:endParaRPr lang="ru-RU" sz="23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77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480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дошкольное образовательное учреждение детский сад комбинированного вида №23 «Аленушка»   Опыт работы «Развитие творческих способностей  дошкольников средствами нетрадиционных техник рисования»</vt:lpstr>
      <vt:lpstr>      «Обучить творчеству нельзя, но это вовсе не значит, что нельзя воспитателю содействовать его образованию и проявлению»                                   Л.С. Выготский </vt:lpstr>
      <vt:lpstr>Актуальность </vt:lpstr>
      <vt:lpstr>Цель</vt:lpstr>
      <vt:lpstr>Задачи </vt:lpstr>
      <vt:lpstr>Новизна</vt:lpstr>
      <vt:lpstr>Формы работы</vt:lpstr>
      <vt:lpstr>Методы обучения</vt:lpstr>
      <vt:lpstr>Система работы по развитию творческих способностей дошкольников </vt:lpstr>
      <vt:lpstr>Нетрадиционные техники рисования</vt:lpstr>
      <vt:lpstr>Техника «Граттаж»</vt:lpstr>
      <vt:lpstr> Результат развития творческих способностей   дошкольников (%) (Л.В. Пантелеева, И.А. Лыкова) </vt:lpstr>
      <vt:lpstr>Перспектива продолжения работы по теме</vt:lpstr>
      <vt:lpstr>Распространение опыта</vt:lpstr>
      <vt:lpstr>Вывод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</dc:title>
  <dc:creator>Татьяна Ивановна</dc:creator>
  <cp:lastModifiedBy>Admin</cp:lastModifiedBy>
  <cp:revision>38</cp:revision>
  <dcterms:created xsi:type="dcterms:W3CDTF">2015-03-16T20:36:02Z</dcterms:created>
  <dcterms:modified xsi:type="dcterms:W3CDTF">2015-11-05T10:23:02Z</dcterms:modified>
</cp:coreProperties>
</file>