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70" r:id="rId12"/>
    <p:sldId id="269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1" autoAdjust="0"/>
    <p:restoredTop sz="95374" autoAdjust="0"/>
  </p:normalViewPr>
  <p:slideViewPr>
    <p:cSldViewPr>
      <p:cViewPr varScale="1">
        <p:scale>
          <a:sx n="69" d="100"/>
          <a:sy n="69" d="100"/>
        </p:scale>
        <p:origin x="-144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483770905922566"/>
          <c:y val="4.6271886737729057E-2"/>
          <c:w val="0.92481527167799904"/>
          <c:h val="0.566535540627774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5">
                  <c:v>20</c:v>
                </c:pt>
                <c:pt idx="6">
                  <c:v>25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52</c:v>
                </c:pt>
                <c:pt idx="1">
                  <c:v>47</c:v>
                </c:pt>
                <c:pt idx="2">
                  <c:v>47</c:v>
                </c:pt>
                <c:pt idx="5">
                  <c:v>70</c:v>
                </c:pt>
                <c:pt idx="6">
                  <c:v>60</c:v>
                </c:pt>
                <c:pt idx="7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36</c:v>
                </c:pt>
                <c:pt idx="1">
                  <c:v>38</c:v>
                </c:pt>
                <c:pt idx="2">
                  <c:v>35</c:v>
                </c:pt>
                <c:pt idx="5">
                  <c:v>10</c:v>
                </c:pt>
                <c:pt idx="6">
                  <c:v>15</c:v>
                </c:pt>
                <c:pt idx="7">
                  <c:v>12</c:v>
                </c:pt>
              </c:numCache>
            </c:numRef>
          </c:val>
        </c:ser>
        <c:dLbls/>
        <c:axId val="65829120"/>
        <c:axId val="68314240"/>
      </c:barChart>
      <c:catAx>
        <c:axId val="6582912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chemeClr val="accent5">
                      <a:lumMod val="50000"/>
                    </a:schemeClr>
                  </a:solidFill>
                </a:ln>
              </a:defRPr>
            </a:pPr>
            <a:endParaRPr lang="ru-RU"/>
          </a:p>
        </c:txPr>
        <c:crossAx val="68314240"/>
        <c:crosses val="autoZero"/>
        <c:auto val="1"/>
        <c:lblAlgn val="ctr"/>
        <c:lblOffset val="100"/>
      </c:catAx>
      <c:valAx>
        <c:axId val="68314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chemeClr val="accent5">
                      <a:lumMod val="50000"/>
                    </a:schemeClr>
                  </a:solidFill>
                </a:ln>
              </a:defRPr>
            </a:pPr>
            <a:endParaRPr lang="ru-RU"/>
          </a:p>
        </c:txPr>
        <c:crossAx val="6582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080915845951759"/>
          <c:y val="8.6254568848330806E-4"/>
          <c:w val="0.67146738597672129"/>
          <c:h val="0.11149119057743197"/>
        </c:manualLayout>
      </c:layout>
      <c:txPr>
        <a:bodyPr/>
        <a:lstStyle/>
        <a:p>
          <a:pPr>
            <a:defRPr b="1">
              <a:ln>
                <a:solidFill>
                  <a:schemeClr val="accent2">
                    <a:lumMod val="75000"/>
                  </a:schemeClr>
                </a:solidFill>
              </a:ln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43E7-F56A-4028-B87C-9C051DB096D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8F5F-7A0C-440A-AE30-6B3C1BF9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99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8F5F-7A0C-440A-AE30-6B3C1BF94F0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57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CCF2D6-5310-4C50-BA50-093EE1C9C906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B5D332-A6DE-4CF4-883B-45F77044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1.png"/><Relationship Id="rId18" Type="http://schemas.openxmlformats.org/officeDocument/2006/relationships/image" Target="../media/image42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1.jpe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606" y="836712"/>
            <a:ext cx="69127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УСТНОЕ НАРОДНОЕ ТВОРЧЕСТВО КАК СРЕДСТВО РАЗВИТИЯ СЛОВАРЯ У ДЕТЕЙ СРЕДНЕГО ВОЗРАСТА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school.xvatit.com/images/3/36/2-6.05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67" b="964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266" y="4221088"/>
            <a:ext cx="48387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34385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4705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4858"/>
            <a:ext cx="1308117" cy="17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52954"/>
            <a:ext cx="1062045" cy="14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5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700988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Предметно-окружающая среда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Pictures\desenhos-moranguinho-festa-infantil-painel-rotulos-lembrancinhas-meninas-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372198" y="153649"/>
            <a:ext cx="2593571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desenhos-moranguinho-festa-infantil-painel-rotulos-lembrancinhas-meninas-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234890" y="153649"/>
            <a:ext cx="2593571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45289"/>
            <a:ext cx="8066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Создание яркой, красочной предметно-развевающей среды в группе побуждает интерес  детей к устному народному творчеству.</a:t>
            </a:r>
          </a:p>
          <a:p>
            <a:pPr marL="285750" indent="-285750" algn="ctr">
              <a:buBlip>
                <a:blip r:embed="rId3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Книжные выставки с красочными иллюстрациями.</a:t>
            </a:r>
          </a:p>
          <a:p>
            <a:pPr marL="285750" indent="-285750" algn="ctr">
              <a:buBlip>
                <a:blip r:embed="rId3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Выставки русской народной игрушки.</a:t>
            </a:r>
          </a:p>
          <a:p>
            <a:pPr marL="285750" indent="-285750" algn="ctr">
              <a:buBlip>
                <a:blip r:embed="rId3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Уголок развивающих игр, настольно-печатных (</a:t>
            </a:r>
            <a:r>
              <a:rPr lang="ru-RU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кубики, детское домино и другие.</a:t>
            </a:r>
          </a:p>
          <a:p>
            <a:pPr marL="285750" indent="-285750" algn="ctr">
              <a:buBlip>
                <a:blip r:embed="rId3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Предметы русского быта.</a:t>
            </a:r>
          </a:p>
          <a:p>
            <a:pPr marL="285750" indent="-285750" algn="ctr">
              <a:buBlip>
                <a:blip r:embed="rId3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Раскраски, детские журналы по теме для самостоятельной деятельности детей</a:t>
            </a:r>
            <a:endParaRPr lang="ru-RU" sz="2000" dirty="0">
              <a:ln>
                <a:solidFill>
                  <a:schemeClr val="accent3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2862" y="4725144"/>
            <a:ext cx="16224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612" y="6039568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77021" y="1556792"/>
            <a:ext cx="3133974" cy="15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7292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Организация </a:t>
            </a:r>
          </a:p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предметно-пространственной развивающей речевой среды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36" y="3967247"/>
            <a:ext cx="230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Обеспечивающей полноценное и своевременное развитие ребёнка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954" y="396724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Побуждающая детей к речевой деятельности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169" y="3901966"/>
            <a:ext cx="244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Способствующей развитию самостоятельности и творчества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0954" y="3828747"/>
            <a:ext cx="207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Обеспечивающей развитие субъективной позиции ребёнка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2954" y="3967248"/>
            <a:ext cx="45719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67171" y="3967248"/>
            <a:ext cx="45719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2962" y="3901967"/>
            <a:ext cx="45719" cy="15426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user\Pictures\1336564855-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910" y="1931921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Pictures\1336564855-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931919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Pictures\1336564855-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7170" y="5811688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Pictures\1336564855-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5811687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7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0914" y="3491337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3150" y="3491337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1238" y="3041156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041156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605" y="2940821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2797" y="5180663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9988" y="3003436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836" y="814655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656762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982819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9469" y="982819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943" y="168344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Книжная выставка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9143" y="304115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История костюма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8839" y="1186091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0138" y="4913579"/>
            <a:ext cx="1211377" cy="19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1674" y="5085477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Pictures\34748266f252cbb862892e724dbf23c9.jp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5396" y="5082579"/>
            <a:ext cx="1046885" cy="1609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18bd06bb1f8cbb2ee48e624c38da7d3.jpg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6026" y="5111683"/>
            <a:ext cx="1038105" cy="160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6" y="3491337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6122" y="3491337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4210" y="3041156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7300" y="3041156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577" y="2940821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5769" y="5180663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2960" y="3003436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808" y="814655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10676" y="656762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8868" y="982819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2441" y="982819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1811" y="1186091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4646" y="5085477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1752" y="4942034"/>
            <a:ext cx="1211377" cy="19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user\Pictures\34748266f252cbb862892e724dbf23c9.jp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7010" y="5111034"/>
            <a:ext cx="1046885" cy="1609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5500" y="3519792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7736" y="3519792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824" y="3069611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58914" y="3069611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191" y="2969276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7383" y="5209118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4574" y="3031891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422" y="843110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2290" y="685217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0482" y="1011274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4055" y="1011274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3425" y="121454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6260" y="5113932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78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811" y="457957"/>
            <a:ext cx="25202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Таким </a:t>
            </a:r>
            <a:r>
              <a:rPr lang="ru-RU" sz="1400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образом, на основе данного диагностирования нами сделаны выводы. </a:t>
            </a: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Благодаря данному проекту диагностика уровня речевого развития показала хорошие результаты у детей среднего дошкольного возраста. Ознакомление детей с устным народным творчеством и каждодневное использование его как в режимных моментах, так и в игровой деятельности развивает устную речь ребёнка, его фантазию и воображение, влияет на духовное развитие, учит определённым нравственным нормам. Детский фольклор даёт нам возможность уже на ранних этапах жизни ребёнка приобщать его к народной поэзии.</a:t>
            </a:r>
            <a:endParaRPr lang="ru-RU" sz="1600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1255" y="7416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Уровень речевого развития детей среднего дошкольного возраста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user\Pictures\636227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D4ACEC"/>
              </a:clrFrom>
              <a:clrTo>
                <a:srgbClr val="D4A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783886" cy="14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61266976"/>
              </p:ext>
            </p:extLst>
          </p:nvPr>
        </p:nvGraphicFramePr>
        <p:xfrm>
          <a:off x="251520" y="1124744"/>
          <a:ext cx="6120680" cy="363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79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17074"/>
            <a:ext cx="5400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1023318" y="157815"/>
            <a:ext cx="2045339" cy="34678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1178798" y="2717746"/>
            <a:ext cx="2045339" cy="34678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6177488" y="224285"/>
            <a:ext cx="2045339" cy="34678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6177488" y="2717744"/>
            <a:ext cx="2045339" cy="34678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2091" y="896379"/>
            <a:ext cx="321312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Непосредственная образовательная деятельность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Коммуникация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Чтение художественной литературы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Познание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Социализация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Труд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Здоровье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Безопасность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Музыка</a:t>
            </a: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9917" y="935539"/>
            <a:ext cx="2876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Основная деятельность </a:t>
            </a:r>
          </a:p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в режимных моментах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Утренняя гимнастика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Дежурство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Воспитание культурно-гигиенических навыков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Прогулка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Закаливание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Продуктивная деятельность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Познавательная деятельность</a:t>
            </a: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65" y="3455422"/>
            <a:ext cx="331236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Самостоятельная деятельность детей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Сюжетно-ролевые игры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Дидактические игры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Различные виды театра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Рассматривание иллюстраций, картин, книг…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Применение технических средств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Свободное творчество в художественной деятельности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Творческие, режиссёрские игры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7014" y="3428998"/>
            <a:ext cx="320466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Работа с родителями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Помощь в подборе атрибутики для реализации проекта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Совместная работа родителей с детьми(поделки, рисунки…)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Разучивание </a:t>
            </a:r>
            <a:r>
              <a:rPr lang="ru-RU" sz="11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стихотворений, </a:t>
            </a:r>
            <a:r>
              <a:rPr lang="ru-RU" sz="11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закличек</a:t>
            </a: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Совместный досуг «Угадай сказку».</a:t>
            </a:r>
          </a:p>
        </p:txBody>
      </p:sp>
      <p:pic>
        <p:nvPicPr>
          <p:cNvPr id="5122" name="Picture 2" descr="C:\Users\user\Pictures\07a_Emeli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7994" y="4191887"/>
            <a:ext cx="205192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Pictures\07a_Emeli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563887" y="1243316"/>
            <a:ext cx="205192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Pictures\cartoon44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345" y="4752912"/>
            <a:ext cx="914222" cy="7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4758"/>
            <a:ext cx="1451624" cy="6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35413"/>
            <a:ext cx="53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Используемая литература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603" y="1052736"/>
            <a:ext cx="723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3415" y="116632"/>
            <a:ext cx="991785" cy="13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691" y="1520213"/>
            <a:ext cx="86040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От рождения до школы. Программа дошкольного образования..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Бабурина Г.И., Кузина Т.Ф. Народная педагогика в воспитании дошкольника. М., 1995.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Битютская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Н.П. Система педагогического проектирования: опыт работы, проекты/ авт.-сост. Н,П.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Битютская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 Волгоград: Учитель,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Литература и фантазия: Кн. Для воспитателей дет. Сада и родителей/ Сост. Л.Е.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Стрельцова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 – М.: Просвещение, 1992.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Малышева А.Н., Ермолаева Н.В. Аппликация.- Ярославль: Академия развития, 2000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Петрова Т. И., Петрова Е. С. Игры и занятия по развитию речи дошкольников. Кн.1. младшая и средняя группа. – М.: Школьная пресса, 2003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Ушакова О. С. ,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Гавриш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Н. В. Знакомим с литературой детей 3-5 лет. Конспекты занятий. М.: ТЦ Сфера, 2009</a:t>
            </a:r>
            <a:endParaRPr lang="ru-RU" sz="16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Pictures\127316408895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9433" y="139456"/>
            <a:ext cx="1459433" cy="1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2857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доминирующей в проекте деятельности: практико-ориентированный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содержанию: психолого- педагогический.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Участники проекта: дети средней группы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времени проведения: краткосрочный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характеру контактов: в рамках ДОУ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Форма представления проекта – презентация. </a:t>
            </a:r>
          </a:p>
          <a:p>
            <a:pPr algn="ctr"/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76672"/>
            <a:ext cx="4652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Тип проекта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4187338"/>
            <a:ext cx="4704193" cy="197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443" y="188640"/>
            <a:ext cx="11902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booksiti.net.ru/books/42478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9583" y="188640"/>
            <a:ext cx="100965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20" y="6165303"/>
            <a:ext cx="1382444" cy="6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0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57" y="7183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Возраст от 4 до 5 лет имеет особое значение для речевого развития ребенка.</a:t>
            </a: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Главная задача педагога в области развития речи детей младшего дошкольного возраста – помочь им в освоении разговорной речи, овладеть родным языком.</a:t>
            </a: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Важнейшим источником развития выразительности детской речи являются произведения устного народного творчества, в том числе малые фольклорные формы (загадки,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потешки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, считалки, нелепицы колыбельные).</a:t>
            </a: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Воспитательное, познавательное и эстетическое значение фольклора огромно, так как он расширяет знания ребенка об окружающей действительности, развивает умения тонко чувствовать художественную форму, мелодику и ритм родного языка, помогает детям овладеть родным языком, развивает у них юмор и воображение.</a:t>
            </a: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Исходя из вышесказанного  я выбрала методическую тему </a:t>
            </a:r>
          </a:p>
          <a:p>
            <a:pPr algn="just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 «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Устное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 народное творчество как средство развития словаря у детей среднего возраста», так как надеюсь, что тема будет полезна в воспитании ребёнка с любовью и любовью народного творчества в речевом развитии детей младшего дошкольного возраста».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907" y="11663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проекта</a:t>
            </a:r>
            <a:endParaRPr lang="ru-RU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Ольга\Pictures\iCAO09VH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6141680"/>
            <a:ext cx="285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5957900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42" y="727829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	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Одним из действенных средств воспитания человека и его полноценного развития является устное народное творчество. Это нравственная проповедь, предостережение и наказание, сказанное ребёнку без досады, раздражения, грубого наставления и прямой угрозы.</a:t>
            </a: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Возможность использования устного народного творчества в дошкольном возрасте для развития речи детей обусловлена спецификой содержания и форм произведений словесного творчества русского народа, характером знакомства с ними и речевым развитием дошкольников.</a:t>
            </a: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Дети хорошо воспринимают фольклорные произведения благодаря их мягкому юмору, ненавязчивому дидактизму и знакомым жизненным ситуациям.</a:t>
            </a: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Устное народное творчество - неоценимое богатство каждого народа, выработанный веками взгляд на жизнь, общество, природу, показатель его способностей и таланта. 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ней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8149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Alawar.ru\невософт\dow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6083141"/>
            <a:ext cx="3066511" cy="5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0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Pictures\2748842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1343" y="4653136"/>
            <a:ext cx="1463977" cy="20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3360" y="-243408"/>
            <a:ext cx="28504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Проблема</a:t>
            </a:r>
            <a:endParaRPr lang="ru-RU" sz="36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4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22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627783" y="4615857"/>
            <a:ext cx="1730807" cy="19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18143"/>
            <a:ext cx="801240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	Почему  наши  дети плохо говорят? Может, потому, что  мы разучились с ними разговаривать. Общаясь с детьми, мы редко используем поговорки, пословицы, а ведь в них заключена народная мудрость, помогающая разрешить любой конфликт.  Использование в работе с детьми устного народного творчества создаёт  уникальные условия для развития речи, мышления, памяти детей, мотивации поведения, накопление положительного морального опыта в межличностных отношениях. Без этих весёлых, смешных стишков, без словесной игры, которая в них содержится, ребёнок никогда не овладеет родным языком в совершенстве, никогда не станет его достойным хозяином, способным выразить любые мысли, чувства, переживания и понять смысл речи, обращённой к нему. </a:t>
            </a:r>
            <a:endParaRPr lang="ru-RU" sz="1600" dirty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9066" y="4236411"/>
            <a:ext cx="1658117" cy="26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Ольга\Pictures\2748842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0435" y="4690610"/>
            <a:ext cx="1463977" cy="20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612" y="6039568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ownloads\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22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636875" y="4653331"/>
            <a:ext cx="1730807" cy="19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88158" y="4273885"/>
            <a:ext cx="1658117" cy="26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1567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355" y="4398718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2618938"/>
            <a:ext cx="1212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057" y="2492896"/>
            <a:ext cx="1384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7973"/>
            <a:ext cx="207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Цель</a:t>
            </a:r>
            <a:endParaRPr lang="ru-RU" sz="16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8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80124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развитие творческих, познавательных, коммуникативных способностей детей на основе устного народного творчества.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30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ПОВЫСИТЬ УРОВЕНЬ РАЗВИТИЯ СВЯЗНОЙ РЕЧИ ДЕТЕЙ В РЕЗУЛЬТАТЕ  ПРОВЕДЕНИЯ РАБОТЫ ПО РАЗВИТИЮ РЕЧИ СРЕДСТВАМИ МАЛЫХ ФОРМ ФОЛЬКЛОРА.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2778219"/>
            <a:ext cx="5348530" cy="38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61759" y="4701282"/>
            <a:ext cx="1393971" cy="18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3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285266"/>
            <a:ext cx="2804154" cy="32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7523" y="1474453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0603" y="2536448"/>
            <a:ext cx="70238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 eaLnBrk="0" hangingPunct="0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Обогатить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словарный запас детей,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совершенствовать  диалогическую и монологическую  речь детей.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23" y="2520191"/>
            <a:ext cx="5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1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0253" y="2704857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4710" y="4106224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40010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 Проследить динамику изменения уровня речевого развития в процессе исследовательской работы</a:t>
            </a:r>
            <a:endParaRPr kumimoji="0" lang="ru-RU" sz="2000" b="1" i="0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929" y="1326897"/>
            <a:ext cx="74846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Формировать способности </a:t>
            </a:r>
            <a:r>
              <a:rPr lang="ru-RU" sz="2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понимать произведения русского поэтического фольклора и произведения художественной </a:t>
            </a:r>
            <a:r>
              <a:rPr lang="ru-RU" sz="2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литературы</a:t>
            </a:r>
            <a:r>
              <a:rPr lang="ru-RU" sz="2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8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4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9911" y="332656"/>
            <a:ext cx="6046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Этапы реализации проекта</a:t>
            </a:r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5750" y="1643063"/>
            <a:ext cx="2214563" cy="4562475"/>
            <a:chOff x="720" y="1296"/>
            <a:chExt cx="1363" cy="252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35" cy="181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65" y="2639"/>
              <a:ext cx="1304" cy="6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29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4" y="3310"/>
              <a:ext cx="1319" cy="509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64" y="3389"/>
              <a:ext cx="1304" cy="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70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295" y="586"/>
                <a:ext cx="648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03" y="591"/>
                <a:ext cx="632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599" cy="5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1345" y="612"/>
                <a:ext cx="535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78" y="1354"/>
              <a:ext cx="21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rPr>
                <a:t>1</a:t>
              </a:r>
              <a:endParaRPr kumimoji="0" lang="en-US" sz="1800" b="1" i="0" u="none" strike="noStrike" kern="0" cap="none" spc="0" normalizeH="0" baseline="0" noProof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gray">
            <a:xfrm>
              <a:off x="764" y="1770"/>
              <a:ext cx="1302" cy="1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</a:t>
              </a:r>
              <a:r>
                <a:rPr kumimoji="0" lang="ru-RU" sz="1400" b="1" i="0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Начальный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Определение целей,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постановка задач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проекта.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Изучение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методической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литературы по проблеме.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Диагностическое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исследование     проблемы.</a:t>
              </a:r>
              <a:endParaRPr kumimoji="0" lang="en-US" sz="18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571750" y="1643063"/>
            <a:ext cx="2000250" cy="4597400"/>
            <a:chOff x="2208" y="1296"/>
            <a:chExt cx="1365" cy="2542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29" y="1465"/>
              <a:ext cx="1325" cy="1763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241" y="2795"/>
              <a:ext cx="1303" cy="4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2208" y="1493"/>
              <a:ext cx="1304" cy="4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1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7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gray">
            <a:xfrm>
              <a:off x="2754" y="1354"/>
              <a:ext cx="24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  </a:t>
              </a:r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Продуктивный</a:t>
              </a:r>
            </a:p>
            <a:p>
              <a:pPr eaLnBrk="1" hangingPunct="1"/>
              <a:endParaRPr lang="ru-RU" sz="1400" b="1" u="sng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/>
              <a:r>
                <a:rPr lang="ru-RU" sz="14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Arial" charset="0"/>
                </a:rPr>
                <a:t>Планирование и осуществление совместной и самостоятельной деятельности участников по реализации проекта.</a:t>
              </a:r>
              <a:endParaRPr lang="en-US" sz="1800" dirty="0">
                <a:ln>
                  <a:solidFill>
                    <a:srgbClr val="002060"/>
                  </a:solidFill>
                </a:ln>
                <a:latin typeface="Arial" charset="0"/>
              </a:endParaRP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208" y="3350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4629876" y="1658412"/>
            <a:ext cx="2071687" cy="4597400"/>
            <a:chOff x="3692" y="1296"/>
            <a:chExt cx="1367" cy="2542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gray">
              <a:xfrm>
                <a:off x="1293" y="582"/>
                <a:ext cx="662" cy="66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gray">
              <a:xfrm>
                <a:off x="1298" y="586"/>
                <a:ext cx="643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gray">
              <a:xfrm>
                <a:off x="1305" y="591"/>
                <a:ext cx="629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598" cy="58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>
                <a:off x="1350" y="612"/>
                <a:ext cx="529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" name="Text Box 43"/>
            <p:cNvSpPr txBox="1">
              <a:spLocks noChangeArrowheads="1"/>
            </p:cNvSpPr>
            <p:nvPr/>
          </p:nvSpPr>
          <p:spPr bwMode="gray">
            <a:xfrm>
              <a:off x="4246" y="1354"/>
              <a:ext cx="23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Результативный</a:t>
              </a:r>
            </a:p>
            <a:p>
              <a:pPr eaLnBrk="1" hangingPunct="1"/>
              <a:endParaRPr 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Проведение </a:t>
              </a:r>
              <a:r>
                <a:rPr lang="ru-RU" sz="1400" dirty="0" smtClean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 диагностики 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уровня речевого            развития </a:t>
              </a:r>
              <a:r>
                <a:rPr lang="ru-RU" sz="1400" dirty="0" smtClean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детей средней  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группы.</a:t>
              </a: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charset="0"/>
                  <a:cs typeface="Arial" charset="0"/>
                </a:rPr>
                <a:t>Анализ, обобщение и подведение итогов результатов работы</a:t>
              </a:r>
              <a:r>
                <a:rPr lang="ru-RU" sz="16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AutoShape 46"/>
            <p:cNvSpPr>
              <a:spLocks noChangeArrowheads="1"/>
            </p:cNvSpPr>
            <p:nvPr/>
          </p:nvSpPr>
          <p:spPr bwMode="gray">
            <a:xfrm>
              <a:off x="3720" y="3350"/>
              <a:ext cx="1304" cy="4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32"/>
          <p:cNvGrpSpPr>
            <a:grpSpLocks/>
          </p:cNvGrpSpPr>
          <p:nvPr/>
        </p:nvGrpSpPr>
        <p:grpSpPr bwMode="auto">
          <a:xfrm>
            <a:off x="6786563" y="1643063"/>
            <a:ext cx="2170112" cy="4597400"/>
            <a:chOff x="3692" y="1296"/>
            <a:chExt cx="1367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4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6"/>
                <a:ext cx="648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2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0" y="596"/>
                <a:ext cx="600" cy="58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7" y="612"/>
                <a:ext cx="533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4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Перспективный</a:t>
              </a:r>
            </a:p>
            <a:p>
              <a:pPr algn="ctr" eaLnBrk="1" hangingPunct="1"/>
              <a:endParaRPr lang="ru-RU" sz="1400" b="1" u="sng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Arial" charset="0"/>
                </a:rPr>
                <a:t>Обобщение опыта, планирование и прогнозирование дальнейшей работы. Разработка методических рекомендаций для воспитателей по теме проекта.</a:t>
              </a:r>
              <a:endParaRPr lang="en-US" sz="1800" dirty="0">
                <a:ln>
                  <a:solidFill>
                    <a:srgbClr val="002060"/>
                  </a:solidFill>
                </a:ln>
                <a:latin typeface="Arial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50"/>
              <a:ext cx="1304" cy="4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22" y="6194839"/>
            <a:ext cx="1333672" cy="6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8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238" y="332656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Ожидаемые результаты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64172" y="3209747"/>
            <a:ext cx="1656184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25282" y="3264798"/>
            <a:ext cx="1656184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36080" y="4106806"/>
            <a:ext cx="1656184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69298" y="352756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</a:t>
            </a:r>
            <a:endParaRPr lang="ru-RU" sz="1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804" y="3472518"/>
            <a:ext cx="13681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ПЕДАГОГИ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4021" y="4327836"/>
            <a:ext cx="137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РОДИТЕЛИ</a:t>
            </a:r>
            <a:endParaRPr lang="ru-RU" sz="1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3944" y="1258122"/>
            <a:ext cx="1366266" cy="9467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Повысится уровень  связной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речи. 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173" y="1026448"/>
            <a:ext cx="1821839" cy="13150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Сформируется устойчивый интерес к русскому народному творчеству.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12584" y="1033408"/>
            <a:ext cx="1703008" cy="13150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 детей обогатится новыми словами, оборотами,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выражениями.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сортировка 22"/>
          <p:cNvSpPr/>
          <p:nvPr/>
        </p:nvSpPr>
        <p:spPr>
          <a:xfrm rot="7941269">
            <a:off x="2047253" y="2463422"/>
            <a:ext cx="457200" cy="914400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сортировка 23"/>
          <p:cNvSpPr/>
          <p:nvPr/>
        </p:nvSpPr>
        <p:spPr>
          <a:xfrm rot="10963340">
            <a:off x="2924788" y="2453523"/>
            <a:ext cx="432073" cy="7168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сортировка 24"/>
          <p:cNvSpPr/>
          <p:nvPr/>
        </p:nvSpPr>
        <p:spPr>
          <a:xfrm rot="13771773">
            <a:off x="3985752" y="2498320"/>
            <a:ext cx="432073" cy="891316"/>
          </a:xfrm>
          <a:prstGeom prst="flowChartSor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84152" y="1034125"/>
            <a:ext cx="1705826" cy="130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теоретического уровня по теме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3293" y="2788284"/>
            <a:ext cx="2338821" cy="1218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современных методов и технологий по развитию речи средствами малых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фольклорных форм.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Блок-схема: сортировка 30"/>
          <p:cNvSpPr/>
          <p:nvPr/>
        </p:nvSpPr>
        <p:spPr>
          <a:xfrm rot="13771773">
            <a:off x="5647859" y="2475699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сортировка 31"/>
          <p:cNvSpPr/>
          <p:nvPr/>
        </p:nvSpPr>
        <p:spPr>
          <a:xfrm rot="15964786">
            <a:off x="6004725" y="3263207"/>
            <a:ext cx="421243" cy="691011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72064" y="4402656"/>
            <a:ext cx="220127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Самореализация.</a:t>
            </a:r>
            <a:endParaRPr lang="ru-RU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Блок-схема: сортировка 34"/>
          <p:cNvSpPr/>
          <p:nvPr/>
        </p:nvSpPr>
        <p:spPr>
          <a:xfrm rot="18133504">
            <a:off x="5828920" y="3845299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75583" y="5150960"/>
            <a:ext cx="2345022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Обобщение и распространение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опыта.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сортировка 37"/>
          <p:cNvSpPr/>
          <p:nvPr/>
        </p:nvSpPr>
        <p:spPr>
          <a:xfrm rot="19353254">
            <a:off x="5336710" y="4227022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4204" y="3374962"/>
            <a:ext cx="1931680" cy="1886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Сформируется понимание необходимости  использования малых форм  фольклора в развитии речи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детей.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87308" y="5603898"/>
            <a:ext cx="1933719" cy="1118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Взаимодействуют </a:t>
            </a:r>
            <a:r>
              <a:rPr lang="ru-RU" sz="140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1400" smtClean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педагогами </a:t>
            </a: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вопросу развития речи </a:t>
            </a:r>
            <a:r>
              <a:rPr lang="ru-RU" sz="1400" dirty="0" smtClean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детей.</a:t>
            </a:r>
            <a:endParaRPr lang="ru-RU" sz="1400" dirty="0">
              <a:ln>
                <a:solidFill>
                  <a:srgbClr val="DA1F28">
                    <a:lumMod val="75000"/>
                  </a:srgb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2791348" y="2443666"/>
            <a:ext cx="2250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40357" y="5343771"/>
            <a:ext cx="1662107" cy="1407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Поощряют использование малых форм фольклора в играх детей  дома.</a:t>
            </a:r>
          </a:p>
        </p:txBody>
      </p:sp>
      <p:sp>
        <p:nvSpPr>
          <p:cNvPr id="47" name="Блок-схема: сортировка 46"/>
          <p:cNvSpPr/>
          <p:nvPr/>
        </p:nvSpPr>
        <p:spPr>
          <a:xfrm rot="6075508">
            <a:off x="2540285" y="4064041"/>
            <a:ext cx="457200" cy="914400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сортировка 47"/>
          <p:cNvSpPr/>
          <p:nvPr/>
        </p:nvSpPr>
        <p:spPr>
          <a:xfrm rot="12515332">
            <a:off x="3334202" y="4882466"/>
            <a:ext cx="390507" cy="749151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сортировка 48"/>
          <p:cNvSpPr/>
          <p:nvPr/>
        </p:nvSpPr>
        <p:spPr>
          <a:xfrm rot="8044530">
            <a:off x="4997137" y="4721385"/>
            <a:ext cx="341629" cy="740443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8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7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1686</TotalTime>
  <Words>671</Words>
  <Application>Microsoft Office PowerPoint</Application>
  <PresentationFormat>Экран (4:3)</PresentationFormat>
  <Paragraphs>136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wert</cp:lastModifiedBy>
  <cp:revision>136</cp:revision>
  <dcterms:created xsi:type="dcterms:W3CDTF">2013-10-30T13:55:13Z</dcterms:created>
  <dcterms:modified xsi:type="dcterms:W3CDTF">2015-11-12T17:16:59Z</dcterms:modified>
</cp:coreProperties>
</file>