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98" r:id="rId2"/>
    <p:sldId id="299" r:id="rId3"/>
    <p:sldId id="258" r:id="rId4"/>
    <p:sldId id="289" r:id="rId5"/>
    <p:sldId id="290" r:id="rId6"/>
    <p:sldId id="261" r:id="rId7"/>
    <p:sldId id="262" r:id="rId8"/>
    <p:sldId id="263" r:id="rId9"/>
    <p:sldId id="285" r:id="rId10"/>
    <p:sldId id="266" r:id="rId11"/>
    <p:sldId id="291" r:id="rId12"/>
    <p:sldId id="292" r:id="rId13"/>
    <p:sldId id="264" r:id="rId14"/>
    <p:sldId id="267" r:id="rId15"/>
    <p:sldId id="268" r:id="rId16"/>
    <p:sldId id="269" r:id="rId17"/>
    <p:sldId id="271" r:id="rId18"/>
    <p:sldId id="272" r:id="rId19"/>
    <p:sldId id="275" r:id="rId20"/>
    <p:sldId id="274" r:id="rId21"/>
    <p:sldId id="294" r:id="rId22"/>
    <p:sldId id="276" r:id="rId23"/>
    <p:sldId id="293" r:id="rId24"/>
    <p:sldId id="278" r:id="rId25"/>
    <p:sldId id="286" r:id="rId26"/>
    <p:sldId id="284" r:id="rId27"/>
    <p:sldId id="280" r:id="rId28"/>
    <p:sldId id="282" r:id="rId29"/>
    <p:sldId id="283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08CCB"/>
    <a:srgbClr val="62B12D"/>
    <a:srgbClr val="D2900C"/>
    <a:srgbClr val="00B0F0"/>
    <a:srgbClr val="0DDD30"/>
    <a:srgbClr val="B8BC22"/>
    <a:srgbClr val="E6AF86"/>
    <a:srgbClr val="0BB527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2960" autoAdjust="0"/>
    <p:restoredTop sz="83538" autoAdjust="0"/>
  </p:normalViewPr>
  <p:slideViewPr>
    <p:cSldViewPr>
      <p:cViewPr>
        <p:scale>
          <a:sx n="90" d="100"/>
          <a:sy n="90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2B1D7-7E85-488F-B657-C26BC6DC4396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B3F6-4D50-4243-AF4D-90C79AE462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5FB0-7F69-437F-8134-825808261DF4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5846-E089-4F4C-B306-1F4EF5C551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B5846-E089-4F4C-B306-1F4EF5C5514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71000"/>
              </a:srgbClr>
            </a:gs>
            <a:gs pos="0">
              <a:srgbClr val="FF3399">
                <a:alpha val="71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18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18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0%D0%B1%D0%B0%D0%BD%D1%82%D1%83%D0%B9%20%D0%BA%D0%B0%D1%80%D1%82%D0%B8%D0%BD%D0%BA%D0%B8&amp;fp=0&amp;pos=3&amp;uinfo=ww-1263-wh-929-fw-1038-fh-598-pd-1&amp;rpt=simage&amp;img_url=http://cs303513.vk.me/g40024035/e_2f2cb8fb.jpg" TargetMode="Externa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hyperlink" Target="http://images.yandex.ru/yandsearch?p=29&amp;text=%D1%81%D0%B0%D0%B1%D0%B0%D0%BD%D1%82%D1%83%D0%B9%20%D0%BA%D0%B0%D1%80%D1%82%D0%B8%D0%BD%D0%BA%D0%B8&amp;fp=29&amp;pos=891&amp;uinfo=ww-1263-wh-929-fw-1038-fh-598-pd-1&amp;rpt=simage&amp;img_url=http://vvs-syzran.ru/uploads/posts/2012-06/thumbs/1340109265_p1060769.jpg" TargetMode="External"/><Relationship Id="rId4" Type="http://schemas.openxmlformats.org/officeDocument/2006/relationships/image" Target="../media/image9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6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8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00034" y="500042"/>
            <a:ext cx="8143932" cy="580551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49006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СОРЕВНОВАНИЯ В БЕГЕ  С  ЯЙЦОМ</a:t>
            </a:r>
            <a:endParaRPr lang="ru-RU" sz="2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068960"/>
            <a:ext cx="387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sz="1600" dirty="0"/>
          </a:p>
        </p:txBody>
      </p:sp>
      <p:pic>
        <p:nvPicPr>
          <p:cNvPr id="7" name="Рисунок 6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323528" y="404664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62880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Каких только соревнований не придумал за века изобретательный народ! Это и бег с ложкой во рту, куда положено яйцо, и бег с ведрами на коромысле, и бег в мешках. В старину каждое состязание имело свой символический смысл и было связано с древними легендами и преданиями.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TOLIK\Desktop\Сабантуй, картинки\5184502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645024"/>
            <a:ext cx="5701024" cy="299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47664" y="76470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Пока  джигиты были далеко, на майдане шли другие состязания. </a:t>
            </a: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 где можно показать свою удаль молодецкую или же тряхнуть стариной! </a:t>
            </a:r>
            <a:endParaRPr lang="ru-RU" sz="1600" dirty="0" smtClean="0"/>
          </a:p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573016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Какую ловкость и осторожность нужно иметь, чтобы пронести яйцо, не уронив и не разбив его.  С такой же осторожностью надо относиться ко всему живому и окружающему нас миру. Одно неверное движение может привести к катастрофе.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63691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 древних татар , как и у многих других народов, яйцо считалось символом мироздания и зарождающейся жизни. Бег с яйцом на ложке, взятой в рот,  символизировал хрупкость жизни  и всего мира. </a:t>
            </a:r>
            <a:endParaRPr lang="ru-RU" sz="16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БЕГ  С  ВЁДРАМИ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3" descr="C:\Users\TOLIK\Desktop\Сабантуй, картинки\DETAIL_PICTURE_513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95536" y="3933056"/>
            <a:ext cx="4027317" cy="2717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47664" y="7647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Участвующие в этом состязании должны были наперегонки пронести на коромысле ведра, до верху налитые водой.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251520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8" name="Picture 2" descr="C:\Users\TOLIK\Desktop\Сабантуй, картинки\3266197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076056" y="2476636"/>
            <a:ext cx="3899234" cy="419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412777"/>
            <a:ext cx="87849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Главным условием победы было не только прибежать первым, но и расплескать как можно меньше драгоценной влаги – воды. Для наших предков – земледельцев вода была источником жизни, залогом будущего урожая. Рачительный хозяин должен беречь воду и не расплёскивать её впустую.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636912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 этом соревновании участвуют преимущественно женщины. Одержав победу в состязании, женщина показывает свою рачительность, хозяйственность, ловкость, трудолюбие и сноровку.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БЕГ  В  МЕШКАХ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1" descr="C:\Users\TOLIK\Desktop\Сабантуй, картинки\464191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3" y="4596768"/>
            <a:ext cx="2880319" cy="2112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926.jpg"/>
          <p:cNvPicPr>
            <a:picLocks noChangeAspect="1"/>
          </p:cNvPicPr>
          <p:nvPr/>
        </p:nvPicPr>
        <p:blipFill>
          <a:blip r:embed="rId4" cstate="email">
            <a:lum bright="-20000" contrast="20000"/>
          </a:blip>
          <a:stretch>
            <a:fillRect/>
          </a:stretch>
        </p:blipFill>
        <p:spPr>
          <a:xfrm>
            <a:off x="179512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83671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Не менее увлекательное зрелище – бег в мешках. Это состязание в старину посвящалось одной из народных легенд.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OLIK\Desktop\Сабантуй, картинки\Азат Миннекаев.gif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6300192" y="4653136"/>
            <a:ext cx="2630055" cy="2062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www.uraldaily.ru/sites/default/files/node_images/ef16d6e6defde8f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1484784"/>
            <a:ext cx="3064340" cy="17236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http://www.croket.ru/index.php/beg-v-meshkakh/image?view=image&amp;format=raw&amp;type=img&amp;id=16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786027" y="1484784"/>
            <a:ext cx="2165501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2900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79512" y="328498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 древности этот бег воспринимался нашими предками очень серьезно, так как, по их представлению, от его результата  зависело: придет  Новый год или нет.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155679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Согласно этой легенде, Батыр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 стянутыми путами ногами, вынужден был состязаться в беге со злой старухой.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78904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Победа молодого бегуна над старухой-бегуньей олицетворяла зарождение новой жизни и уход старого года, а также - символическую борьбу между </a:t>
            </a:r>
            <a:br>
              <a:rPr lang="ru-RU" sz="1600" b="1" i="1" dirty="0" smtClean="0">
                <a:latin typeface="Arial" pitchFamily="34" charset="0"/>
                <a:cs typeface="Arial" pitchFamily="34" charset="0"/>
              </a:rPr>
            </a:b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29309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Зимой и Летом, Старым и Новым, Добром и Злом..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4797152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 как всегда, первыми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состязание начинали  дети, затем им на смену выходили юноши, их сменяли зрелые мужчины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 те, кто хотел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«тряхнуть стариной».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56207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ПЕРЕТЯГИВАНИЕ  КАНАТА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251520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C:\Users\TOLIK\Desktop\Сабантуй, картинки\6683763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861048"/>
            <a:ext cx="5273475" cy="2755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75656" y="83671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Наши предки рассматривали перетягивание каната как символ борьбы мистических сил: Добра и Зла.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162880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В наши дни это состязание практически утратило свое мистическое значение (да и кому хочется выступать на стороне злых сил?) и стало обычным видом спорта, где участники состязаются в силе, ловкости и умении. </a:t>
            </a:r>
            <a:endParaRPr lang="ru-RU" dirty="0"/>
          </a:p>
        </p:txBody>
      </p:sp>
      <p:pic>
        <p:nvPicPr>
          <p:cNvPr id="10" name="Picture 1" descr="C:\Users\TOLIK\Desktop\Сабантуй, картинки\Sabantui_2012_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1912" y="1709192"/>
            <a:ext cx="3096344" cy="2322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3" name="Picture 3" descr="C:\Users\TOLIK\Desktop\Сабантуй, картинки\sabantuy_ms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509120"/>
            <a:ext cx="3367900" cy="2090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8BC2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05273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БОЙ  МЕШКАМИ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395536" y="260648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347864" y="1304765"/>
            <a:ext cx="28803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5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Сидя верхом на бревне, участники конкурса отчаянно колотят друг друга мешками, пока один из них не падает, сбитый точным ударом противника.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Все противостояния  в состязаниях на Сабантуе являлись, по своей сути, символами борьбы Добра и Зла, Света и Тьмы, Зимы и Весны, Жизни и Смерти.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 старинному обычаю,  участник, олицетворяющий Тёмные силы, должен был проиграть, даже если он сильнее противника.</a:t>
            </a:r>
          </a:p>
          <a:p>
            <a:pPr marL="0" marR="0" lvl="0" indent="323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TOLIK\Desktop\Сабантуй, картинки\a04ea8f8403bca758afc0b004cb1aa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413274"/>
            <a:ext cx="3240360" cy="2156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79" name="Picture 3" descr="C:\Users\TOLIK\Desktop\Сабантуй, картинки\sabantui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484784"/>
            <a:ext cx="2592288" cy="2253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0" name="Picture 4" descr="C:\Users\TOLIK\Desktop\Сабантуй, картинки\Муртазин Ильгиз Хазиеви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326331"/>
            <a:ext cx="2741661" cy="2259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1" name="Picture 5" descr="C:\Users\TOLIK\Desktop\Сабантуй, картинки\77652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1556792"/>
            <a:ext cx="3056810" cy="24943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19672" y="76470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сколько смеха и веселья вызывает бой мешками, набитыми сеном! </a:t>
            </a:r>
            <a:endParaRPr lang="ru-RU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4180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СЧАСТЛИВАЯ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МОНЕТА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1484784"/>
            <a:ext cx="56166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Одним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таких состязаний является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доставание монетки из пиалы, наполненной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катыком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Достать денежку нужно без помощи рук – одними зубами. Да, дело непростое, но рано или поздно, самый ловкий вытаскивает добычу под бурные аплодисменты зрителей. Символический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смысл этого состязания – «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Хочешь 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счастья и благополучия – добивайся их,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преодолевая все жизненные трудности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395536" y="260648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 descr="F:\СТ\rbocsgx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789040"/>
            <a:ext cx="3649587" cy="2808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6" name="Picture 4" descr="http://www.mvestnik.ru/mvfoto/2011/06/22/P61201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156176" y="1340768"/>
            <a:ext cx="2736304" cy="2216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2900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8" name="Picture 6" descr="Огоне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3861048"/>
            <a:ext cx="3712030" cy="2728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691680" y="83671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Любят татары добрую шутку и забавные состязания. 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395536" y="260648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0609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БИТЬЁ  ГОРШКОВ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700808"/>
            <a:ext cx="4536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Каждому соревнующемуся (по очереди) завязывают глаза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вручают палку, которой нужно с одного удара разбить стоящий неподалеку глиняный горшок. Простое с виду задание оказывается под силу далеко не каждому.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F:\СТ\03i8ccd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64628"/>
            <a:ext cx="4536504" cy="3016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4" descr="http://mendeleevsk.ru/foto/5d48de4ac6702882c941db1f740075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340769"/>
            <a:ext cx="3871906" cy="2915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619672" y="908720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Находится немало охотников и до другой забавы – битья горшков. 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72514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Всем весело, и никто не задумывается над тем, что у наших предков и это состязание имело свой символический смысл.  Разбивались старые горшки. А уничтожая старое, освобождаешь место для нового.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272808" cy="76470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ln>
                  <a:solidFill>
                    <a:srgbClr val="9933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ВЛЕЗАНИЕ  НА  СТОЛБ</a:t>
            </a:r>
            <a:endParaRPr lang="ru-RU" sz="3600" b="1" i="1" dirty="0">
              <a:ln>
                <a:solidFill>
                  <a:srgbClr val="9933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046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3573016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Согласно легенде, это древо соединяло подземный мир с миром наземным и с небесами.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И человек, отважившийся  покорить столб, повторяет подвиг героя древних преданий.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И, по сути, действительно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является героем.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Как говорится: «Безумству храбрых поем мы песню…»</a:t>
            </a:r>
          </a:p>
        </p:txBody>
      </p:sp>
      <p:pic>
        <p:nvPicPr>
          <p:cNvPr id="7" name="Рисунок 6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395536" y="260648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419872" y="1196752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 качестве приза победитель получает живого петуха в клетке, сапоги или другие ценные призы, укрепленные на верхушке столба. Не каждый решится залезть на этот столб. Не каждый из решившихся сможет добраться до его вершины. </a:t>
            </a:r>
          </a:p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 наших предков этот столб  являлся символом «Мирового древа».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Они называли его: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Темир-Терек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(железный тополь).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10" descr="http://www.yanaul.com/uploads/posts/2007-06/39_7d34c6274d03781d2035d434109af59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556792"/>
            <a:ext cx="3168352" cy="511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547664" y="69269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Одним из обязательных состязаний Сабантуя является  влезание на высокий гладкий столб. </a:t>
            </a:r>
            <a:endParaRPr lang="ru-RU" sz="1600" dirty="0"/>
          </a:p>
        </p:txBody>
      </p:sp>
      <p:pic>
        <p:nvPicPr>
          <p:cNvPr id="21506" name="Picture 2" descr="http://ic.pics.livejournal.com/womantatiana/43790296/14130/14130_6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3404236"/>
            <a:ext cx="2402403" cy="3228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2B12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9087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ХОДЬБА  ПО  ШЕСТУ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66838" y="765175"/>
            <a:ext cx="7777162" cy="1223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     Всегда многолюдно, шумно и весело у наклонного, качающегося шеста, одним концом врытого в землю. На  другом конце шеста был привязан приз для победителя — белый баран. Смельчак должен пройти по качающемуся шесту до конца и тогда получит свой приз. </a:t>
            </a:r>
            <a:endParaRPr lang="ru-RU" sz="15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323528" y="260648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http://club.foto.ru/gallery/images/photo/2007/06/30/8829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288296"/>
            <a:ext cx="3456384" cy="2381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139952" y="537321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Так же в легендах рассказывается о том, что через этот мост могут пройти только батыры - праведники. Считалось, что через Сират праведника проводит баран белой масти.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0608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 этому состязанию также есть объяснение в мифологии. Наши предки считали, что из этого мира в мир иной, дорога проходит по некоему мосту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Сират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. Этот мост ведёт в рай (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Джанна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), а пролегает он над адом (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Джаханнам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). </a:t>
            </a:r>
            <a:endParaRPr lang="ru-RU" sz="1600" dirty="0"/>
          </a:p>
        </p:txBody>
      </p:sp>
      <p:pic>
        <p:nvPicPr>
          <p:cNvPr id="19459" name="Picture 3" descr="C:\Users\TOLIK\Desktop\Сабантуй, картинки\143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924944"/>
            <a:ext cx="3155829" cy="2341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51520" y="3140968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 народных легендах и преданиях батыры на границе миров встречаются у моста Сират с враждебными силами: джиннами, дивами и побеждают их. </a:t>
            </a:r>
            <a:endParaRPr lang="ru-RU" sz="1600" dirty="0"/>
          </a:p>
        </p:txBody>
      </p:sp>
      <p:pic>
        <p:nvPicPr>
          <p:cNvPr id="19460" name="Picture 4" descr="C:\Users\TOLIK\Desktop\tatarskiy-ornamet_11_01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3933056"/>
            <a:ext cx="1732993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72808" cy="5040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КОРЭШ – ТАТАРСКАЯ  НАЦИОНАЛЬНАЯ   БОРЬБА</a:t>
            </a:r>
            <a:endParaRPr lang="ru-RU" sz="2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620688"/>
            <a:ext cx="756084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Ни один Сабантуй немыслим без главного соревнования – национальной борьбы на кушаках 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корэш.</a:t>
            </a:r>
            <a:r>
              <a:rPr lang="ru-RU" sz="1600" b="1" i="1" dirty="0" smtClean="0">
                <a:solidFill>
                  <a:srgbClr val="002060"/>
                </a:solidFill>
              </a:rPr>
              <a:t>        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4365104"/>
            <a:ext cx="3672408" cy="22322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251520" y="188640"/>
            <a:ext cx="905323" cy="93610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771800" y="1688563"/>
            <a:ext cx="396044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Корэш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существует уже несколько десятков столетий. Нужно, держась за кушак противника, уложить его на лопатки. Как и в остальных состязаниях, в этом первыми выступают мальчики, их сменяют юноши, которые в свою очередь уступают место мужчинам среднего возраста. Проведя нескольких удачных схваток, победитель становится претендентом на звание сильнейшего борца –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батыра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Когда таких претендентов набирается несколько, они 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борются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друг с другом – до полной победы одного из них. Батыр по традиции получает самый ценный приз Сабантуя –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барана.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C:\Users\TOLIK\Desktop\Сабантуй, картинки\62161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3717032"/>
            <a:ext cx="2118757" cy="292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6" name="Picture 4" descr="C:\Users\TOLIK\Desktop\Сабантуй, картинки\Sabantui_2012_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340768"/>
            <a:ext cx="2168830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8BC2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7" name="Picture 5" descr="C:\Users\TOLIK\Desktop\Сабантуй, картинки\Vladimir_Putin_10_June_2001-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221088"/>
            <a:ext cx="2515164" cy="2428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8" name="Picture 6" descr="C:\Users\TOLIK\Desktop\Сабантуй, картинки\DSC0976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1412776"/>
            <a:ext cx="2454546" cy="2688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DDD3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ИСТОРИЯ  ПРОИСХОЖДЕНИЯ  ПРАЗДНИКА</a:t>
            </a:r>
            <a:r>
              <a:rPr lang="ru-RU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27200" y="765175"/>
            <a:ext cx="7416800" cy="647700"/>
          </a:xfrm>
        </p:spPr>
        <p:txBody>
          <a:bodyPr>
            <a:noAutofit/>
          </a:bodyPr>
          <a:lstStyle/>
          <a:p>
            <a:pPr marL="95250" indent="0" algn="ctr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Сабантуй. Название этого праздника происходит от татарского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Сабан туе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, что в переводе обозначает «Праздник плуга».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2708275"/>
            <a:ext cx="6443663" cy="1368425"/>
          </a:xfrm>
        </p:spPr>
        <p:txBody>
          <a:bodyPr>
            <a:noAutofit/>
          </a:bodyPr>
          <a:lstStyle/>
          <a:p>
            <a:pPr marL="95250" indent="0" algn="just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История празднования Сабантуя уходит в глубокую древность и связана с культом земледелия. Вначале цель обрядов этого праздника заключалась в задабривании духов плодородия с тем, чтобы  они  дали  хороший урожай в новом году.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26.jpg"/>
          <p:cNvPicPr>
            <a:picLocks noChangeAspect="1"/>
          </p:cNvPicPr>
          <p:nvPr/>
        </p:nvPicPr>
        <p:blipFill>
          <a:blip r:embed="rId3" cstate="email">
            <a:lum bright="-20000" contrast="30000"/>
          </a:blip>
          <a:stretch>
            <a:fillRect/>
          </a:stretch>
        </p:blipFill>
        <p:spPr>
          <a:xfrm>
            <a:off x="179511" y="188640"/>
            <a:ext cx="905323" cy="93610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412776"/>
            <a:ext cx="6444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just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Сабантуй - народный  праздник башкир, татар и чувашей. Похожие праздники существуют и у  других народов Поволжья: марийцев, мордвы, удмуртов, а также у некоторых народов Кавказа: балкарцев и ногайцев, однако они имеют свои  особенности.</a:t>
            </a:r>
          </a:p>
        </p:txBody>
      </p:sp>
      <p:pic>
        <p:nvPicPr>
          <p:cNvPr id="2050" name="Picture 2" descr="C:\Users\TOLIK\Desktop\Сабантуй, картинки\Fattaxov_Sabantu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74900"/>
            <a:ext cx="4752528" cy="255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076056" y="4581128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just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Раньше Сабантуй праздновали в честь начала весенних полевых работ (в конце апреля), теперь же - в честь их окончания (в июне).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95250" indent="0" algn="just">
              <a:buNone/>
            </a:pP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Сабантуй состоял из различных обрядов, которые совершались ранней весной - с первого таяния снега и до начала сева.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1" descr="C:\Users\TOLIK\Desktop\Сабантуй, картинки\биктимиров Ильша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8886" y="1412776"/>
            <a:ext cx="2183594" cy="237626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" descr="C:\Users\TOLIK\Desktop\Сабантуй, картинки\биктимиров Ильша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412776"/>
            <a:ext cx="2183594" cy="237626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824536" cy="70609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ЧТО  ЗА  ПРАЗДНИК  БЕЗ  ПЕСЕН  И  ПЛЯСОК</a:t>
            </a:r>
            <a:endParaRPr lang="ru-RU" sz="2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14678" y="4714884"/>
            <a:ext cx="5677802" cy="21431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</a:t>
            </a:r>
          </a:p>
        </p:txBody>
      </p:sp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251520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1840" y="1268760"/>
            <a:ext cx="28803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Если батыры и джигиты   демонстрировали на сабантуе силу, удаль и сноровку, то певцы, танцоры и музыканты ждали этого праздника, чтобы продемонстрировать свой талант и мастерство, услышать одобрение народа.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Во время сабантуя люди узнавали новые песни, запоминали их, чтобы петь потом — в поле во время жатвы, или дома в долгие зимние вечера.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C:\Users\TOLIK\Desktop\Сабантуй, картинки\history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556792"/>
            <a:ext cx="2736304" cy="2053511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C:\Users\TOLIK\Desktop\Сабантуй, картинки\news-PKV0o5ZAW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81128"/>
            <a:ext cx="2807512" cy="2111499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3" descr="C:\Users\TOLIK\Desktop\Сабантуй, картинки\pn5t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476672"/>
            <a:ext cx="2304256" cy="3969026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 descr="C:\Users\TOLIK\Desktop\Сабантуй, картинки\2434826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3933056"/>
            <a:ext cx="2809285" cy="2771828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9" name="Picture 5" descr="C:\Users\TOLIK\Desktop\tatarskiy-ornamet_09_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2" y="5373216"/>
            <a:ext cx="1526319" cy="1561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3096344" cy="56207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КТО  СИЛЬНЕЕ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251520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466" name="Picture 2" descr="F:\СТ\3_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789040"/>
            <a:ext cx="3888432" cy="286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467" name="Picture 3" descr="C:\Users\TOLIK\Desktop\Сабантуй, картинки\8fce2fd0a89b7dbae1cf1393b0353e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9040"/>
            <a:ext cx="4336550" cy="2886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DDD3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468" name="Picture 4" descr="C:\Users\TOLIK\Desktop\Сабантуй, картинки\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97768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520" y="162880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Позднее в  программу Сабантуя вошли и другие состязания.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284984"/>
            <a:ext cx="2637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Армрестлинг (</a:t>
            </a:r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 корэше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6309320"/>
            <a:ext cx="29523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Перетягивание  палки</a:t>
            </a:r>
            <a:endParaRPr lang="ru-RU" b="1" i="1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7" descr="https://apf11.mail.ru/cgi-bin/readmsg/Scan.jpg?id=13878191450000000987%3B0%3B2&amp;exif=1&amp;bs=56315&amp;bl=90488&amp;ct=image%2Fjpeg&amp;cn=Scan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7" name="AutoShape 9" descr="https://apf11.mail.ru/cgi-bin/readmsg/Scan.jpg?id=13878191450000000987%3B0%3B2&amp;exif=1&amp;bs=56315&amp;bl=90488&amp;ct=image%2Fjpeg&amp;cn=Scan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ПРАЗДНИЧНОЕ  ЧАЕПИТИЕ</a:t>
            </a:r>
            <a:endParaRPr lang="ru-RU" sz="3200" b="1" i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79512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TOLIK\Desktop\Сабантуй, картинки\9150215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56992"/>
            <a:ext cx="4358379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4" name="Picture 4" descr="C:\Users\TOLIK\Desktop\Сабантуй, картинки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052736"/>
            <a:ext cx="2906638" cy="1963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71" name="Picture 11" descr="http://img0.liveinternet.ru/images/attach/c/8/101/454/101454250_0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1382" y="3402158"/>
            <a:ext cx="3694553" cy="3195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8" name="Picture 8" descr="C:\Users\TOLIK\Desktop\Сабантуй, картинки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805264"/>
            <a:ext cx="1800200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79512" y="105273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                      Так как Сабантуй обычно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проводился  за   пределами  деревни  -  на  поле , а </a:t>
            </a:r>
          </a:p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длился  он  не  менее  4-5  часов, то его участники</a:t>
            </a:r>
          </a:p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брали с собой выпечку, привозили и самовары. Чаепитие в честь Сабантуя устраивали прямо на поляне. Традиционными блюдами были: бавырсак, чак-чак, бэлиш, шишара. Так же в большом казане на костре варили татарский плов.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3" name="Picture 13" descr="http://www.islamnews.ru/uploads/news/2011-11/1320652864/global/news-fNVb3T6KBp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3356992"/>
            <a:ext cx="208823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7" name="Picture 17" descr="http://p0va.ru/upload/post/big/100001125211917135323940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5877272"/>
            <a:ext cx="1512168" cy="6480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79" name="Picture 19" descr="http://s8.postimg.org/5yjvr8j5h/image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528" y="5085184"/>
            <a:ext cx="1008112" cy="4320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344816" cy="83671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ea typeface="Microsoft Yi Baiti" pitchFamily="66" charset="0"/>
                <a:cs typeface="Arial" pitchFamily="34" charset="0"/>
              </a:rPr>
              <a:t>КИЧКЕ   УЕН </a:t>
            </a:r>
            <a:r>
              <a:rPr lang="ru-RU" sz="3200" b="1" i="1" dirty="0" smtClean="0">
                <a:latin typeface="Monotype Corsiva" pitchFamily="66" charset="0"/>
                <a:ea typeface="Microsoft Yi Baiti" pitchFamily="66" charset="0"/>
                <a:cs typeface="Arial" pitchFamily="34" charset="0"/>
              </a:rPr>
              <a:t> -  ВЕЧЕРНИЙ  САБАНТУЙ </a:t>
            </a:r>
            <a:endParaRPr lang="ru-RU" sz="3200" dirty="0">
              <a:latin typeface="Monotype Corsiva" pitchFamily="66" charset="0"/>
              <a:ea typeface="Microsoft Yi Baiti" pitchFamily="66" charset="0"/>
            </a:endParaRPr>
          </a:p>
        </p:txBody>
      </p:sp>
      <p:pic>
        <p:nvPicPr>
          <p:cNvPr id="13" name="Рисунок 12" descr="926.jpg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251520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51520" y="1556792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Завершался Сабантуй вечерними молодежными играми - 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кичке уен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 (вечерний сабантуй).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abantui_2012_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2996952"/>
            <a:ext cx="4078494" cy="3625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0c2915dfb102f164633bd82885fc7d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908720"/>
            <a:ext cx="4334316" cy="2884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4293096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До глубокой ночи звучали гармони, скрипки, парни и девушки пели песни, водили хороводы, играли в различные игры.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188640"/>
            <a:ext cx="530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САБАНТУЙ  В  НАСТОЯЩЕЕ  ВРЕМЯ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251520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4088" y="4149080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Старинный праздник постепенно дополняется современными традициями, однако основные черты торжества сохраняются, переходя из века в век.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0f3f7b3d024c0f56f0acc50bc50d9557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263381"/>
            <a:ext cx="4968552" cy="3300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908720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                    В настоящее время Сабантуй                                                                                                                                                             приобрел статус государственного </a:t>
            </a:r>
          </a:p>
          <a:p>
            <a:pPr algn="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праздника: издаются указы и постановления о подготовке, сроках и местах проведения, назначаются организационные комитеты из руководителей самого высокого ранга на каждом уровне, определяются источники финансирования. </a:t>
            </a:r>
            <a:endParaRPr lang="ru-RU" sz="1600" dirty="0"/>
          </a:p>
        </p:txBody>
      </p:sp>
      <p:pic>
        <p:nvPicPr>
          <p:cNvPr id="10" name="Рисунок 9" descr="0_sabantuj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52120" y="980728"/>
            <a:ext cx="3268960" cy="2451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779096" cy="504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ПОЧЁТНЫЕ  ГОСТИ  САБАНТУЯ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357301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8" name="Рисунок 7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403920" y="3410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Ельцин с горш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520280" cy="32055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87824" y="1484784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Президент России был не просто гостем Сабантуя, но и его участником. Он принял участие в традиционном состязании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«Битьё горшков».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Picture 8" descr="http://evening-kaza-ru.1gb.ru/img/05100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556792"/>
            <a:ext cx="2232248" cy="3280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52" name="Picture 12" descr="http://preview.photoxpress.ru/preview/photoxpress_ru/news_info/32183511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3177378"/>
            <a:ext cx="2304256" cy="3452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619672" y="62068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Летом 1996 года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Борис Николаевич Ельцин  </a:t>
            </a:r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посетил Сабантуй, который проводился в райцентре Арск, что недалеко от Казани.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5085184"/>
            <a:ext cx="3347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Послюнявив указательный палец и определив им направление ветра, глава государства с одного удара разбил глиняный горшок.</a:t>
            </a:r>
            <a:endParaRPr lang="ru-RU" sz="16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403920" y="3410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ttp://www.mossabantuy.ru/img/sab/putin_sabant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42756"/>
            <a:ext cx="5796136" cy="510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724128" y="1470992"/>
            <a:ext cx="31683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222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b="1" i="1" dirty="0" smtClean="0">
                <a:solidFill>
                  <a:srgbClr val="222233"/>
                </a:solidFill>
                <a:latin typeface="Arial" pitchFamily="34" charset="0"/>
                <a:cs typeface="Arial" pitchFamily="34" charset="0"/>
              </a:rPr>
              <a:t>Как заявил ведущий Сабантуя, почетный гость, впервые приходящий на этот праздник, должен обязательно сплясать. И президент, на голову которого к этому времени уже надели традиционную татарскую тюбетейку, пустился в пляс. Это стало знаком начала праздника. Также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22233"/>
                </a:solidFill>
                <a:effectLst/>
                <a:latin typeface="Arial" pitchFamily="34" charset="0"/>
                <a:cs typeface="Arial" pitchFamily="34" charset="0"/>
              </a:rPr>
              <a:t>Владимир Владимирович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222233"/>
                </a:solidFill>
                <a:effectLst/>
                <a:latin typeface="Arial" pitchFamily="34" charset="0"/>
                <a:cs typeface="Arial" pitchFamily="34" charset="0"/>
              </a:rPr>
              <a:t> сумел достать из катыка монетку Счастья.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2222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26064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22233"/>
                </a:solidFill>
                <a:latin typeface="Arial" pitchFamily="34" charset="0"/>
                <a:cs typeface="Arial" pitchFamily="34" charset="0"/>
              </a:rPr>
              <a:t>В 2000 году гостем Республиканского Сабантуя, проходившего в Казани, стал президент России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Владимир Владимирович Путин.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6.jpg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403920" y="3410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vlasti.net/news/news062011/127821/data/1254ce9eef7e517d5f452b851b58ced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412776"/>
            <a:ext cx="2918861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http://etatar.ru/wp-content/uploads/2011/06/medevedev-chukec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581128"/>
            <a:ext cx="2664296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1484785"/>
            <a:ext cx="5400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Президент России и глава Татарстана Рустам Минниханов побывали в импровизированном татарском доме. Там им подарили тюбетейки - национальный головной убор татар. Почетного гостя угощали разнообразными яствами национальной кухни, среди которых -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казы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(вяленая колбаса из конины), вяленый гусь и всемирно известное сладкое блюдо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чак-чак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7667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В 2011 году на национальном татарском празднике Сабантуй побывал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Дмитрий Анатольевич Медведев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ic.pics.livejournal.com/shri_boomer/19849180/129567/129567_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464131"/>
            <a:ext cx="3384376" cy="2213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3501009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На импровизированном русском подворье Медведеву рассказали о традициях русских кузнецов и предложили выковать на подкове последние три буквы надписи:"Кузнецу  счастья народного".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869160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 традиции, тому, кто закончил ковать подкову, ее дарят на удачу. 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005464" cy="87749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САБАНТУЙ  ШАГАЕТ  ПО  ПЛАНЕТЕ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403920" y="3410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биктимиров ильшат. сабантуй.jpg"/>
          <p:cNvPicPr>
            <a:picLocks noChangeAspect="1"/>
          </p:cNvPicPr>
          <p:nvPr/>
        </p:nvPicPr>
        <p:blipFill>
          <a:blip r:embed="rId4" cstate="print">
            <a:lum bright="30000" contrast="30000"/>
          </a:blip>
          <a:srcRect t="-2942" r="-1324" b="-1518"/>
          <a:stretch>
            <a:fillRect/>
          </a:stretch>
        </p:blipFill>
        <p:spPr>
          <a:xfrm>
            <a:off x="0" y="1340768"/>
            <a:ext cx="5220072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6056" y="1028343"/>
            <a:ext cx="4067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Сабантуй проходит не только в России, но и по всему миру. Этот праздник является международным национальным татарским и башкирским праздником, который стал государственным в Татарстане и Башкортостане, федеральным праздником в России </a:t>
            </a:r>
          </a:p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 официальным городским во многих городах мира. Сабантуй проводится в 53 регионах России и в 23 странах мира. Во время своего визита в Казань Генеральный директор ЮНЕСКО поддержал инициативу М. Ш. Шаймиева о выдвижении национального праздника «Сабантуй», являющего собой живую традицию и пользующегося искренней любовью народа, в число претендентов на включение в Список шедевров устного и нематериального наследия ЮНЕСКО.</a:t>
            </a:r>
            <a:r>
              <a:rPr lang="ru-RU" sz="1600" dirty="0" smtClean="0"/>
              <a:t>  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556792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"Сабантуй – это настоящая жемчужина национального духа, живой неиссякаемый родник самобытной культуры татарского народа, состояние его души и прекрасная возможность для раскрытия талантов, состязания в силе, ловкости и смекалке…Надеюсь, о Сабантуе узнают во всем мире, и он займет достойное место в Списке Всемирного наследия».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shaimiev.tatar.ru/file/Image/Photo/2007/08/view_16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789040"/>
            <a:ext cx="4274840" cy="2842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4" cstate="email">
            <a:lum bright="-20000" contrast="20000"/>
          </a:blip>
          <a:stretch>
            <a:fillRect/>
          </a:stretch>
        </p:blipFill>
        <p:spPr>
          <a:xfrm>
            <a:off x="403920" y="3410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МИНТИМЕР  ШАРИПОВИЧ  ШАЙМИЕВ 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  САБАНТУЕ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102" name="Picture 6" descr="http://img1.liveinternet.ru/images/attach/c/1/54/71/54071063_SHaymiev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1556792"/>
            <a:ext cx="2880925" cy="3249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96136" y="522920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Минтимер Шарипович  Шаймиев – Государственный Советник Республики Татарстан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>
            <a:off x="-324544" y="980728"/>
            <a:ext cx="6840760" cy="288032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84776" cy="792088"/>
          </a:xfrm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rgbClr val="C00000"/>
                </a:solidFill>
                <a:latin typeface="Monotype Corsiva" pitchFamily="66" charset="0"/>
              </a:rPr>
              <a:t>КАК   В  СТАРИНУ  ПРОВОДИЛИ  САБАНТУЙ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926.jpg"/>
          <p:cNvPicPr>
            <a:picLocks noChangeAspect="1"/>
          </p:cNvPicPr>
          <p:nvPr/>
        </p:nvPicPr>
        <p:blipFill>
          <a:blip r:embed="rId3" cstate="email">
            <a:lum bright="-20000" contrast="40000"/>
          </a:blip>
          <a:stretch>
            <a:fillRect/>
          </a:stretch>
        </p:blipFill>
        <p:spPr>
          <a:xfrm>
            <a:off x="251520" y="188640"/>
            <a:ext cx="936104" cy="96793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1175846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Руководили  Сабантуем 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испокон                                               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веков старейшины – аксакалы, хорошо знающие  обряды и  народные  традиции.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5301208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 их же руководством в селе готовили площадку для празднества –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майдан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На майдане в нескольких местах устанавливали качели и специальные шесты, на верхушке которых укрепляли награду для самых ловких «верхолазов».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 descr="http://content.foto.mail.ru/mail/kuchkaev/329/i-4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1" y="2348880"/>
            <a:ext cx="2270406" cy="428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6732240" y="3140968"/>
            <a:ext cx="2411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Они заранее составляли план гулянья и назначали ответственных за  подготовку и проведение каждой  его части.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 descr="C:\Users\TOLIK\Desktop\A30AB057-64A9-47E1-A481-0CB26A25E8E6_cx0_cy0_cw0_w800_r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60076" y="908720"/>
            <a:ext cx="371241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C:\Users\TOLIK\Desktop\aksak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12538">
            <a:off x="2783946" y="2534683"/>
            <a:ext cx="3766170" cy="21189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816424" cy="3010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Если вы хотите узнать историю татарского народа, его обычаи и традиции, понять его душу  -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926.jpg"/>
          <p:cNvPicPr>
            <a:picLocks noChangeAspect="1"/>
          </p:cNvPicPr>
          <p:nvPr/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251520" y="260648"/>
            <a:ext cx="2150740" cy="222386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2" name="Picture 2" descr="http://im2-tub-ru.yandex.net/i?id=229774518-3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4360" y="188641"/>
            <a:ext cx="2138493" cy="2232248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4" name="Picture 4" descr="http://vmeste-mir.ru/content/uploads/11/1341232162_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284984"/>
            <a:ext cx="4032448" cy="3357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60032" y="3212976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приезжайте на Сабантуй!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Милости просим!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229200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РАХИМ   ИТЕГЕЗ!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824536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КАРГА  БОТКАСЫ – ВОРОНЬЯ КАША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5" descr="F:\СТ\15775429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3501008"/>
            <a:ext cx="478802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2" name="Picture 2" descr="F:\СТ\77300687_ZHenskaya_odezhda_starinnayatataruy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 flipH="1">
            <a:off x="0" y="2564904"/>
            <a:ext cx="12596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87624" y="764705"/>
            <a:ext cx="453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Старейшины назначали специальный день для проведения обряда </a:t>
            </a:r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Карга боткасы 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(воронья каша) – приготовление каши для детей. 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926.jpg"/>
          <p:cNvPicPr>
            <a:picLocks noChangeAspect="1"/>
          </p:cNvPicPr>
          <p:nvPr/>
        </p:nvPicPr>
        <p:blipFill>
          <a:blip r:embed="rId5" cstate="email">
            <a:lum bright="-20000" contrast="30000"/>
          </a:blip>
          <a:stretch>
            <a:fillRect/>
          </a:stretch>
        </p:blipFill>
        <p:spPr>
          <a:xfrm>
            <a:off x="179512" y="332656"/>
            <a:ext cx="936104" cy="96793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5" name="Picture 5" descr="http://www.tattravel.ru/images/stories/novosti/2012/sabantui-kaz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140968"/>
            <a:ext cx="151216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F:\СТ\79156144_large_Zinger_otkritki_1276576955_60079547_grechnevaya_kasha__matushka_na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2564904"/>
            <a:ext cx="270488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F:\СТ\15775429.jpg"/>
          <p:cNvPicPr>
            <a:picLocks noChangeAspect="1" noChangeArrowheads="1"/>
          </p:cNvPicPr>
          <p:nvPr/>
        </p:nvPicPr>
        <p:blipFill>
          <a:blip r:embed="rId8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220072" y="3573016"/>
            <a:ext cx="792087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F:\СТ\15775429.jpg"/>
          <p:cNvPicPr>
            <a:picLocks noChangeAspect="1" noChangeArrowheads="1"/>
          </p:cNvPicPr>
          <p:nvPr/>
        </p:nvPicPr>
        <p:blipFill>
          <a:blip r:embed="rId9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347864" y="2564904"/>
            <a:ext cx="266429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F:\СТ\15775429.jpg"/>
          <p:cNvPicPr>
            <a:picLocks noChangeAspect="1" noChangeArrowheads="1"/>
          </p:cNvPicPr>
          <p:nvPr/>
        </p:nvPicPr>
        <p:blipFill>
          <a:blip r:embed="rId10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355976" y="3645024"/>
            <a:ext cx="64807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51520" y="1484784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Ранним утром ребятня, вооружившись кошёлками, отправлялась по домам – собирать крупу, масло, соль, сахар. Хозяева выносили, что бог послал. А мальчишки в ответ желали долгой жизни, крепкого здоровья, благополучия и хорошего урожая.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/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8" name="Picture 8" descr="C:\Users\TOLIK\Desktop\Сабантуй, картинки\i (8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59" y="188640"/>
            <a:ext cx="3131841" cy="239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940152" y="2459749"/>
            <a:ext cx="30243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Дети приносили продукты в одно место, где под присмотром пожилых женщин варили в большом котле кашу. Дожидаясь, пока сварится каша и отведав ее,  дети рассказывали друг другу различные истории, играли в народные игры, пели песни.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Так они задабривали духов плодородия и выражали свое почитание птице вороне. В старину ворона считалась у татар священной птицей, оберегающей урожай. Не приведи, Аллах, обидеть её.</a:t>
            </a:r>
          </a:p>
          <a:p>
            <a:pPr indent="323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В этой части праздника участвовали только женщины и дети.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СБОР  КРАШЕНЫХ  ЯИЦ  ДЕТЬМИ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64704"/>
            <a:ext cx="4104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Следующий обязательный ритуал – сбор крашеных яиц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Их готовили заранее.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79512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132856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На рассвете детвора начинала обход домов. Первого вошедшего в избу ребенка сажали на подушку, положенную на скамейку или прямо на порог, приговаривая: «Пусть будет легкой твоя нога, а кур и цыплят у нас станет столько, сколько перьев в этой подушке</a:t>
            </a:r>
            <a:r>
              <a:rPr lang="ru-RU" sz="1400" i="1" dirty="0" smtClean="0"/>
              <a:t>».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СТ\PryanishnikovIM_Voroby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573016"/>
            <a:ext cx="4785381" cy="3068960"/>
          </a:xfrm>
          <a:prstGeom prst="rect">
            <a:avLst/>
          </a:prstGeom>
          <a:ln w="127000" cap="rnd">
            <a:solidFill>
              <a:srgbClr val="D08CCB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СТ\muzeiskazo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908720"/>
            <a:ext cx="3605367" cy="2448272"/>
          </a:xfrm>
          <a:prstGeom prst="rect">
            <a:avLst/>
          </a:prstGeom>
          <a:ln w="127000" cap="rnd">
            <a:solidFill>
              <a:srgbClr val="FF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http://im4-tub-ru.yandex.net/i?id=63671718-1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2636912"/>
            <a:ext cx="312034" cy="2340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Users\TOLIK\Desktop\Сабантуй, картинки\Р.Г. Загидуллин Наши бабушки.JPG"/>
          <p:cNvPicPr>
            <a:picLocks noChangeAspect="1" noChangeArrowheads="1"/>
          </p:cNvPicPr>
          <p:nvPr/>
        </p:nvPicPr>
        <p:blipFill>
          <a:blip r:embed="rId7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292080" y="2204864"/>
            <a:ext cx="864096" cy="118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stranamasterov.ru/img4/i2011/03/16/dsc036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080" y="4725144"/>
            <a:ext cx="1368152" cy="1920699"/>
          </a:xfrm>
          <a:prstGeom prst="rect">
            <a:avLst/>
          </a:prstGeom>
          <a:ln w="127000" cap="rnd">
            <a:solidFill>
              <a:srgbClr val="E6AF8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49" name="Picture 25" descr="http://img.babyblog.ru/b/2/a/b2ac07b40a2c2b4193a1fc7dca50c95f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2924944"/>
            <a:ext cx="576064" cy="1960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51" name="Picture 27" descr="http://im5-tub-ru.yandex.net/i?id=31005858-61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0152" y="2420888"/>
            <a:ext cx="144016" cy="1028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179512" y="1412776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И еще для Сабантуя обязательно выпекали особые шарики из теста –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бавырсак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и маленькие булочки –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шишара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3645024"/>
            <a:ext cx="3851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Иногда ребятня заносила в дом щепки и, разбрасывая их по полу, желала хозяевам иметь как можно больше живности в хозяйстве.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Picture 1" descr="C:\Users\TOLIK\Desktop\Сабантуй, картинки\0001-001-Deti-v-kartinakh-khudozhnikov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48264" y="4725144"/>
            <a:ext cx="2016224" cy="1944216"/>
          </a:xfrm>
          <a:prstGeom prst="rect">
            <a:avLst/>
          </a:prstGeom>
          <a:ln w="76200" cap="rnd">
            <a:solidFill>
              <a:srgbClr val="0DDD3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18" name="Picture 2" descr="F:\СТ\DSC0156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948264" y="4797152"/>
            <a:ext cx="7200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C:\Users\TOLIK\Desktop\Сабантуй, картинки\1369811256general_pages_i22867_v_poselke_ust_kurdum_proidet_sabantui_2013 (1).jpg"/>
          <p:cNvPicPr>
            <a:picLocks noChangeAspect="1" noChangeArrowheads="1"/>
          </p:cNvPicPr>
          <p:nvPr/>
        </p:nvPicPr>
        <p:blipFill>
          <a:blip r:embed="rId13" cstate="email"/>
          <a:srcRect l="-12266" t="-16071"/>
          <a:stretch>
            <a:fillRect/>
          </a:stretch>
        </p:blipFill>
        <p:spPr bwMode="auto">
          <a:xfrm>
            <a:off x="6948264" y="4725144"/>
            <a:ext cx="79208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812360" cy="43204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СЁРЭН   СУГУ  -  СБОР   ЯИЦ   ЮНОШАМИ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7650" name="AutoShape 2" descr="http://www.scenicreflections.com/files/Willow_Leaves_Wallpaper_x7h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573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Молодые женщины готовят к празднику множество разнообразных поделок: вышитые бисером и нитками тюбетейки, узорные шапки и платки, кошельки, кисеты, камзолы, национальные полотенца – тастымалы.</a:t>
            </a:r>
            <a:endParaRPr lang="ru-RU" dirty="0"/>
          </a:p>
        </p:txBody>
      </p:sp>
      <p:pic>
        <p:nvPicPr>
          <p:cNvPr id="8" name="Рисунок 7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79512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31640" y="836712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 этот же день, до обеда, после того как ребятишки заканчивали обход, выезжали верхом на нарядных лошадях юноши. Начинался, так называемый, 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сёрэн сугу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 (сбор яиц юношами). 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556792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Группами по 8—10 человек они объезжали деревню. Останавливаясь у каждого дома, иногда заезжая во двор, просили яйца. Каждая хозяйка выносила по несколько сырых яиц, которые складывали в особую кошёлку. Когда объезд деревни завершался, один из наездников, более ловкий и быстрый, хватал кошелку и во весь опор мчался за околицу. Задача остальных юношей заключалась в том, чтобы нагнать его. Если это не удавалось, все яйца доставались победителю, что случалось редко - обычно  юноши устраивали совместное угощение.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TOLIK\Desktop\Сабантуй, картинки\700267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12968" cy="3372762"/>
          </a:xfrm>
          <a:prstGeom prst="rect">
            <a:avLst/>
          </a:prstGeom>
          <a:ln w="76200" cap="rnd">
            <a:solidFill>
              <a:srgbClr val="E6AF8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79512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2348880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Жители деревни охотно отдавали приготовленные заранее подарки: платки, отрезы материи, чулки, яйца и многое другое. Самым ценным подарком считалось полотенце, вышитое национальными узорами. Его обязательно должны были приготовить молодые женщины  (</a:t>
            </a:r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яшь килен</a:t>
            </a:r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),  вышедшие  замуж в</a:t>
            </a:r>
            <a:endParaRPr lang="ru-RU" sz="15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0"/>
            <a:ext cx="7272808" cy="77809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СБОР  ПОДАРКОВ  ДЛЯ  САБАНТУЯ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92696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Через несколько дней, когда время приближалось к севу, юноши верхом на лошадях выезжали собирать подарки для победителей состязаний. Этот обряд назывался - 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әйбер җыю</a:t>
            </a:r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яулык җыю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484784"/>
            <a:ext cx="87849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Всю зиму девушки и молодые женщины готовили подарки – шили рубашки, платья, ткали, вышивали платки и главный символ сабантуя – вышитые полотенца -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тастымал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F:\СТ\DSC015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293096"/>
            <a:ext cx="3851920" cy="2356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F:\СТ\10396263_20478d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1765" y="2276872"/>
            <a:ext cx="226874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8" name="Picture 4" descr="F:\СТ\172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2492896"/>
            <a:ext cx="1800200" cy="255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051720" y="4221088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период между двумя последними сабантуями. 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85184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Сбор подарков сопровождался веселыми песнями, шутками, прибаутками. Подарки привязывали к длинному шесту и провозили этот шест по всей деревне, демонстрируя всем односельчанам творения рукодельниц.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008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НА  МАЙДАНЕ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79512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55776" y="4077072"/>
            <a:ext cx="63367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Все в этот день доставали из сундуков самые лучшие наряды и украшения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4" name="Picture 8" descr="F:\СТ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2708920"/>
            <a:ext cx="2304256" cy="1720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8" name="Picture 12" descr="http://www.dostup1.ru/netcat_files/94/90/DSCF49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1340768"/>
            <a:ext cx="2952328" cy="2433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79512" y="1412776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Как правило,</a:t>
            </a:r>
            <a:r>
              <a:rPr lang="ru-RU" sz="1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майдан</a:t>
            </a:r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 находился в районе парового поля. К назначенному времени туда со всех сторон стекался народ: шли пешком, ехали семьями на лошадях жители не только этой деревни, но и всей округи. </a:t>
            </a:r>
            <a:endParaRPr lang="ru-RU" sz="15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8367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На следующий день на майдане проводились состязания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2420889"/>
            <a:ext cx="367240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Дуги и гривы лошадей украшали узорными полотенцами, пестрыми отрезами ситца.  </a:t>
            </a:r>
          </a:p>
          <a:p>
            <a:pPr algn="ctr"/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Чтобы люди  имели возможность побывать на Сабантуе в                                  соседних деревнях, соблюдалась очередность в его проведении.</a:t>
            </a:r>
          </a:p>
          <a:p>
            <a:endParaRPr lang="ru-RU" sz="1600" dirty="0"/>
          </a:p>
        </p:txBody>
      </p:sp>
      <p:pic>
        <p:nvPicPr>
          <p:cNvPr id="29710" name="Picture 14" descr="http://im2-tub-ru.yandex.net/i?id=125495092-1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1584176" cy="210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12" name="Picture 16" descr="http://im2-tub-ru.yandex.net/i?id=130121866-5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653136"/>
            <a:ext cx="302433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14" name="Picture 18" descr="http://www.tatpressa.ru/extrafiles/image/01(3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4533244"/>
            <a:ext cx="3200175" cy="2136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55776" y="234888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endParaRPr lang="ru-RU" dirty="0"/>
          </a:p>
        </p:txBody>
      </p:sp>
      <p:pic>
        <p:nvPicPr>
          <p:cNvPr id="6" name="Рисунок 5" descr="926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79512" y="188640"/>
            <a:ext cx="1044604" cy="108012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340768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Участие в скачках – дело чрезвычайно престижное, а потому каждый старался выставить на них своего коня. Коней, участвующих в состязании, отводили на определенное расстояние, километров за 5—10 от деревни. Финиш устраивался поблизости от майдана. Первыми в заезде участвовали мальчики 8-12 лет, затем –  мужчины.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СКАЧКИ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7653" name="Picture 5" descr="C:\Users\TOLIK\Desktop\Сабантуй, картинки\100633320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75656" y="8367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Соревнования начинались со скачек. Ни в одной татарской деревне Сабантуй не обходился без них.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573016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 сигналу всадники стартуют и прямо по полю мчатся в сторону деревни – к финишу, где их встречают восторженные зрители. Победитель в качестве приза получает одно из лучших полотенец. Не остается без награды и владелец выигравшего скачку коня. В старину конь у татар считался так же священным животным. Сам конь и все  предметы, имеющие к нему отношение (сбруя, кнут, подковы и т.д.), считались оберегом от нечистой силы.</a:t>
            </a:r>
          </a:p>
          <a:p>
            <a:pPr lvl="0" algn="just"/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5" name="Picture 7" descr="http://lit.convdocs.org/tw_files2/urls_1/22/d-21662/21662_html_m4e281a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551212" cy="2367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13172</TotalTime>
  <Words>2410</Words>
  <Application>Microsoft Office PowerPoint</Application>
  <PresentationFormat>Экран (4:3)</PresentationFormat>
  <Paragraphs>163</Paragraphs>
  <Slides>30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   ИСТОРИЯ  ПРОИСХОЖДЕНИЯ  ПРАЗДНИКА  </vt:lpstr>
      <vt:lpstr>КАК   В  СТАРИНУ  ПРОВОДИЛИ  САБАНТУЙ</vt:lpstr>
      <vt:lpstr>КАРГА  БОТКАСЫ – ВОРОНЬЯ КАША</vt:lpstr>
      <vt:lpstr>СБОР  КРАШЕНЫХ  ЯИЦ  ДЕТЬМИ</vt:lpstr>
      <vt:lpstr>СЁРЭН   СУГУ  -  СБОР   ЯИЦ   ЮНОШАМИ</vt:lpstr>
      <vt:lpstr>СБОР  ПОДАРКОВ  ДЛЯ  САБАНТУЯ</vt:lpstr>
      <vt:lpstr>НА  МАЙДАНЕ</vt:lpstr>
      <vt:lpstr>СКАЧКИ</vt:lpstr>
      <vt:lpstr>СОРЕВНОВАНИЯ В БЕГЕ  С  ЯЙЦОМ</vt:lpstr>
      <vt:lpstr>БЕГ  С  ВЁДРАМИ</vt:lpstr>
      <vt:lpstr>БЕГ  В  МЕШКАХ</vt:lpstr>
      <vt:lpstr>ПЕРЕТЯГИВАНИЕ  КАНАТА</vt:lpstr>
      <vt:lpstr>БОЙ  МЕШКАМИ</vt:lpstr>
      <vt:lpstr>СЧАСТЛИВАЯ  МОНЕТА</vt:lpstr>
      <vt:lpstr>БИТЬЁ  ГОРШКОВ</vt:lpstr>
      <vt:lpstr>ВЛЕЗАНИЕ  НА  СТОЛБ</vt:lpstr>
      <vt:lpstr>ХОДЬБА  ПО  ШЕСТУ</vt:lpstr>
      <vt:lpstr>КОРЭШ – ТАТАРСКАЯ  НАЦИОНАЛЬНАЯ   БОРЬБА</vt:lpstr>
      <vt:lpstr>ЧТО  ЗА  ПРАЗДНИК  БЕЗ  ПЕСЕН  И  ПЛЯСОК</vt:lpstr>
      <vt:lpstr>КТО  СИЛЬНЕЕ</vt:lpstr>
      <vt:lpstr>ПРАЗДНИЧНОЕ  ЧАЕПИТИЕ</vt:lpstr>
      <vt:lpstr> КИЧКЕ   УЕН  -  ВЕЧЕРНИЙ  САБАНТУЙ </vt:lpstr>
      <vt:lpstr>Слайд 24</vt:lpstr>
      <vt:lpstr>ПОЧЁТНЫЕ  ГОСТИ  САБАНТУЯ</vt:lpstr>
      <vt:lpstr>Слайд 26</vt:lpstr>
      <vt:lpstr>Слайд 27</vt:lpstr>
      <vt:lpstr>САБАНТУЙ  ШАГАЕТ  ПО  ПЛАНЕТЕ</vt:lpstr>
      <vt:lpstr>МИНТИМЕР  ШАРИПОВИЧ  ШАЙМИЕВ   О  САБАНТУЕ</vt:lpstr>
      <vt:lpstr>Если вы хотите узнать историю татарского народа, его обычаи и традиции, понять его душу 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TOLIK</dc:creator>
  <cp:lastModifiedBy>Елена</cp:lastModifiedBy>
  <cp:revision>1288</cp:revision>
  <dcterms:created xsi:type="dcterms:W3CDTF">2013-12-09T12:35:03Z</dcterms:created>
  <dcterms:modified xsi:type="dcterms:W3CDTF">2015-11-07T04:24:39Z</dcterms:modified>
</cp:coreProperties>
</file>