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89" r:id="rId16"/>
    <p:sldId id="290" r:id="rId17"/>
    <p:sldId id="291" r:id="rId18"/>
    <p:sldId id="292" r:id="rId19"/>
    <p:sldId id="28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A5"/>
    <a:srgbClr val="3504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691209-65ED-44FA-9C3F-F1FF24BCEB6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DC21-91F9-43FC-A9C7-4D85355A0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E446-D7B3-4903-A447-1E9A36A15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0E8752-A801-4D0A-946B-9CFFC743C3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1F0F-B2E5-4D76-883A-9CDEEFCC2F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07752-373C-44C1-8607-96589D0119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8CB7-1A1E-4CEB-963E-CCA01DC440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250B-2A26-4949-A1A3-B2C6759EF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34182-DC1E-4325-8C9B-A2947BA6EA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3593D-4899-4236-AF52-0D8D51672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23A0-ADE7-429F-9070-2D840849E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C71C7-5CF0-4330-9C53-CDF635E85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0D5F851-FE54-4943-826A-D588FE3704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информационного  </a:t>
            </a:r>
            <a:r>
              <a:rPr lang="ru-RU" dirty="0"/>
              <a:t>проектирования в ДОУ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549400" y="-914400"/>
            <a:ext cx="6032500" cy="30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-914400"/>
            <a:ext cx="6870700" cy="762000"/>
          </a:xfrm>
        </p:spPr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05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/>
              <a:t>       </a:t>
            </a:r>
            <a:r>
              <a:rPr lang="ru-RU" sz="2000">
                <a:solidFill>
                  <a:srgbClr val="0707A5"/>
                </a:solidFill>
              </a:rPr>
              <a:t>Е. Полат характеризует проекты в соответствии с их типологическими признаками: количеством участников, доминирующим методом, характером контактов, способом координации, продолжительностью. Типология проектов, актуальных для дошкольного образования: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доминирующему методу:</a:t>
            </a:r>
            <a:r>
              <a:rPr lang="ru-RU" sz="2000">
                <a:solidFill>
                  <a:srgbClr val="0707A5"/>
                </a:solidFill>
              </a:rPr>
              <a:t> исследовательские, информационные, творческие, игровые, приключенческие, практико-ориентированные.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характеру содержания:</a:t>
            </a:r>
            <a:r>
              <a:rPr lang="ru-RU" sz="2000">
                <a:solidFill>
                  <a:srgbClr val="0707A5"/>
                </a:solidFill>
              </a:rPr>
              <a:t> включают ребенка и его семью, ребенка и природу, ребенка и рукотворный мир, ребенка, общество и его культурные ценности.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характеру участия ребенка в проекте:</a:t>
            </a:r>
            <a:r>
              <a:rPr lang="ru-RU" sz="2000">
                <a:solidFill>
                  <a:srgbClr val="0707A5"/>
                </a:solidFill>
              </a:rPr>
              <a:t> заказчик, эксперт, исполнитель, участник от зарождения идеи до получения результата.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характеру контактов:</a:t>
            </a:r>
            <a:r>
              <a:rPr lang="ru-RU" sz="2000">
                <a:solidFill>
                  <a:srgbClr val="0707A5"/>
                </a:solidFill>
              </a:rPr>
              <a:t> осуществляется внутри одной возрастной группы, в контакте с другой возрастной группой, внутри ДОУ, в контакте с семьей, учреждениями культуры, общественными организациями (открытый проект).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количеству участников:</a:t>
            </a:r>
            <a:r>
              <a:rPr lang="ru-RU" sz="2000">
                <a:solidFill>
                  <a:srgbClr val="0707A5"/>
                </a:solidFill>
              </a:rPr>
              <a:t> индивидуальный, парный, групповой и фронтальный.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i="1">
                <a:solidFill>
                  <a:srgbClr val="0707A5"/>
                </a:solidFill>
              </a:rPr>
              <a:t>По продолжительности:</a:t>
            </a:r>
            <a:r>
              <a:rPr lang="ru-RU" sz="2000">
                <a:solidFill>
                  <a:srgbClr val="0707A5"/>
                </a:solidFill>
              </a:rPr>
              <a:t> краткосрочный, средней продолжительности и долгосрочный.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ru-RU" sz="2400" b="1" i="1">
                <a:solidFill>
                  <a:schemeClr val="tx2"/>
                </a:solidFill>
              </a:rPr>
              <a:t>Исследовательские проекты.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По мнению Е. </a:t>
            </a:r>
            <a:r>
              <a:rPr lang="ru-RU" sz="2000" dirty="0" err="1">
                <a:solidFill>
                  <a:srgbClr val="0707A5"/>
                </a:solidFill>
              </a:rPr>
              <a:t>Полат</a:t>
            </a:r>
            <a:r>
              <a:rPr lang="ru-RU" sz="2000" dirty="0">
                <a:solidFill>
                  <a:srgbClr val="0707A5"/>
                </a:solidFill>
              </a:rPr>
              <a:t>, они требуют четкой структуры, обозначенных целей, актуальности предмета исследования для всех участников, социальной значимости, продуманных методов исследовательского результата.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Структура исследовательского проекта на примере проекта «Путешествие по волге».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  Постановка целей.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1й день: беседа с детьми, вопросы, определение маршрута, организация подготовки.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2й день: встреча на вокзале, покупка билетов, наблюдение реки с берега, беседа перед посадкой на теплоход, путешествие на теплоходе по реке, беседа, отдых на берегу, возвращение.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solidFill>
                  <a:srgbClr val="0707A5"/>
                </a:solidFill>
              </a:rPr>
              <a:t>3й день: обмен впечатлениями, обсуждение того, как оформить и представить результаты путешествия. (Игра «Я расскажу, а вы отгадайте)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381000"/>
          </a:xfrm>
        </p:spPr>
        <p:txBody>
          <a:bodyPr/>
          <a:lstStyle/>
          <a:p>
            <a:r>
              <a:rPr lang="ru-RU" sz="2400" b="1" i="1">
                <a:solidFill>
                  <a:schemeClr val="tx2"/>
                </a:solidFill>
              </a:rPr>
              <a:t>Информационные проекты.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15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0707A5"/>
                </a:solidFill>
                <a:latin typeface="Times New Roman" pitchFamily="18" charset="0"/>
              </a:rPr>
              <a:t>  Цели: собрать информацию о каком-то объекте, явлении, а потом ознакомить с ней участников, проанализировать и обобщить наблюдаемые факты.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0707A5"/>
                </a:solidFill>
                <a:latin typeface="Times New Roman" pitchFamily="18" charset="0"/>
              </a:rPr>
              <a:t>   Структура информационного проекта: получение и обработка информации, результат (доклад, альбом с рисунками и фотографиями), презентация.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800" i="1" dirty="0">
                <a:solidFill>
                  <a:srgbClr val="0707A5"/>
                </a:solidFill>
                <a:latin typeface="Times New Roman" pitchFamily="18" charset="0"/>
              </a:rPr>
              <a:t>Информационный </a:t>
            </a:r>
            <a:r>
              <a:rPr lang="ru-RU" sz="1800" i="1" dirty="0" smtClean="0">
                <a:solidFill>
                  <a:srgbClr val="0707A5"/>
                </a:solidFill>
                <a:latin typeface="Times New Roman" pitchFamily="18" charset="0"/>
              </a:rPr>
              <a:t>проект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Информационно - творческий проект "Как хлеб на стол пришел"</a:t>
            </a: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проекта:</a:t>
            </a:r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Что мы знаем о хлебе? Кто его выращивает?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Актуальность проекта:</a:t>
            </a: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Необходимость получения знаний об этапах появления хлеба, о взаимосвязи человека и природы. Знакомство дошкольников с русскими народными традициями.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проекта:</a:t>
            </a: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реалистических знаний, доступных пониманию ребенка.</a:t>
            </a: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стремления узнать больше об основном продукте питания.</a:t>
            </a: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познавательных и творческих способностей дошкольников в процессе поиска ответа на вопрос "Как хлеб на стол пришел?"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 проекта:</a:t>
            </a: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Обучающие задачи: Формировать у детей представление о том, что хлеб – это итог большой работы многих людей.</a:t>
            </a: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Расширять знания о злаковых растениях (рожь, пшеница, овес) и продуктах, которые из них получают, о свойствах муки и теста.</a:t>
            </a: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Познакомить детей с трудом крестьян и орудиями землепашцев.</a:t>
            </a:r>
          </a:p>
          <a:p>
            <a:r>
              <a: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Познакомить со старинными русскими обычаями, связанными с хлебом</a:t>
            </a:r>
            <a:endParaRPr lang="ru-RU" sz="1200" dirty="0">
              <a:solidFill>
                <a:srgbClr val="0707A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09600"/>
            <a:ext cx="6870700" cy="3810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696200" cy="5105400"/>
          </a:xfrm>
        </p:spPr>
        <p:txBody>
          <a:bodyPr/>
          <a:lstStyle/>
          <a:p>
            <a:pPr marL="0" indent="0"/>
            <a:r>
              <a:rPr lang="ru-RU" sz="1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Базисный компонент: 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Проектная деятельность включает интеграцию образовательных областей:</a:t>
            </a:r>
          </a:p>
          <a:p>
            <a:pPr marL="0" indent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 образовательной области "Познание" направлено на достижение целей развития у детей познавательных интересов, интеллектуального развития детей через решение следующих задач:</a:t>
            </a:r>
          </a:p>
          <a:p>
            <a:pPr marL="0" indent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сенсорное развитие;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развитие познавательно-исследовательской и продуктивной (конструктивной) деятельности;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• формирование целостной картины мира, расширение кругозора детей.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 образовательной области "Труд" направлено на достижение цели формирования положительного отношения к труду через решение следующих задач: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воспитание ценностного отношения к собственному труду, труду других людей и его результатам;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формирование первичных представлений о труде взрослых, его роли в обществе и жизни каждого человека.</a:t>
            </a:r>
          </a:p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 образовательной области "Коммуникация" направлено на достижение целей овладения конструктивными способами и средствами взаимодействия с окружающими людьми через решение следующих задач:</a:t>
            </a:r>
          </a:p>
          <a:p>
            <a:pPr>
              <a:buFontTx/>
              <a:buNone/>
            </a:pPr>
            <a:endParaRPr lang="ru-RU" sz="2400" dirty="0">
              <a:solidFill>
                <a:srgbClr val="0707A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-381000"/>
            <a:ext cx="7696200" cy="152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500">
              <a:solidFill>
                <a:srgbClr val="0707A5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3000" y="533400"/>
            <a:ext cx="7010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ru-RU" sz="1400" dirty="0"/>
              <a:t>• развитие свободного общения со взрослыми и детьми;</a:t>
            </a:r>
          </a:p>
          <a:p>
            <a:pPr marL="0" indent="0"/>
            <a:r>
              <a:rPr lang="ru-RU" sz="1400" dirty="0"/>
              <a:t>• развитие всех компонентов устной речи детей (лексической стороны, грамматического строя речи, произносительной стороны речи; связной речи – диалогической и монологической форм) в различных формах и видах детской деятельности;</a:t>
            </a:r>
          </a:p>
          <a:p>
            <a:pPr marL="0" indent="0"/>
            <a:r>
              <a:rPr lang="ru-RU" sz="1400" dirty="0"/>
              <a:t>• практическое овладение воспитанниками нормами речи.</a:t>
            </a:r>
          </a:p>
          <a:p>
            <a:pPr marL="0" indent="0"/>
            <a:r>
              <a:rPr lang="ru-RU" sz="1400" dirty="0"/>
              <a:t>Содержание образовательной области "Чтение художественной литературы" направлено на достижение цели формирования интереса и потребности в чтении (восприятии) книг через решение следующих задач:</a:t>
            </a:r>
          </a:p>
          <a:p>
            <a:pPr marL="0" indent="0"/>
            <a:r>
              <a:rPr lang="ru-RU" sz="1400" dirty="0"/>
              <a:t>• формирование целостной картины мира, в том числе первичных ценностных представлений;</a:t>
            </a:r>
          </a:p>
          <a:p>
            <a:pPr marL="0" indent="0"/>
            <a:r>
              <a:rPr lang="ru-RU" sz="1400" dirty="0"/>
              <a:t>• развитие литературной речи;</a:t>
            </a:r>
          </a:p>
          <a:p>
            <a:pPr marL="0" indent="0"/>
            <a:r>
              <a:rPr lang="ru-RU" sz="1400" dirty="0"/>
              <a:t>• приобщение к словесному искусству, в том числе развитие художественного восприятия и эстетического вкуса.</a:t>
            </a:r>
          </a:p>
          <a:p>
            <a:pPr marL="0" indent="0"/>
            <a:r>
              <a:rPr lang="ru-RU" sz="1400" dirty="0"/>
              <a:t>Содержание образовательной области "Художественное творчество" направлено на достижение целей формирования интереса к эстетической стороне окружающей действительности, удовлетворение потребности детей в самовыражении через решение следующих задач:</a:t>
            </a:r>
          </a:p>
          <a:p>
            <a:pPr marL="0" indent="0"/>
            <a:r>
              <a:rPr lang="ru-RU" sz="1400" dirty="0"/>
              <a:t>• развитие продуктивной деятельности детей (</a:t>
            </a:r>
            <a:r>
              <a:rPr lang="ru-RU" sz="1400" dirty="0" err="1"/>
              <a:t>рисование,лепка,конструирование</a:t>
            </a:r>
            <a:r>
              <a:rPr lang="ru-RU" sz="1400" dirty="0"/>
              <a:t>);</a:t>
            </a:r>
          </a:p>
          <a:p>
            <a:pPr marL="0" indent="0"/>
            <a:r>
              <a:rPr lang="ru-RU" sz="1400" dirty="0"/>
              <a:t>развитие детского творчества.</a:t>
            </a:r>
          </a:p>
          <a:p>
            <a:pPr marL="0" indent="0"/>
            <a:r>
              <a:rPr lang="ru-RU" sz="1400" dirty="0"/>
              <a:t>Развивающие задачи: Способствовать формированию мыслительных операций, развитию речи, умению аргументировать свои высказывания. Развивать выразительную литературную речь.</a:t>
            </a:r>
          </a:p>
          <a:p>
            <a:pPr marL="0" indent="0"/>
            <a:r>
              <a:rPr lang="ru-RU" sz="1400" dirty="0"/>
              <a:t>Воспитательные задачи: Воспитывать у дошкольников любовь к земле, уважение к хлебу и чувство признательности к людям, его производящим.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696200" cy="5105400"/>
          </a:xfrm>
        </p:spPr>
        <p:txBody>
          <a:bodyPr/>
          <a:lstStyle/>
          <a:p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 проектной группы: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Воспитанники старшей, подготовительной к школе групп, педагоги ресурсного центра </a:t>
            </a:r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Монтессори-педагогики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проекта: Информационный творческий, межгрупповой, среднесрочный.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Продукты проекта: выставка работ по </a:t>
            </a:r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тестопластике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"Натюрморт с самоваром", самодельная книга "Путешествие зернышка", иллюстрированная рисунками воспитанников, брошюра "Древние орудия труда", дидактическая игра "Сельскохозяйственные машины", слайдовая презентация «Народные праздники на Руси»</a:t>
            </a:r>
          </a:p>
          <a:p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Предварительная работа: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Сбор информации: о злаковых растениях, о сельскохозяйственной технике, о хлеборобах, о народных традициях;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Подбор демонстрационного материала: картинки, иллюстрации, видео материал, злаковые растения, крупы, мука из разных злаков, предметы быта;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Подбор литературного материала: пословицы, рассказы, сказки, притчи, стихи.</a:t>
            </a:r>
          </a:p>
          <a:p>
            <a:pPr>
              <a:buFontTx/>
              <a:buNone/>
            </a:pPr>
            <a:endParaRPr lang="ru-RU" sz="2400" dirty="0">
              <a:solidFill>
                <a:srgbClr val="0707A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3657600"/>
          </a:xfrm>
        </p:spPr>
        <p:txBody>
          <a:bodyPr/>
          <a:lstStyle/>
          <a:p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над проектом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этап. Возникновение проблемы.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дидактической игры "Что где растет?", у детей возникли вопросы: "Что такое злаковые растения? Как из них получается хлеб?"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была сформулирована проблема проекта: "Что мы знаем о хлебе? Кто его выращивает?"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Сбор информационного материала: дети, совместно с педагогами и родителями собрали большое количество иллюстративного, художественного и информационного материала.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По итогам этой работы была составлена брошюра "Древние орудия труда", рукотворная книга "Путешествие зернышка".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457200"/>
            <a:ext cx="7696200" cy="5334000"/>
          </a:xfrm>
        </p:spPr>
        <p:txBody>
          <a:bodyPr/>
          <a:lstStyle/>
          <a:p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Второй этап проекта. Реализация основной части проекта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цикл бесед по экологическому воспитанию на темы: "Злаковые растения", "Как хлеб рождается", "Машины – помощники", "Как выращивали хлеб на Руси", "Хлеб наше богатство - его береги"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просмотр слайдовой презентации "Путешествие Колобка", "Народные традиции на Руси" (праздник первой борозды, сев зерна, праздник первого снопа, праздник урожая, встреча дорогих гостей хлебом-солью,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практические работы: "Сравнение колосьев ржи, пшеницы, овса", "Как муку из зерна делают" (работа с ручной мельницей), "Замешивание теста" (работа с мукой).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Дидактические игры: "Что где растет", "Хлебное поле", "Машины – помощники", "Узнай по вкусу", "От зернышко до булочки".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 Чтение художественных произведений: белорусская народная сказка "Легкий хлеб", Константин Филатов "Притча о мельнике и добром крестьянине", Нина </a:t>
            </a:r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Самкова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баллада "О хлебе", обсуждение и беседа по прочитанному; разучивание стихотворений Я.Аким "Пшеница", </a:t>
            </a:r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С.Погореловский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"Вот он, хлебушко душистый",</a:t>
            </a:r>
          </a:p>
          <a:p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Художественная деятельность: рисование цветными карандашами иллюстраций к самодельной книге "Путешествие зернышка", лепка из соленого теста "Натюрморта с самоваром"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е) Театрализованная деятельность: драматизация белорусской народной сказки "Колосок"</a:t>
            </a:r>
          </a:p>
          <a:p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ж) Коммуникативная игра "Торт"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3657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Третий этап: презентация проекта "Как хлеб на стол пришел".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>
          <a:xfrm flipV="1">
            <a:off x="1828800" y="-1054100"/>
            <a:ext cx="6400800" cy="4445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1600200" y="-990600"/>
            <a:ext cx="6032500" cy="812800"/>
          </a:xfrm>
        </p:spPr>
        <p:txBody>
          <a:bodyPr/>
          <a:lstStyle/>
          <a:p>
            <a:endParaRPr lang="ru-RU"/>
          </a:p>
        </p:txBody>
      </p:sp>
      <p:sp>
        <p:nvSpPr>
          <p:cNvPr id="79878" name="WordArt 6"/>
          <p:cNvSpPr>
            <a:spLocks noChangeArrowheads="1" noChangeShapeType="1" noTextEdit="1"/>
          </p:cNvSpPr>
          <p:nvPr/>
        </p:nvSpPr>
        <p:spPr bwMode="auto">
          <a:xfrm rot="-754978">
            <a:off x="693738" y="1073150"/>
            <a:ext cx="7983537" cy="3975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i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533400"/>
          </a:xfrm>
        </p:spPr>
        <p:txBody>
          <a:bodyPr/>
          <a:lstStyle/>
          <a:p>
            <a:r>
              <a:rPr lang="ru-RU" sz="2400" b="1">
                <a:solidFill>
                  <a:schemeClr val="tx2"/>
                </a:solidFill>
              </a:rPr>
              <a:t>Содержание: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6962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1. Метод проектов.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2. Технология проектирования в детском саду.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3. Типы проектов в ДОУ.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4</a:t>
            </a:r>
            <a:r>
              <a:rPr lang="ru-RU" sz="2000" i="1" dirty="0" smtClean="0">
                <a:solidFill>
                  <a:srgbClr val="0707A5"/>
                </a:solidFill>
              </a:rPr>
              <a:t>.. Информационные проекты</a:t>
            </a:r>
            <a:endParaRPr lang="ru-RU" sz="2000" i="1" dirty="0">
              <a:solidFill>
                <a:srgbClr val="0707A5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5</a:t>
            </a:r>
            <a:r>
              <a:rPr lang="ru-RU" sz="2000" i="1" dirty="0" smtClean="0">
                <a:solidFill>
                  <a:srgbClr val="0707A5"/>
                </a:solidFill>
              </a:rPr>
              <a:t>.. Практико-ориентированные проекты.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707A5"/>
                </a:solidFill>
              </a:rPr>
              <a:t>Открытые проекты.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707A5"/>
                </a:solidFill>
              </a:rPr>
              <a:t>6. Индивидуальные </a:t>
            </a:r>
            <a:r>
              <a:rPr lang="ru-RU" sz="2000" i="1" dirty="0">
                <a:solidFill>
                  <a:srgbClr val="0707A5"/>
                </a:solidFill>
              </a:rPr>
              <a:t>и коллективные проекты.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707A5"/>
                </a:solidFill>
              </a:rPr>
              <a:t>7.Поэтапное </a:t>
            </a:r>
            <a:r>
              <a:rPr lang="ru-RU" sz="2000" i="1" dirty="0">
                <a:solidFill>
                  <a:srgbClr val="0707A5"/>
                </a:solidFill>
              </a:rPr>
              <a:t>развитие проектной деятельности.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707A5"/>
                </a:solidFill>
              </a:rPr>
              <a:t>8.. </a:t>
            </a:r>
            <a:r>
              <a:rPr lang="ru-RU" sz="2000" i="1" dirty="0">
                <a:solidFill>
                  <a:srgbClr val="0707A5"/>
                </a:solidFill>
              </a:rPr>
              <a:t>Механизм проектирования.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rgbClr val="0707A5"/>
                </a:solidFill>
              </a:rPr>
              <a:t>9</a:t>
            </a:r>
            <a:r>
              <a:rPr lang="ru-RU" sz="2000" i="1" dirty="0" smtClean="0">
                <a:solidFill>
                  <a:srgbClr val="0707A5"/>
                </a:solidFill>
              </a:rPr>
              <a:t>. </a:t>
            </a:r>
            <a:r>
              <a:rPr lang="ru-RU" sz="2000" i="1" dirty="0">
                <a:solidFill>
                  <a:srgbClr val="0707A5"/>
                </a:solidFill>
              </a:rPr>
              <a:t>Развитие у детей проектных умений.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707A5"/>
                </a:solidFill>
              </a:rPr>
              <a:t>10. </a:t>
            </a:r>
            <a:r>
              <a:rPr lang="ru-RU" sz="2000" i="1" dirty="0">
                <a:solidFill>
                  <a:srgbClr val="0707A5"/>
                </a:solidFill>
              </a:rPr>
              <a:t>Алгоритм разработки проекта творческой группой воспитателей.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i="1" dirty="0">
              <a:solidFill>
                <a:srgbClr val="0707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09600"/>
          </a:xfrm>
        </p:spPr>
        <p:txBody>
          <a:bodyPr/>
          <a:lstStyle/>
          <a:p>
            <a:r>
              <a:rPr lang="ru-RU" sz="2800" b="1" i="1">
                <a:solidFill>
                  <a:schemeClr val="tx2"/>
                </a:solidFill>
              </a:rPr>
              <a:t>Метод проектов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</a:t>
            </a: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В основе метода проектов лежит развитие познавательных навыков учащихся,  умений самостоятельно конструировать свои знания, умения ориентироваться в информационном пространстве, развитие критического мышления.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      Метод проекта всегда ориентирован на самостоятельную деятельность учащихся – индивидуальную, парную, групповую, которую учащиеся выполняют в течение определенного отрезка времени. Метод проектов всегда предполагает решение какой-то проблемы, предусматривающей, с одной стороны, использование разнообразных методов, средств обучения, а с другой стороны – интегрирование знаний, умений из различных областей науки, техники, технологии, творческих областей.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        Результаты выполненных проектов должны быть «осязаемыми», т.е., если это теоретическая проблема, то конкретное ее решение, если практическая – конкретный результат, готовый к внедрению.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-1143000"/>
            <a:ext cx="6870700" cy="762000"/>
          </a:xfrm>
        </p:spPr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24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      </a:t>
            </a:r>
            <a:r>
              <a:rPr lang="ru-RU" sz="2400" b="1" i="1">
                <a:solidFill>
                  <a:srgbClr val="0707A5"/>
                </a:solidFill>
                <a:latin typeface="Times New Roman" pitchFamily="18" charset="0"/>
              </a:rPr>
              <a:t>Проектирование </a:t>
            </a: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– это комплексная деятельность, участники которой автоматически осваивают  новые понятия и представления о различных сферах жизни: производственных, личных, социально-политических</a:t>
            </a: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3504AE"/>
                </a:solidFill>
                <a:latin typeface="Times New Roman" pitchFamily="18" charset="0"/>
              </a:rPr>
              <a:t>      </a:t>
            </a: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Участие в проектировании ставит детей и взрослых в позицию, когда человек сам разрабатывает для себя и других новые условия, т.е. изменяя обстоятельства, изменяет самого себя.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Проектирование требует индивидуальных оригинальных решений и в то же время коллективного творчества. За счет работы в режиме группоого творчества интенсивно развиваются способности к рефлексии, выбору адекватных решений, умению выстраивать из частей целое.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 Т.о., проектирование является одним из средств социального и интеллектуального творческого саморазвития всех субъектов образования (и детей и взрослых).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ru-RU" sz="2400" b="1" i="1">
                <a:solidFill>
                  <a:schemeClr val="tx2"/>
                </a:solidFill>
              </a:rPr>
              <a:t>Технология проектирования в детском саду.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 В технологии проектирования соотношение «ребенок-взрослый» строится на соучастии. Используя эту технологию, педагог ведет ребенка постепенно: наблюдение за деятельностью взрослых, эпизодическое участие в ней, затем партнерство и наконец сотрудничество.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Содержание проектной детской либо детско-взрослой деятельности обуславливается решаемыми образовательными и воспитательными задачами. Работа педагога с группой детей – это рассмотрение возникающих проблем, когда формируется и развивается способность ребенка самостоятельно решать их. Сам ребенок является частью сложнейшей системы пересекающихся, соседствующих, надстроенных друг над другом миров.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>
              <a:solidFill>
                <a:srgbClr val="0707A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-914400"/>
            <a:ext cx="6870700" cy="762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</a:t>
            </a: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Некоторые из них отчетливо видны (природа, рукотворный мир); другие (психическая жизнь) проявляются в действиях и поступках, через которые становятся зрительными и чувственно воспринимаемыми.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Условно можно выделить </a:t>
            </a:r>
            <a:r>
              <a:rPr lang="ru-RU" sz="2400" i="1">
                <a:solidFill>
                  <a:srgbClr val="0707A5"/>
                </a:solidFill>
                <a:latin typeface="Times New Roman" pitchFamily="18" charset="0"/>
              </a:rPr>
              <a:t>четыре группы проблем</a:t>
            </a: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«ребенок и его семья»,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«ребенок и природа»,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«ребенок и рукотворный мир»,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«ребенок, общество и его культурные ценности».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 В развивающем пространстве детского сада дети создают игры, придумывают сказки, загадки, моделируют костюмы, сочиняют музыкальные произведения. Накапливая творческий опыт, они при поддержке взрослых могут стать авторами исследовательских, творческих, приключенческих, игровых, пактико-ориентированных проектов. Так, например, в одном из Волгоградских ДОУ дети предложили проекты: «Путешествие в страну бабочек», «В царстве комнатных растений», «Поющий лес», «Небесные острова».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6870700" cy="1524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81534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Коллективные переживания сближают детей друг с другом, способствуют улучшению микроклимата в группе.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В процессе проектирования ребенок может выступать как заказчик или как исполнитель и непосредственный участник от зарождения идеи и до получения результата, а также как эксперт.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       В проектной деятельности ребенок, по утверждению специалистов, сталкивается с необходимостью проявлять свою «самость», особенно когда необходимо: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заявить свои цели, озвучить представления о себе, отстоять свою позицию в дискуссии с партнерами;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открыто и четко сказать о своих трудностях, найти их причины, в том числе и в себе;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>
                <a:solidFill>
                  <a:srgbClr val="0707A5"/>
                </a:solidFill>
                <a:latin typeface="Times New Roman" pitchFamily="18" charset="0"/>
              </a:rPr>
              <a:t>согласовывать цели с другими, не отступать при этом от собственных установок и уметь находить компромисс.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09600"/>
            <a:ext cx="6870700" cy="2286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0"/>
            <a:ext cx="8153400" cy="6477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Times New Roman" pitchFamily="18" charset="0"/>
              </a:rPr>
              <a:t>  </a:t>
            </a: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Характер участия ребенка в проектировании постоянно меняется: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в младшем дошкольном возрасте ребенок преимущественно наблюдает за деятельностью взрослых;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в среднем – эпизодически участвует и осваивает роль партнера;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в старшем – переходит к сотрудничеству.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      Соучастие в деятельности – это общение на равных, где взрослому не принадлежит привилегия указывать, контролировать, оценивать.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      Принимая решение использовать технологию проектирования в ДОУ, воспитатели должны ориентироваться на зону актуального и ближайшего развития своих воспитанников.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0707A5"/>
                </a:solidFill>
                <a:latin typeface="Times New Roman" pitchFamily="18" charset="0"/>
              </a:rPr>
              <a:t>       Проектирование – педагогическая технология, ориентированная не на интеграцию фактических знаний, а на их применение и приобретение новых (порой и путем самообразования). Активное включение воспитанника в создание тех или иных проектов дает ему возможность осваивать новые способы деятельности в социокультурной среде.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457200"/>
          </a:xfrm>
        </p:spPr>
        <p:txBody>
          <a:bodyPr/>
          <a:lstStyle/>
          <a:p>
            <a:r>
              <a:rPr lang="ru-RU" sz="2400" b="1" i="1">
                <a:solidFill>
                  <a:schemeClr val="tx2"/>
                </a:solidFill>
                <a:latin typeface="Times New Roman" pitchFamily="18" charset="0"/>
              </a:rPr>
              <a:t>Типы проектов в ДОУ.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820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0707A5"/>
                </a:solidFill>
                <a:latin typeface="Times New Roman" pitchFamily="18" charset="0"/>
              </a:rPr>
              <a:t>В. Килпатрик называет четыре вида: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Созидательный (производительный);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Потребительский;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Решение проблемы (интеллектуальных затруднений);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Проект-упражнение.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0707A5"/>
                </a:solidFill>
              </a:rPr>
              <a:t>Профессор Коллингс предложил следующую классификацию учебных проектов: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«игровые» - детские занятия, участие в групповой деятельности (игры, народные танцы, драматизации, разного рода развлечения);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«экскурсионные», направленные на изучения проблем, связанных с окружающей природой и общественной жизнью;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«повествовательные», при разработке которых дети учатся передавать свои впечатления и чувства в устной, письменной, вокальной (песня), художественной (картина), музыкальной (игра на рояле) формах;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000">
                <a:solidFill>
                  <a:srgbClr val="0707A5"/>
                </a:solidFill>
              </a:rPr>
              <a:t>«конструктивные», нацеленные на создание конкретного полезного продукта: сколачивание скворечника, приготовление школьного завтрака, устройство клумб.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716</TotalTime>
  <Words>1929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Пастель</vt:lpstr>
      <vt:lpstr>Технология информационного  проектирования в ДОУ</vt:lpstr>
      <vt:lpstr>Содержание:</vt:lpstr>
      <vt:lpstr>Метод проектов</vt:lpstr>
      <vt:lpstr>Слайд 4</vt:lpstr>
      <vt:lpstr>Технология проектирования в детском саду.</vt:lpstr>
      <vt:lpstr>Слайд 6</vt:lpstr>
      <vt:lpstr>Слайд 7</vt:lpstr>
      <vt:lpstr>Слайд 8</vt:lpstr>
      <vt:lpstr>Типы проектов в ДОУ.</vt:lpstr>
      <vt:lpstr>Слайд 10</vt:lpstr>
      <vt:lpstr>Исследовательские проекты.</vt:lpstr>
      <vt:lpstr>Информационные проекты.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Маша</dc:creator>
  <cp:lastModifiedBy>Админ</cp:lastModifiedBy>
  <cp:revision>14</cp:revision>
  <cp:lastPrinted>1601-01-01T00:00:00Z</cp:lastPrinted>
  <dcterms:created xsi:type="dcterms:W3CDTF">2008-04-11T09:31:28Z</dcterms:created>
  <dcterms:modified xsi:type="dcterms:W3CDTF">2015-10-21T19:36:16Z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