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75" r:id="rId4"/>
    <p:sldId id="277" r:id="rId5"/>
    <p:sldId id="261" r:id="rId6"/>
    <p:sldId id="262" r:id="rId7"/>
    <p:sldId id="263" r:id="rId8"/>
    <p:sldId id="278" r:id="rId9"/>
    <p:sldId id="28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A7E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5982" autoAdjust="0"/>
    <p:restoredTop sz="9466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349F0C-D532-4502-8566-2574DD06D4C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F74D6EE-F763-421C-9D52-CC9877452CA5}">
      <dgm:prSet/>
      <dgm:spPr/>
      <dgm:t>
        <a:bodyPr/>
        <a:lstStyle/>
        <a:p>
          <a:pPr algn="ctr" rtl="0"/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помогают в развитии памяти, мышления, внимания, развитие личности, навыков учебной деятельности;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928663-0504-4D1B-A74A-7BC67531CD3F}" type="parTrans" cxnId="{ED05D075-B612-42CD-819B-42C8100D925A}">
      <dgm:prSet/>
      <dgm:spPr/>
      <dgm:t>
        <a:bodyPr/>
        <a:lstStyle/>
        <a:p>
          <a:endParaRPr lang="ru-RU"/>
        </a:p>
      </dgm:t>
    </dgm:pt>
    <dgm:pt modelId="{067859C8-FB06-4275-A84C-85CB78326FB6}" type="sibTrans" cxnId="{ED05D075-B612-42CD-819B-42C8100D925A}">
      <dgm:prSet/>
      <dgm:spPr/>
      <dgm:t>
        <a:bodyPr/>
        <a:lstStyle/>
        <a:p>
          <a:endParaRPr lang="ru-RU"/>
        </a:p>
      </dgm:t>
    </dgm:pt>
    <dgm:pt modelId="{2530D0C1-553D-4740-8CBE-C1938EC64905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предъявление информации на экране компьютера в игровой форме вызывает у детей огромный интерес;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01FF434-5612-45C0-BF25-0A216D631B5E}" type="parTrans" cxnId="{C6AB5E4F-3E6C-402E-9986-C3EBCDEA4168}">
      <dgm:prSet/>
      <dgm:spPr/>
      <dgm:t>
        <a:bodyPr/>
        <a:lstStyle/>
        <a:p>
          <a:endParaRPr lang="ru-RU"/>
        </a:p>
      </dgm:t>
    </dgm:pt>
    <dgm:pt modelId="{39D11663-234C-464D-B603-4604E284DAA8}" type="sibTrans" cxnId="{C6AB5E4F-3E6C-402E-9986-C3EBCDEA4168}">
      <dgm:prSet/>
      <dgm:spPr/>
      <dgm:t>
        <a:bodyPr/>
        <a:lstStyle/>
        <a:p>
          <a:endParaRPr lang="ru-RU"/>
        </a:p>
      </dgm:t>
    </dgm:pt>
    <dgm:pt modelId="{4C753354-E9D9-4AC0-B6D4-4A4681601326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несет в себе образный тип информации, понятный дошкольникам;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5341751-E0C7-4767-B11D-8A4D745E0FA1}" type="parTrans" cxnId="{5802B4A2-C2F1-46A4-B616-4BCFB2335640}">
      <dgm:prSet/>
      <dgm:spPr/>
      <dgm:t>
        <a:bodyPr/>
        <a:lstStyle/>
        <a:p>
          <a:endParaRPr lang="ru-RU"/>
        </a:p>
      </dgm:t>
    </dgm:pt>
    <dgm:pt modelId="{C5DF1E63-DB0D-4C7A-8D6E-66A20415B087}" type="sibTrans" cxnId="{5802B4A2-C2F1-46A4-B616-4BCFB2335640}">
      <dgm:prSet/>
      <dgm:spPr/>
      <dgm:t>
        <a:bodyPr/>
        <a:lstStyle/>
        <a:p>
          <a:endParaRPr lang="ru-RU"/>
        </a:p>
      </dgm:t>
    </dgm:pt>
    <dgm:pt modelId="{2A3FCDC4-EF73-4EE0-9D92-F7658BA64DF5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движения, звук, мультипликация надолго привлекает внимание ребенка;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A24044B-2C32-444A-80A6-DD7B76C7E957}" type="parTrans" cxnId="{6EC881A6-1AC5-4FA7-9348-32E17274FBF7}">
      <dgm:prSet/>
      <dgm:spPr/>
      <dgm:t>
        <a:bodyPr/>
        <a:lstStyle/>
        <a:p>
          <a:endParaRPr lang="ru-RU"/>
        </a:p>
      </dgm:t>
    </dgm:pt>
    <dgm:pt modelId="{8A7F8CDF-FB27-45FA-8DF8-F2315052041A}" type="sibTrans" cxnId="{6EC881A6-1AC5-4FA7-9348-32E17274FBF7}">
      <dgm:prSet/>
      <dgm:spPr/>
      <dgm:t>
        <a:bodyPr/>
        <a:lstStyle/>
        <a:p>
          <a:endParaRPr lang="ru-RU"/>
        </a:p>
      </dgm:t>
    </dgm:pt>
    <dgm:pt modelId="{D0D2EBC5-F997-4BEA-90FC-33B039DDCB59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обладает стимулом познавательной активности детей;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AD10429-13DB-42A4-B424-BC1DB5436FE1}" type="parTrans" cxnId="{CB38A439-7076-4182-B396-9B1C0F7EFCD8}">
      <dgm:prSet/>
      <dgm:spPr/>
      <dgm:t>
        <a:bodyPr/>
        <a:lstStyle/>
        <a:p>
          <a:endParaRPr lang="ru-RU"/>
        </a:p>
      </dgm:t>
    </dgm:pt>
    <dgm:pt modelId="{F1E0EFF2-289D-4DEF-9D8B-8B8F138C4782}" type="sibTrans" cxnId="{CB38A439-7076-4182-B396-9B1C0F7EFCD8}">
      <dgm:prSet/>
      <dgm:spPr/>
      <dgm:t>
        <a:bodyPr/>
        <a:lstStyle/>
        <a:p>
          <a:endParaRPr lang="ru-RU"/>
        </a:p>
      </dgm:t>
    </dgm:pt>
    <dgm:pt modelId="{90D802E7-F0DF-4988-B7FC-8753F54C42AF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предоставляет возможность индивидуализации обучения;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AF42CC2-F9C0-4334-9E9C-8A1F3ABB12BB}" type="parTrans" cxnId="{AF0A090A-F106-419B-A514-A54C7B6573E3}">
      <dgm:prSet/>
      <dgm:spPr/>
      <dgm:t>
        <a:bodyPr/>
        <a:lstStyle/>
        <a:p>
          <a:endParaRPr lang="ru-RU"/>
        </a:p>
      </dgm:t>
    </dgm:pt>
    <dgm:pt modelId="{DA91AB36-118E-4773-976F-868873E3A00D}" type="sibTrans" cxnId="{AF0A090A-F106-419B-A514-A54C7B6573E3}">
      <dgm:prSet/>
      <dgm:spPr/>
      <dgm:t>
        <a:bodyPr/>
        <a:lstStyle/>
        <a:p>
          <a:endParaRPr lang="ru-RU"/>
        </a:p>
      </dgm:t>
    </dgm:pt>
    <dgm:pt modelId="{92D5B6E6-234D-492C-B571-4DFFC310A45A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в процессе своей деятельности за компьютером дошкольник приобретает уверенность в себе;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239111D-B5AD-41CA-B206-9D2CBBBF43E7}" type="parTrans" cxnId="{6C2D0DF3-CD96-4E5E-BF60-EAA8044FCFD7}">
      <dgm:prSet/>
      <dgm:spPr/>
      <dgm:t>
        <a:bodyPr/>
        <a:lstStyle/>
        <a:p>
          <a:endParaRPr lang="ru-RU"/>
        </a:p>
      </dgm:t>
    </dgm:pt>
    <dgm:pt modelId="{443AA099-DF76-4955-AA83-BA8DC6D373B2}" type="sibTrans" cxnId="{6C2D0DF3-CD96-4E5E-BF60-EAA8044FCFD7}">
      <dgm:prSet/>
      <dgm:spPr/>
      <dgm:t>
        <a:bodyPr/>
        <a:lstStyle/>
        <a:p>
          <a:endParaRPr lang="ru-RU"/>
        </a:p>
      </dgm:t>
    </dgm:pt>
    <dgm:pt modelId="{FF5FD3B4-21A0-422F-B0C3-3D9F026D0132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позволяет моделировать жизненные ситуации, которые нельзя увидеть в повседневной жизни.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5800BB5-4CA8-42BB-AB86-F171452E4CCA}" type="parTrans" cxnId="{E9A8E8B3-0694-436F-8509-6B5AB4D068AC}">
      <dgm:prSet/>
      <dgm:spPr/>
      <dgm:t>
        <a:bodyPr/>
        <a:lstStyle/>
        <a:p>
          <a:endParaRPr lang="ru-RU"/>
        </a:p>
      </dgm:t>
    </dgm:pt>
    <dgm:pt modelId="{80EEC49B-7960-4006-B39B-6E77DF93C56B}" type="sibTrans" cxnId="{E9A8E8B3-0694-436F-8509-6B5AB4D068AC}">
      <dgm:prSet/>
      <dgm:spPr/>
      <dgm:t>
        <a:bodyPr/>
        <a:lstStyle/>
        <a:p>
          <a:endParaRPr lang="ru-RU"/>
        </a:p>
      </dgm:t>
    </dgm:pt>
    <dgm:pt modelId="{87E93D51-8B40-4E70-AC45-9C78785B493A}" type="pres">
      <dgm:prSet presAssocID="{16349F0C-D532-4502-8566-2574DD06D4C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281BF5-E8C4-4439-A55D-AD8F3EC7F6AA}" type="pres">
      <dgm:prSet presAssocID="{9F74D6EE-F763-421C-9D52-CC9877452CA5}" presName="node" presStyleLbl="node1" presStyleIdx="0" presStyleCnt="8" custScaleX="120049" custScaleY="105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D061C-06EB-43FB-AC57-4A6183231473}" type="pres">
      <dgm:prSet presAssocID="{067859C8-FB06-4275-A84C-85CB78326FB6}" presName="sibTrans" presStyleCnt="0"/>
      <dgm:spPr/>
    </dgm:pt>
    <dgm:pt modelId="{807E7B1B-3223-459A-9AD7-948866B13E8F}" type="pres">
      <dgm:prSet presAssocID="{2530D0C1-553D-4740-8CBE-C1938EC64905}" presName="node" presStyleLbl="node1" presStyleIdx="1" presStyleCnt="8" custScaleX="97523" custScaleY="105293" custLinFactNeighborX="32" custLinFactNeighborY="-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B19A6-1F9D-4386-AB19-30B852B14C81}" type="pres">
      <dgm:prSet presAssocID="{39D11663-234C-464D-B603-4604E284DAA8}" presName="sibTrans" presStyleCnt="0"/>
      <dgm:spPr/>
    </dgm:pt>
    <dgm:pt modelId="{8B1F3512-F16A-467D-9A96-24CEB342964F}" type="pres">
      <dgm:prSet presAssocID="{4C753354-E9D9-4AC0-B6D4-4A4681601326}" presName="node" presStyleLbl="node1" presStyleIdx="2" presStyleCnt="8" custScaleX="93520" custScaleY="101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C0D4A-70A2-47B5-841B-40DC0BDB39BF}" type="pres">
      <dgm:prSet presAssocID="{C5DF1E63-DB0D-4C7A-8D6E-66A20415B087}" presName="sibTrans" presStyleCnt="0"/>
      <dgm:spPr/>
    </dgm:pt>
    <dgm:pt modelId="{20D4D939-55D2-413E-A0A3-D17A7753F433}" type="pres">
      <dgm:prSet presAssocID="{2A3FCDC4-EF73-4EE0-9D92-F7658BA64DF5}" presName="node" presStyleLbl="node1" presStyleIdx="3" presStyleCnt="8" custScaleX="87319" custScaleY="93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57C9C-E027-4BD4-AE87-24152FE40ABB}" type="pres">
      <dgm:prSet presAssocID="{8A7F8CDF-FB27-45FA-8DF8-F2315052041A}" presName="sibTrans" presStyleCnt="0"/>
      <dgm:spPr/>
    </dgm:pt>
    <dgm:pt modelId="{AFB4C59B-2716-43B6-9CDD-EBBF46F542B7}" type="pres">
      <dgm:prSet presAssocID="{D0D2EBC5-F997-4BEA-90FC-33B039DDCB59}" presName="node" presStyleLbl="node1" presStyleIdx="4" presStyleCnt="8" custScaleX="81253" custScaleY="94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675BB-2264-4BB5-AC59-DCA48FC5D01B}" type="pres">
      <dgm:prSet presAssocID="{F1E0EFF2-289D-4DEF-9D8B-8B8F138C4782}" presName="sibTrans" presStyleCnt="0"/>
      <dgm:spPr/>
    </dgm:pt>
    <dgm:pt modelId="{B5233672-521D-4B29-B26E-10F7C3638D1D}" type="pres">
      <dgm:prSet presAssocID="{90D802E7-F0DF-4988-B7FC-8753F54C42AF}" presName="node" presStyleLbl="node1" presStyleIdx="5" presStyleCnt="8" custScaleX="76784" custScaleY="94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62D83-932E-444C-8B96-7F8A8CDB0653}" type="pres">
      <dgm:prSet presAssocID="{DA91AB36-118E-4773-976F-868873E3A00D}" presName="sibTrans" presStyleCnt="0"/>
      <dgm:spPr/>
    </dgm:pt>
    <dgm:pt modelId="{4E7BB49A-E68C-400F-A7F8-543FA241B88C}" type="pres">
      <dgm:prSet presAssocID="{92D5B6E6-234D-492C-B571-4DFFC310A45A}" presName="node" presStyleLbl="node1" presStyleIdx="6" presStyleCnt="8" custScaleX="75494" custScaleY="94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E31BB-31A8-4B90-A194-7A3B8883A0FB}" type="pres">
      <dgm:prSet presAssocID="{443AA099-DF76-4955-AA83-BA8DC6D373B2}" presName="sibTrans" presStyleCnt="0"/>
      <dgm:spPr/>
    </dgm:pt>
    <dgm:pt modelId="{8BBAD0A0-E7B6-46F1-B79E-85F1B0E7A105}" type="pres">
      <dgm:prSet presAssocID="{FF5FD3B4-21A0-422F-B0C3-3D9F026D0132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2D0DF3-CD96-4E5E-BF60-EAA8044FCFD7}" srcId="{16349F0C-D532-4502-8566-2574DD06D4C9}" destId="{92D5B6E6-234D-492C-B571-4DFFC310A45A}" srcOrd="6" destOrd="0" parTransId="{9239111D-B5AD-41CA-B206-9D2CBBBF43E7}" sibTransId="{443AA099-DF76-4955-AA83-BA8DC6D373B2}"/>
    <dgm:cxn modelId="{5802B4A2-C2F1-46A4-B616-4BCFB2335640}" srcId="{16349F0C-D532-4502-8566-2574DD06D4C9}" destId="{4C753354-E9D9-4AC0-B6D4-4A4681601326}" srcOrd="2" destOrd="0" parTransId="{95341751-E0C7-4767-B11D-8A4D745E0FA1}" sibTransId="{C5DF1E63-DB0D-4C7A-8D6E-66A20415B087}"/>
    <dgm:cxn modelId="{AF0A090A-F106-419B-A514-A54C7B6573E3}" srcId="{16349F0C-D532-4502-8566-2574DD06D4C9}" destId="{90D802E7-F0DF-4988-B7FC-8753F54C42AF}" srcOrd="5" destOrd="0" parTransId="{7AF42CC2-F9C0-4334-9E9C-8A1F3ABB12BB}" sibTransId="{DA91AB36-118E-4773-976F-868873E3A00D}"/>
    <dgm:cxn modelId="{C6AB5E4F-3E6C-402E-9986-C3EBCDEA4168}" srcId="{16349F0C-D532-4502-8566-2574DD06D4C9}" destId="{2530D0C1-553D-4740-8CBE-C1938EC64905}" srcOrd="1" destOrd="0" parTransId="{401FF434-5612-45C0-BF25-0A216D631B5E}" sibTransId="{39D11663-234C-464D-B603-4604E284DAA8}"/>
    <dgm:cxn modelId="{CB38A439-7076-4182-B396-9B1C0F7EFCD8}" srcId="{16349F0C-D532-4502-8566-2574DD06D4C9}" destId="{D0D2EBC5-F997-4BEA-90FC-33B039DDCB59}" srcOrd="4" destOrd="0" parTransId="{4AD10429-13DB-42A4-B424-BC1DB5436FE1}" sibTransId="{F1E0EFF2-289D-4DEF-9D8B-8B8F138C4782}"/>
    <dgm:cxn modelId="{6EC881A6-1AC5-4FA7-9348-32E17274FBF7}" srcId="{16349F0C-D532-4502-8566-2574DD06D4C9}" destId="{2A3FCDC4-EF73-4EE0-9D92-F7658BA64DF5}" srcOrd="3" destOrd="0" parTransId="{BA24044B-2C32-444A-80A6-DD7B76C7E957}" sibTransId="{8A7F8CDF-FB27-45FA-8DF8-F2315052041A}"/>
    <dgm:cxn modelId="{ED05D075-B612-42CD-819B-42C8100D925A}" srcId="{16349F0C-D532-4502-8566-2574DD06D4C9}" destId="{9F74D6EE-F763-421C-9D52-CC9877452CA5}" srcOrd="0" destOrd="0" parTransId="{DA928663-0504-4D1B-A74A-7BC67531CD3F}" sibTransId="{067859C8-FB06-4275-A84C-85CB78326FB6}"/>
    <dgm:cxn modelId="{EE72FF5F-856E-4F52-AA90-1C2EA96B8A80}" type="presOf" srcId="{92D5B6E6-234D-492C-B571-4DFFC310A45A}" destId="{4E7BB49A-E68C-400F-A7F8-543FA241B88C}" srcOrd="0" destOrd="0" presId="urn:microsoft.com/office/officeart/2005/8/layout/default"/>
    <dgm:cxn modelId="{3DC86F23-9822-452C-9306-FF97A4570628}" type="presOf" srcId="{90D802E7-F0DF-4988-B7FC-8753F54C42AF}" destId="{B5233672-521D-4B29-B26E-10F7C3638D1D}" srcOrd="0" destOrd="0" presId="urn:microsoft.com/office/officeart/2005/8/layout/default"/>
    <dgm:cxn modelId="{D1FB2692-F881-498D-AF1F-BF73404016AC}" type="presOf" srcId="{D0D2EBC5-F997-4BEA-90FC-33B039DDCB59}" destId="{AFB4C59B-2716-43B6-9CDD-EBBF46F542B7}" srcOrd="0" destOrd="0" presId="urn:microsoft.com/office/officeart/2005/8/layout/default"/>
    <dgm:cxn modelId="{E9A8E8B3-0694-436F-8509-6B5AB4D068AC}" srcId="{16349F0C-D532-4502-8566-2574DD06D4C9}" destId="{FF5FD3B4-21A0-422F-B0C3-3D9F026D0132}" srcOrd="7" destOrd="0" parTransId="{45800BB5-4CA8-42BB-AB86-F171452E4CCA}" sibTransId="{80EEC49B-7960-4006-B39B-6E77DF93C56B}"/>
    <dgm:cxn modelId="{24EB9B19-5E7A-413C-9697-DFEC7F4E2D2A}" type="presOf" srcId="{2530D0C1-553D-4740-8CBE-C1938EC64905}" destId="{807E7B1B-3223-459A-9AD7-948866B13E8F}" srcOrd="0" destOrd="0" presId="urn:microsoft.com/office/officeart/2005/8/layout/default"/>
    <dgm:cxn modelId="{C1F57E55-B4B6-469D-B9C7-A0DAF20DDD04}" type="presOf" srcId="{FF5FD3B4-21A0-422F-B0C3-3D9F026D0132}" destId="{8BBAD0A0-E7B6-46F1-B79E-85F1B0E7A105}" srcOrd="0" destOrd="0" presId="urn:microsoft.com/office/officeart/2005/8/layout/default"/>
    <dgm:cxn modelId="{675AD08B-C3DC-4980-B0A0-BFA183DE59E1}" type="presOf" srcId="{16349F0C-D532-4502-8566-2574DD06D4C9}" destId="{87E93D51-8B40-4E70-AC45-9C78785B493A}" srcOrd="0" destOrd="0" presId="urn:microsoft.com/office/officeart/2005/8/layout/default"/>
    <dgm:cxn modelId="{023075E1-96F7-4A81-8FFC-C06F788151E0}" type="presOf" srcId="{4C753354-E9D9-4AC0-B6D4-4A4681601326}" destId="{8B1F3512-F16A-467D-9A96-24CEB342964F}" srcOrd="0" destOrd="0" presId="urn:microsoft.com/office/officeart/2005/8/layout/default"/>
    <dgm:cxn modelId="{A2D81949-A09F-40A4-993D-C725E8F0819D}" type="presOf" srcId="{9F74D6EE-F763-421C-9D52-CC9877452CA5}" destId="{A6281BF5-E8C4-4439-A55D-AD8F3EC7F6AA}" srcOrd="0" destOrd="0" presId="urn:microsoft.com/office/officeart/2005/8/layout/default"/>
    <dgm:cxn modelId="{3EB7F543-2524-49FC-8546-A2CD4B15DCE5}" type="presOf" srcId="{2A3FCDC4-EF73-4EE0-9D92-F7658BA64DF5}" destId="{20D4D939-55D2-413E-A0A3-D17A7753F433}" srcOrd="0" destOrd="0" presId="urn:microsoft.com/office/officeart/2005/8/layout/default"/>
    <dgm:cxn modelId="{B77575CC-852E-4493-BD8D-A7C7ABB731A5}" type="presParOf" srcId="{87E93D51-8B40-4E70-AC45-9C78785B493A}" destId="{A6281BF5-E8C4-4439-A55D-AD8F3EC7F6AA}" srcOrd="0" destOrd="0" presId="urn:microsoft.com/office/officeart/2005/8/layout/default"/>
    <dgm:cxn modelId="{B687038D-89B0-4456-B841-ABD8A58995B0}" type="presParOf" srcId="{87E93D51-8B40-4E70-AC45-9C78785B493A}" destId="{598D061C-06EB-43FB-AC57-4A6183231473}" srcOrd="1" destOrd="0" presId="urn:microsoft.com/office/officeart/2005/8/layout/default"/>
    <dgm:cxn modelId="{95719128-5288-46E1-8CC3-20CF9AA75256}" type="presParOf" srcId="{87E93D51-8B40-4E70-AC45-9C78785B493A}" destId="{807E7B1B-3223-459A-9AD7-948866B13E8F}" srcOrd="2" destOrd="0" presId="urn:microsoft.com/office/officeart/2005/8/layout/default"/>
    <dgm:cxn modelId="{961CFCD2-4C55-454B-887E-A7B5E098B7B5}" type="presParOf" srcId="{87E93D51-8B40-4E70-AC45-9C78785B493A}" destId="{BCDB19A6-1F9D-4386-AB19-30B852B14C81}" srcOrd="3" destOrd="0" presId="urn:microsoft.com/office/officeart/2005/8/layout/default"/>
    <dgm:cxn modelId="{C099BD5E-B02A-49B6-B2F6-6DDC0A68878C}" type="presParOf" srcId="{87E93D51-8B40-4E70-AC45-9C78785B493A}" destId="{8B1F3512-F16A-467D-9A96-24CEB342964F}" srcOrd="4" destOrd="0" presId="urn:microsoft.com/office/officeart/2005/8/layout/default"/>
    <dgm:cxn modelId="{E3563A75-EB31-4762-9FBB-16EACCA5C4B3}" type="presParOf" srcId="{87E93D51-8B40-4E70-AC45-9C78785B493A}" destId="{103C0D4A-70A2-47B5-841B-40DC0BDB39BF}" srcOrd="5" destOrd="0" presId="urn:microsoft.com/office/officeart/2005/8/layout/default"/>
    <dgm:cxn modelId="{14F9720D-15D2-4973-A784-1C4F9613A028}" type="presParOf" srcId="{87E93D51-8B40-4E70-AC45-9C78785B493A}" destId="{20D4D939-55D2-413E-A0A3-D17A7753F433}" srcOrd="6" destOrd="0" presId="urn:microsoft.com/office/officeart/2005/8/layout/default"/>
    <dgm:cxn modelId="{009F2580-3EBF-442B-8C85-087FA2EB124A}" type="presParOf" srcId="{87E93D51-8B40-4E70-AC45-9C78785B493A}" destId="{8A557C9C-E027-4BD4-AE87-24152FE40ABB}" srcOrd="7" destOrd="0" presId="urn:microsoft.com/office/officeart/2005/8/layout/default"/>
    <dgm:cxn modelId="{02A12364-FDF7-41F0-B3FD-7B24D57A934E}" type="presParOf" srcId="{87E93D51-8B40-4E70-AC45-9C78785B493A}" destId="{AFB4C59B-2716-43B6-9CDD-EBBF46F542B7}" srcOrd="8" destOrd="0" presId="urn:microsoft.com/office/officeart/2005/8/layout/default"/>
    <dgm:cxn modelId="{0973D25B-9AF0-4877-8219-EA4474E5B4A8}" type="presParOf" srcId="{87E93D51-8B40-4E70-AC45-9C78785B493A}" destId="{425675BB-2264-4BB5-AC59-DCA48FC5D01B}" srcOrd="9" destOrd="0" presId="urn:microsoft.com/office/officeart/2005/8/layout/default"/>
    <dgm:cxn modelId="{74A6D7EA-4501-4F04-93CA-68B3D7C5AAF1}" type="presParOf" srcId="{87E93D51-8B40-4E70-AC45-9C78785B493A}" destId="{B5233672-521D-4B29-B26E-10F7C3638D1D}" srcOrd="10" destOrd="0" presId="urn:microsoft.com/office/officeart/2005/8/layout/default"/>
    <dgm:cxn modelId="{7F24B050-DF26-45E6-90FA-EFAC10117549}" type="presParOf" srcId="{87E93D51-8B40-4E70-AC45-9C78785B493A}" destId="{DAA62D83-932E-444C-8B96-7F8A8CDB0653}" srcOrd="11" destOrd="0" presId="urn:microsoft.com/office/officeart/2005/8/layout/default"/>
    <dgm:cxn modelId="{41A5187F-699C-4E64-A693-54A5725B3998}" type="presParOf" srcId="{87E93D51-8B40-4E70-AC45-9C78785B493A}" destId="{4E7BB49A-E68C-400F-A7F8-543FA241B88C}" srcOrd="12" destOrd="0" presId="urn:microsoft.com/office/officeart/2005/8/layout/default"/>
    <dgm:cxn modelId="{D66742F2-B498-4294-B93B-EA9895CC5B61}" type="presParOf" srcId="{87E93D51-8B40-4E70-AC45-9C78785B493A}" destId="{00AE31BB-31A8-4B90-A194-7A3B8883A0FB}" srcOrd="13" destOrd="0" presId="urn:microsoft.com/office/officeart/2005/8/layout/default"/>
    <dgm:cxn modelId="{2C1E5579-2102-4BEC-95D6-C9A46AAA4FD1}" type="presParOf" srcId="{87E93D51-8B40-4E70-AC45-9C78785B493A}" destId="{8BBAD0A0-E7B6-46F1-B79E-85F1B0E7A105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281BF5-E8C4-4439-A55D-AD8F3EC7F6AA}">
      <dsp:nvSpPr>
        <dsp:cNvPr id="0" name=""/>
        <dsp:cNvSpPr/>
      </dsp:nvSpPr>
      <dsp:spPr>
        <a:xfrm>
          <a:off x="529456" y="280"/>
          <a:ext cx="2801354" cy="14742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помогают в развитии памяти, мышления, внимания, развитие личности, навыков учебной деятельности;</a:t>
          </a:r>
          <a:endParaRPr lang="ru-RU" sz="1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9456" y="280"/>
        <a:ext cx="2801354" cy="1474213"/>
      </dsp:txXfrm>
    </dsp:sp>
    <dsp:sp modelId="{807E7B1B-3223-459A-9AD7-948866B13E8F}">
      <dsp:nvSpPr>
        <dsp:cNvPr id="0" name=""/>
        <dsp:cNvSpPr/>
      </dsp:nvSpPr>
      <dsp:spPr>
        <a:xfrm>
          <a:off x="3564908" y="0"/>
          <a:ext cx="2275708" cy="14742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предъявление информации на экране компьютера в игровой форме вызывает у детей огромный интерес;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64908" y="0"/>
        <a:ext cx="2275708" cy="1474213"/>
      </dsp:txXfrm>
    </dsp:sp>
    <dsp:sp modelId="{8B1F3512-F16A-467D-9A96-24CEB342964F}">
      <dsp:nvSpPr>
        <dsp:cNvPr id="0" name=""/>
        <dsp:cNvSpPr/>
      </dsp:nvSpPr>
      <dsp:spPr>
        <a:xfrm>
          <a:off x="6073221" y="27638"/>
          <a:ext cx="2182297" cy="14194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несет в себе образный тип информации, понятный дошкольникам; 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73221" y="27638"/>
        <a:ext cx="2182297" cy="1419497"/>
      </dsp:txXfrm>
    </dsp:sp>
    <dsp:sp modelId="{20D4D939-55D2-413E-A0A3-D17A7753F433}">
      <dsp:nvSpPr>
        <dsp:cNvPr id="0" name=""/>
        <dsp:cNvSpPr/>
      </dsp:nvSpPr>
      <dsp:spPr>
        <a:xfrm>
          <a:off x="298929" y="1709412"/>
          <a:ext cx="2037596" cy="13133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движения, звук, мультипликация надолго привлекает внимание ребенка;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8929" y="1709412"/>
        <a:ext cx="2037596" cy="1313355"/>
      </dsp:txXfrm>
    </dsp:sp>
    <dsp:sp modelId="{AFB4C59B-2716-43B6-9CDD-EBBF46F542B7}">
      <dsp:nvSpPr>
        <dsp:cNvPr id="0" name=""/>
        <dsp:cNvSpPr/>
      </dsp:nvSpPr>
      <dsp:spPr>
        <a:xfrm>
          <a:off x="2569877" y="1707844"/>
          <a:ext cx="1896046" cy="131649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обладает стимулом познавательной активности детей;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69877" y="1707844"/>
        <a:ext cx="1896046" cy="1316491"/>
      </dsp:txXfrm>
    </dsp:sp>
    <dsp:sp modelId="{B5233672-521D-4B29-B26E-10F7C3638D1D}">
      <dsp:nvSpPr>
        <dsp:cNvPr id="0" name=""/>
        <dsp:cNvSpPr/>
      </dsp:nvSpPr>
      <dsp:spPr>
        <a:xfrm>
          <a:off x="4699274" y="1707844"/>
          <a:ext cx="1791761" cy="13164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предоставляет возможность индивидуализации обучения;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99274" y="1707844"/>
        <a:ext cx="1791761" cy="1316491"/>
      </dsp:txXfrm>
    </dsp:sp>
    <dsp:sp modelId="{4E7BB49A-E68C-400F-A7F8-543FA241B88C}">
      <dsp:nvSpPr>
        <dsp:cNvPr id="0" name=""/>
        <dsp:cNvSpPr/>
      </dsp:nvSpPr>
      <dsp:spPr>
        <a:xfrm>
          <a:off x="6724387" y="1707844"/>
          <a:ext cx="1761659" cy="13164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в процессе своей деятельности за компьютером дошкольник приобретает уверенность в себе; 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24387" y="1707844"/>
        <a:ext cx="1761659" cy="1316491"/>
      </dsp:txXfrm>
    </dsp:sp>
    <dsp:sp modelId="{8BBAD0A0-E7B6-46F1-B79E-85F1B0E7A105}">
      <dsp:nvSpPr>
        <dsp:cNvPr id="0" name=""/>
        <dsp:cNvSpPr/>
      </dsp:nvSpPr>
      <dsp:spPr>
        <a:xfrm>
          <a:off x="3225733" y="3257686"/>
          <a:ext cx="2333509" cy="14001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позволяет моделировать жизненные ситуации, которые нельзя увидеть в повседневной жизни. 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25733" y="3257686"/>
        <a:ext cx="2333509" cy="1400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BC69-AD24-4F04-920B-C86D7F24E081}" type="datetimeFigureOut">
              <a:rPr lang="ru-RU" smtClean="0"/>
              <a:pPr/>
              <a:t>01.11.2015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134-8684-4448-9EFE-C513F2DEF0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BC69-AD24-4F04-920B-C86D7F24E081}" type="datetimeFigureOut">
              <a:rPr lang="ru-RU" smtClean="0"/>
              <a:pPr/>
              <a:t>01.11.2015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134-8684-4448-9EFE-C513F2DEF0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BC69-AD24-4F04-920B-C86D7F24E081}" type="datetimeFigureOut">
              <a:rPr lang="ru-RU" smtClean="0"/>
              <a:pPr/>
              <a:t>01.11.2015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134-8684-4448-9EFE-C513F2DEF0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BC69-AD24-4F04-920B-C86D7F24E081}" type="datetimeFigureOut">
              <a:rPr lang="ru-RU" smtClean="0"/>
              <a:pPr/>
              <a:t>01.11.2015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134-8684-4448-9EFE-C513F2DEF0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BC69-AD24-4F04-920B-C86D7F24E081}" type="datetimeFigureOut">
              <a:rPr lang="ru-RU" smtClean="0"/>
              <a:pPr/>
              <a:t>01.11.2015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134-8684-4448-9EFE-C513F2DEF0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BC69-AD24-4F04-920B-C86D7F24E081}" type="datetimeFigureOut">
              <a:rPr lang="ru-RU" smtClean="0"/>
              <a:pPr/>
              <a:t>01.11.2015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134-8684-4448-9EFE-C513F2DEF0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BC69-AD24-4F04-920B-C86D7F24E081}" type="datetimeFigureOut">
              <a:rPr lang="ru-RU" smtClean="0"/>
              <a:pPr/>
              <a:t>01.11.2015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134-8684-4448-9EFE-C513F2DEF0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BC69-AD24-4F04-920B-C86D7F24E081}" type="datetimeFigureOut">
              <a:rPr lang="ru-RU" smtClean="0"/>
              <a:pPr/>
              <a:t>01.11.2015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134-8684-4448-9EFE-C513F2DEF0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BC69-AD24-4F04-920B-C86D7F24E081}" type="datetimeFigureOut">
              <a:rPr lang="ru-RU" smtClean="0"/>
              <a:pPr/>
              <a:t>01.11.2015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134-8684-4448-9EFE-C513F2DEF0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BC69-AD24-4F04-920B-C86D7F24E081}" type="datetimeFigureOut">
              <a:rPr lang="ru-RU" smtClean="0"/>
              <a:pPr/>
              <a:t>01.11.2015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134-8684-4448-9EFE-C513F2DEF0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BC69-AD24-4F04-920B-C86D7F24E081}" type="datetimeFigureOut">
              <a:rPr lang="ru-RU" smtClean="0"/>
              <a:pPr/>
              <a:t>01.11.2015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134-8684-4448-9EFE-C513F2DEF0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4BC69-AD24-4F04-920B-C86D7F24E081}" type="datetimeFigureOut">
              <a:rPr lang="ru-RU" smtClean="0"/>
              <a:pPr/>
              <a:t>01.11.2015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B7134-8684-4448-9EFE-C513F2DEF0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5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80528" y="404664"/>
            <a:ext cx="7992888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Использование информационно-коммуникационных технологий в образовательной деятельности педагога ДОУ</a:t>
            </a:r>
            <a:endParaRPr lang="en-US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C:\Users\Админ\Desktop\Новая папка (2)\МАМА СКИДЫВАЙ СЮДА СВОИ ДОКУМЕНТЫ!!!!!!!\анимации\8d3ff54d10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581128"/>
            <a:ext cx="1800200" cy="1800200"/>
          </a:xfrm>
          <a:prstGeom prst="rect">
            <a:avLst/>
          </a:prstGeom>
          <a:noFill/>
        </p:spPr>
      </p:pic>
      <p:pic>
        <p:nvPicPr>
          <p:cNvPr id="3" name="Picture 2" descr="C:\Users\Админ\Pictures\фото\садик\IMG_20032015_105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708920"/>
            <a:ext cx="4787347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7956376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«Человек образованный – тот, кто знает, где найти то, чего он не знает»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Георг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Зиммель</a:t>
            </a: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9218" name="Picture 2" descr="C:\Users\Админ\Desktop\Новая папка (2)\МАМА СКИДЫВАЙ СЮДА СВОИ ДОКУМЕНТЫ!!!!!!!\анимации\623606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6675" y="4941168"/>
            <a:ext cx="1457325" cy="166687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8" y="1772816"/>
            <a:ext cx="864096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.</a:t>
            </a:r>
            <a:r>
              <a:rPr lang="ru-RU" dirty="0" smtClean="0"/>
              <a:t> 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	</a:t>
            </a:r>
            <a:r>
              <a:rPr lang="ru-RU" sz="2000" b="1" i="1" dirty="0" smtClean="0">
                <a:solidFill>
                  <a:srgbClr val="7030A0"/>
                </a:solidFill>
              </a:rPr>
              <a:t>Информационные технологии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значительно расширяют возможности родителей, педагогов и специалистов в сфере раннего обучения, они способны повысить эффективность взаимодействия педагогического коллектива детского сада и родителей при обучении и воспитании дошкольников. </a:t>
            </a:r>
          </a:p>
          <a:p>
            <a:r>
              <a:rPr lang="ru-RU" sz="2000" dirty="0" smtClean="0"/>
              <a:t>	</a:t>
            </a:r>
            <a:r>
              <a:rPr lang="ru-RU" sz="2000" b="1" i="1" dirty="0" smtClean="0">
                <a:solidFill>
                  <a:srgbClr val="7030A0"/>
                </a:solidFill>
              </a:rPr>
              <a:t>Информатизация дошкольного образования </a:t>
            </a:r>
            <a:r>
              <a:rPr lang="ru-RU" sz="2000" dirty="0" smtClean="0"/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комплексный, многоплановый, ресурсоемкий процесс, в котором участвуют и дети, и педагоги, и администрация ДОУ. Это и создание единого информационного образовательного пространства ДОУ; и использование информационных технологий в воспитательно-образовательном процессе; и разработка интегрированных занятий; и проектная деятельность; и активное использование сети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нтернет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образовании.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29614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Интерактивные средства системы, отличные помощники в развитии детей:</a:t>
            </a:r>
            <a:b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59024" y="1196752"/>
          <a:ext cx="8784976" cy="465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 descr="C:\Users\Админ\Desktop\Новая папка (2)\МАМА СКИДЫВАЙ СЮДА СВОИ ДОКУМЕНТЫ!!!!!!!\анимации\arton75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4293096"/>
            <a:ext cx="1786508" cy="1977008"/>
          </a:xfrm>
          <a:prstGeom prst="rect">
            <a:avLst/>
          </a:prstGeom>
          <a:noFill/>
        </p:spPr>
      </p:pic>
      <p:pic>
        <p:nvPicPr>
          <p:cNvPr id="6" name="Picture 2" descr="C:\Users\Админ\Desktop\Новая папка (2)\МАМА СКИДЫВАЙ СЮДА СВОИ ДОКУМЕНТЫ!!!!!!!\анимации\108473544_4360286_4b359441be1c84e1f9f0d93c0bb54ebe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581128"/>
            <a:ext cx="1944216" cy="20196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ownloads\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1385533" cy="1296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3" descr="C:\Users\Админ\Downloads\81039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412776"/>
            <a:ext cx="1368152" cy="12826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 descr="C:\Users\Админ\Downloads\Philips 3D Wow-578-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340768"/>
            <a:ext cx="1440161" cy="14042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Админ\Downloads\63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797152"/>
            <a:ext cx="1426764" cy="9361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Админ\Downloads\11a330_image_01_lg-rm-eng-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3140968"/>
            <a:ext cx="1499320" cy="11969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Админ\Downloads\video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068960"/>
            <a:ext cx="1656184" cy="11961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C:\Users\Админ\Downloads\dv490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4797152"/>
            <a:ext cx="1512168" cy="9399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6" name="Picture 8" descr="C:\Users\Админ\Downloads\bacb50afc5cf915518d5e31f3a6b958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4725144"/>
            <a:ext cx="1733394" cy="1080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475656" y="188640"/>
            <a:ext cx="655272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Средства ИКТ, применяемые в детском саду</a:t>
            </a: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188640"/>
            <a:ext cx="72008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возможностей ИКТ в образовательном процессе способствует: </a:t>
            </a:r>
          </a:p>
          <a:p>
            <a:pPr algn="ctr"/>
            <a:endParaRPr lang="ru-RU" sz="2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132856"/>
            <a:ext cx="835292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активизации познавательной, творческой деятельности, </a:t>
            </a:r>
            <a:endParaRPr lang="ru-RU" sz="24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достижению целей обучения и воспитания с помощью современных электронных учебных материалов;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развитию навыков самообразования и самоконтроля;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повышению уровня комфортности дошкольников;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снижению дидактических затруднений у детей;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повышению активности и инициативности, детей как во время НОД, так и в свободной деятельности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приобретению навыков работы на компьютере.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dirty="0" smtClean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22108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parovozik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2880320" cy="3744416"/>
          </a:xfrm>
          <a:prstGeom prst="rect">
            <a:avLst/>
          </a:prstGeom>
        </p:spPr>
      </p:pic>
      <p:pic>
        <p:nvPicPr>
          <p:cNvPr id="23" name="Рисунок 22" descr="aa4c967201f9537089692cdeb77cb23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692696"/>
            <a:ext cx="316835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Прямоугольник 23"/>
          <p:cNvSpPr/>
          <p:nvPr/>
        </p:nvSpPr>
        <p:spPr>
          <a:xfrm>
            <a:off x="3635896" y="1196752"/>
            <a:ext cx="1944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досугов;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театрализованных представлений;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детских праздников.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Выноска-облако 24"/>
          <p:cNvSpPr/>
          <p:nvPr/>
        </p:nvSpPr>
        <p:spPr>
          <a:xfrm>
            <a:off x="3419872" y="0"/>
            <a:ext cx="2066528" cy="104469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работе с родителями: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applikaciya-parovozik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1287" y="3645024"/>
            <a:ext cx="7071113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 descr="aa4c967201f9537089692cdeb77cb23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692696"/>
            <a:ext cx="320384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Выноска-облако 27"/>
          <p:cNvSpPr/>
          <p:nvPr/>
        </p:nvSpPr>
        <p:spPr>
          <a:xfrm>
            <a:off x="6588224" y="0"/>
            <a:ext cx="2088232" cy="9807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 работе с детьми: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588224" y="1196752"/>
            <a:ext cx="20882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НОД;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 мультимедиа;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праздники, досуги, игра.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30" name="Выноска-облако 29"/>
          <p:cNvSpPr/>
          <p:nvPr/>
        </p:nvSpPr>
        <p:spPr>
          <a:xfrm>
            <a:off x="3635896" y="3212976"/>
            <a:ext cx="3528392" cy="11887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работе педагога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31840" y="4509120"/>
            <a:ext cx="18722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поиск, изучение новой информации;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распространение педагогического опыта;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364088" y="4365104"/>
            <a:ext cx="223224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самообразования;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подготовка к НОД;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мониторинг образовательного процесса.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0925" y="116632"/>
            <a:ext cx="2505301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Использование ИКТ  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835696" y="188640"/>
            <a:ext cx="561662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72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72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7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188640"/>
            <a:ext cx="727280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ИКТ в работе: 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980728"/>
            <a:ext cx="842493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Оформление стендов для родителей, папок передвижек, ит.д.</a:t>
            </a:r>
            <a:endParaRPr lang="ru-RU" sz="2400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80487053_1322340834_parovozik07.jpg"/>
          <p:cNvPicPr>
            <a:picLocks noChangeAspect="1"/>
          </p:cNvPicPr>
          <p:nvPr/>
        </p:nvPicPr>
        <p:blipFill>
          <a:blip r:embed="rId2" cstate="print"/>
          <a:srcRect l="5154" t="14195" r="1681" b="3450"/>
          <a:stretch>
            <a:fillRect/>
          </a:stretch>
        </p:blipFill>
        <p:spPr>
          <a:xfrm>
            <a:off x="539552" y="1700808"/>
            <a:ext cx="7776864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Админ\Downloads\SAM_2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573016"/>
            <a:ext cx="1618615" cy="1240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9" name="Picture 7" descr="C:\Users\Админ\Downloads\SAM_29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3718" y="2132856"/>
            <a:ext cx="1784546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C:\Users\Админ\Downloads\PC2200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645024"/>
            <a:ext cx="1659058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F:\DCIM\Camera\IMG_21082015_0944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50512" y="2132856"/>
            <a:ext cx="1776319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a4c967201f9537089692cdeb77cb23e.jpg"/>
          <p:cNvPicPr>
            <a:picLocks noChangeAspect="1"/>
          </p:cNvPicPr>
          <p:nvPr/>
        </p:nvPicPr>
        <p:blipFill>
          <a:blip r:embed="rId2" cstate="print"/>
          <a:srcRect l="5195" t="15181" r="3890" b="3450"/>
          <a:stretch>
            <a:fillRect/>
          </a:stretch>
        </p:blipFill>
        <p:spPr>
          <a:xfrm>
            <a:off x="251520" y="188640"/>
            <a:ext cx="8640960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 descr="C:\Users\Админ\Pictures\фото\садик\занятия\DSCN3110.JPG"/>
          <p:cNvPicPr>
            <a:picLocks noChangeAspect="1" noChangeArrowheads="1"/>
          </p:cNvPicPr>
          <p:nvPr/>
        </p:nvPicPr>
        <p:blipFill>
          <a:blip r:embed="rId3" cstate="print"/>
          <a:srcRect l="5357" r="7143" b="13158"/>
          <a:stretch>
            <a:fillRect/>
          </a:stretch>
        </p:blipFill>
        <p:spPr bwMode="auto">
          <a:xfrm>
            <a:off x="2915816" y="980728"/>
            <a:ext cx="1745648" cy="144016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Админ\Desktop\IMG_20032015_112654.jpg"/>
          <p:cNvPicPr>
            <a:picLocks noChangeAspect="1" noChangeArrowheads="1"/>
          </p:cNvPicPr>
          <p:nvPr/>
        </p:nvPicPr>
        <p:blipFill>
          <a:blip r:embed="rId4" cstate="print"/>
          <a:srcRect r="7143" b="23438"/>
          <a:stretch>
            <a:fillRect/>
          </a:stretch>
        </p:blipFill>
        <p:spPr bwMode="auto">
          <a:xfrm>
            <a:off x="2915816" y="3212976"/>
            <a:ext cx="1388635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D:\Новая папка (2)\фото\итоговые занятия\SAM_0948.JPG"/>
          <p:cNvPicPr>
            <a:picLocks noChangeAspect="1" noChangeArrowheads="1"/>
          </p:cNvPicPr>
          <p:nvPr/>
        </p:nvPicPr>
        <p:blipFill>
          <a:blip r:embed="rId5" cstate="print"/>
          <a:srcRect t="8876" r="23970" b="12150"/>
          <a:stretch>
            <a:fillRect/>
          </a:stretch>
        </p:blipFill>
        <p:spPr bwMode="auto">
          <a:xfrm>
            <a:off x="5076056" y="908720"/>
            <a:ext cx="1858708" cy="151216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Админ\Desktop\IMG_20032015_110629.jpg"/>
          <p:cNvPicPr>
            <a:picLocks noChangeAspect="1" noChangeArrowheads="1"/>
          </p:cNvPicPr>
          <p:nvPr/>
        </p:nvPicPr>
        <p:blipFill>
          <a:blip r:embed="rId6" cstate="print"/>
          <a:srcRect t="15000" b="10000"/>
          <a:stretch>
            <a:fillRect/>
          </a:stretch>
        </p:blipFill>
        <p:spPr bwMode="auto">
          <a:xfrm>
            <a:off x="4644008" y="3284984"/>
            <a:ext cx="2205502" cy="115212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7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7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Админ\Desktop\Новая папка (2)\МАМА СКИДЫВАЙ СЮДА СВОИ ДОКУМЕНТЫ!!!!!!!\анимации\knigi-5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0"/>
            <a:ext cx="2051720" cy="169659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1628800"/>
            <a:ext cx="60486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ИКТ в детском саду позволяет развивать умение детей ориентироваться в информационных потоках окружающего мира, овладевать практическими способами работы с информацией, развивать умения, позволяющие обмениваться информацией с помощью современных технических средств. </a:t>
            </a: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Админ\Desktop\Новая папка (2)\МАМА СКИДЫВАЙ СЮДА СВОИ ДОКУМЕНТЫ!!!!!!!\анимации\arton7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933056"/>
            <a:ext cx="2483768" cy="262508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305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Интерактивные средства системы, отличные помощники в развитии детей: 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Админ</cp:lastModifiedBy>
  <cp:revision>148</cp:revision>
  <dcterms:created xsi:type="dcterms:W3CDTF">2004-12-31T20:19:34Z</dcterms:created>
  <dcterms:modified xsi:type="dcterms:W3CDTF">2015-11-01T04:58:49Z</dcterms:modified>
</cp:coreProperties>
</file>