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E25C8-49B0-4892-A649-AB5A5D3A303C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908ECC-82A8-4100-866C-46640C4FBE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E25C8-49B0-4892-A649-AB5A5D3A303C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908ECC-82A8-4100-866C-46640C4FB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E25C8-49B0-4892-A649-AB5A5D3A303C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908ECC-82A8-4100-866C-46640C4FB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E25C8-49B0-4892-A649-AB5A5D3A303C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908ECC-82A8-4100-866C-46640C4FB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E25C8-49B0-4892-A649-AB5A5D3A303C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908ECC-82A8-4100-866C-46640C4FBE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E25C8-49B0-4892-A649-AB5A5D3A303C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908ECC-82A8-4100-866C-46640C4FB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E25C8-49B0-4892-A649-AB5A5D3A303C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908ECC-82A8-4100-866C-46640C4FB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E25C8-49B0-4892-A649-AB5A5D3A303C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908ECC-82A8-4100-866C-46640C4FB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E25C8-49B0-4892-A649-AB5A5D3A303C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908ECC-82A8-4100-866C-46640C4FBE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E25C8-49B0-4892-A649-AB5A5D3A303C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908ECC-82A8-4100-866C-46640C4FB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E25C8-49B0-4892-A649-AB5A5D3A303C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908ECC-82A8-4100-866C-46640C4FBE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60E25C8-49B0-4892-A649-AB5A5D3A303C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1908ECC-82A8-4100-866C-46640C4FBE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36096" y="620688"/>
            <a:ext cx="3707904" cy="5472608"/>
          </a:xfrm>
        </p:spPr>
        <p:txBody>
          <a:bodyPr/>
          <a:lstStyle/>
          <a:p>
            <a:r>
              <a:rPr lang="ru-RU" sz="3600" dirty="0" err="1" smtClean="0">
                <a:solidFill>
                  <a:srgbClr val="C00000"/>
                </a:solidFill>
                <a:latin typeface="+mn-lt"/>
              </a:rPr>
              <a:t>Ашлыклар</a:t>
            </a:r>
            <a:r>
              <a:rPr lang="ru-RU" sz="36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3600" dirty="0" err="1" smtClean="0">
                <a:solidFill>
                  <a:srgbClr val="C00000"/>
                </a:solidFill>
                <a:latin typeface="+mn-lt"/>
              </a:rPr>
              <a:t>үсте,</a:t>
            </a:r>
            <a:r>
              <a:rPr lang="ru-RU" sz="36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+mn-lt"/>
              </a:rPr>
            </a:br>
            <a:r>
              <a:rPr lang="ru-RU" sz="3600" dirty="0" err="1" smtClean="0">
                <a:solidFill>
                  <a:srgbClr val="C00000"/>
                </a:solidFill>
                <a:latin typeface="+mn-lt"/>
              </a:rPr>
              <a:t>Башаклар</a:t>
            </a:r>
            <a:r>
              <a:rPr lang="ru-RU" sz="36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3600" dirty="0" err="1" smtClean="0">
                <a:solidFill>
                  <a:srgbClr val="C00000"/>
                </a:solidFill>
                <a:latin typeface="+mn-lt"/>
              </a:rPr>
              <a:t>пеште</a:t>
            </a:r>
            <a:r>
              <a:rPr lang="ru-RU" sz="3600" dirty="0" smtClean="0">
                <a:solidFill>
                  <a:srgbClr val="C00000"/>
                </a:solidFill>
                <a:latin typeface="+mn-lt"/>
              </a:rPr>
              <a:t>;</a:t>
            </a:r>
            <a:br>
              <a:rPr lang="ru-RU" sz="3600" dirty="0" smtClean="0">
                <a:solidFill>
                  <a:srgbClr val="C00000"/>
                </a:solidFill>
                <a:latin typeface="+mn-lt"/>
              </a:rPr>
            </a:br>
            <a:r>
              <a:rPr lang="ru-RU" sz="3600" dirty="0" err="1" smtClean="0">
                <a:solidFill>
                  <a:srgbClr val="C00000"/>
                </a:solidFill>
                <a:latin typeface="+mn-lt"/>
              </a:rPr>
              <a:t>Кояш</a:t>
            </a:r>
            <a:r>
              <a:rPr lang="ru-RU" sz="36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3600" dirty="0" err="1" smtClean="0">
                <a:solidFill>
                  <a:srgbClr val="C00000"/>
                </a:solidFill>
                <a:latin typeface="+mn-lt"/>
              </a:rPr>
              <a:t>пешерә,</a:t>
            </a:r>
            <a:r>
              <a:rPr lang="ru-RU" sz="36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+mn-lt"/>
              </a:rPr>
            </a:br>
            <a:r>
              <a:rPr lang="ru-RU" sz="3600" dirty="0" err="1" smtClean="0">
                <a:solidFill>
                  <a:srgbClr val="C00000"/>
                </a:solidFill>
                <a:latin typeface="+mn-lt"/>
              </a:rPr>
              <a:t>Тиргә төшерә.</a:t>
            </a:r>
            <a:r>
              <a:rPr lang="ru-RU" sz="36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+mn-lt"/>
              </a:rPr>
            </a:br>
            <a:r>
              <a:rPr lang="ru-RU" sz="3600" dirty="0" err="1" smtClean="0">
                <a:solidFill>
                  <a:srgbClr val="C00000"/>
                </a:solidFill>
                <a:latin typeface="+mn-lt"/>
              </a:rPr>
              <a:t>Халык</a:t>
            </a:r>
            <a:r>
              <a:rPr lang="ru-RU" sz="36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3600" dirty="0" err="1" smtClean="0">
                <a:solidFill>
                  <a:srgbClr val="C00000"/>
                </a:solidFill>
                <a:latin typeface="+mn-lt"/>
              </a:rPr>
              <a:t>ашыга</a:t>
            </a:r>
            <a:r>
              <a:rPr lang="ru-RU" sz="3600" dirty="0" smtClean="0">
                <a:solidFill>
                  <a:srgbClr val="C00000"/>
                </a:solidFill>
                <a:latin typeface="+mn-lt"/>
              </a:rPr>
              <a:t>,</a:t>
            </a:r>
            <a:br>
              <a:rPr lang="ru-RU" sz="3600" dirty="0" smtClean="0">
                <a:solidFill>
                  <a:srgbClr val="C00000"/>
                </a:solidFill>
                <a:latin typeface="+mn-lt"/>
              </a:rPr>
            </a:br>
            <a:r>
              <a:rPr lang="ru-RU" sz="3600" dirty="0" err="1" smtClean="0">
                <a:solidFill>
                  <a:srgbClr val="C00000"/>
                </a:solidFill>
                <a:latin typeface="+mn-lt"/>
              </a:rPr>
              <a:t>Китә басуга</a:t>
            </a:r>
            <a:r>
              <a:rPr lang="ru-RU" sz="3600" dirty="0" smtClean="0">
                <a:solidFill>
                  <a:srgbClr val="C00000"/>
                </a:solidFill>
                <a:latin typeface="+mn-lt"/>
              </a:rPr>
              <a:t>,</a:t>
            </a:r>
            <a:br>
              <a:rPr lang="ru-RU" sz="3600" dirty="0" smtClean="0">
                <a:solidFill>
                  <a:srgbClr val="C00000"/>
                </a:solidFill>
                <a:latin typeface="+mn-lt"/>
              </a:rPr>
            </a:br>
            <a:r>
              <a:rPr lang="ru-RU" sz="3600" dirty="0" err="1" smtClean="0">
                <a:solidFill>
                  <a:srgbClr val="C00000"/>
                </a:solidFill>
                <a:latin typeface="+mn-lt"/>
              </a:rPr>
              <a:t>Урагын</a:t>
            </a:r>
            <a:r>
              <a:rPr lang="ru-RU" sz="3600" dirty="0" smtClean="0">
                <a:solidFill>
                  <a:srgbClr val="C00000"/>
                </a:solidFill>
                <a:latin typeface="+mn-lt"/>
              </a:rPr>
              <a:t> ура,—</a:t>
            </a:r>
            <a:br>
              <a:rPr lang="ru-RU" sz="3600" dirty="0" smtClean="0">
                <a:solidFill>
                  <a:srgbClr val="C00000"/>
                </a:solidFill>
                <a:latin typeface="+mn-lt"/>
              </a:rPr>
            </a:br>
            <a:r>
              <a:rPr lang="ru-RU" sz="3600" dirty="0" err="1" smtClean="0">
                <a:solidFill>
                  <a:srgbClr val="C00000"/>
                </a:solidFill>
                <a:latin typeface="+mn-lt"/>
              </a:rPr>
              <a:t>Бу</a:t>
            </a:r>
            <a:r>
              <a:rPr lang="ru-RU" sz="3600" dirty="0" smtClean="0">
                <a:solidFill>
                  <a:srgbClr val="C00000"/>
                </a:solidFill>
                <a:latin typeface="+mn-lt"/>
              </a:rPr>
              <a:t> </a:t>
            </a:r>
            <a:r>
              <a:rPr lang="ru-RU" sz="3600" dirty="0" err="1" smtClean="0">
                <a:solidFill>
                  <a:srgbClr val="C00000"/>
                </a:solidFill>
                <a:latin typeface="+mn-lt"/>
              </a:rPr>
              <a:t>кайчак</a:t>
            </a:r>
            <a:r>
              <a:rPr lang="ru-RU" sz="3600" dirty="0" smtClean="0">
                <a:solidFill>
                  <a:srgbClr val="C00000"/>
                </a:solidFill>
                <a:latin typeface="+mn-lt"/>
              </a:rPr>
              <a:t> </a:t>
            </a:r>
            <a:r>
              <a:rPr lang="ru-RU" sz="3600" dirty="0" err="1" smtClean="0">
                <a:solidFill>
                  <a:srgbClr val="C00000"/>
                </a:solidFill>
                <a:latin typeface="+mn-lt"/>
              </a:rPr>
              <a:t>була</a:t>
            </a:r>
            <a:r>
              <a:rPr lang="ru-RU" sz="3600" dirty="0" smtClean="0">
                <a:solidFill>
                  <a:srgbClr val="C00000"/>
                </a:solidFill>
                <a:latin typeface="+mn-lt"/>
              </a:rPr>
              <a:t>?</a:t>
            </a:r>
            <a:endParaRPr lang="ru-RU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979712" y="4797152"/>
            <a:ext cx="3278088" cy="765448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7200" dirty="0" smtClean="0">
                <a:solidFill>
                  <a:srgbClr val="C00000"/>
                </a:solidFill>
              </a:rPr>
              <a:t>                         </a:t>
            </a:r>
          </a:p>
          <a:p>
            <a:r>
              <a:rPr lang="ru-RU" sz="7200" dirty="0" err="1" smtClean="0">
                <a:solidFill>
                  <a:srgbClr val="C00000"/>
                </a:solidFill>
              </a:rPr>
              <a:t>җәй</a:t>
            </a:r>
            <a:endParaRPr lang="ru-RU" sz="7200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http://www.chitalnya.com/users/Yano4ka_Smile/picture/9266227148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6932" r="693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3257104" cy="4450432"/>
          </a:xfrm>
        </p:spPr>
        <p:txBody>
          <a:bodyPr/>
          <a:lstStyle/>
          <a:p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Кырлар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буш кала,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Яңгырлар ява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;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Җирләр дымлана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,—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Бу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кайчак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була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?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7624" y="4800600"/>
            <a:ext cx="4070176" cy="762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C000"/>
                </a:solidFill>
              </a:rPr>
              <a:t>       </a:t>
            </a:r>
          </a:p>
          <a:p>
            <a:endParaRPr lang="ru-RU" sz="6000" b="1" dirty="0" smtClean="0">
              <a:solidFill>
                <a:srgbClr val="FFC000"/>
              </a:solidFill>
            </a:endParaRPr>
          </a:p>
          <a:p>
            <a:r>
              <a:rPr lang="ru-RU" sz="6000" b="1" dirty="0" smtClean="0">
                <a:solidFill>
                  <a:srgbClr val="FFC000"/>
                </a:solidFill>
              </a:rPr>
              <a:t>       </a:t>
            </a:r>
            <a:r>
              <a:rPr lang="ru-RU" sz="6000" b="1" dirty="0" err="1" smtClean="0">
                <a:solidFill>
                  <a:srgbClr val="FFC000"/>
                </a:solidFill>
              </a:rPr>
              <a:t>көз</a:t>
            </a:r>
            <a:endParaRPr lang="ru-RU" sz="6000" b="1" dirty="0">
              <a:solidFill>
                <a:srgbClr val="FFC000"/>
              </a:solidFill>
            </a:endParaRPr>
          </a:p>
        </p:txBody>
      </p:sp>
      <p:pic>
        <p:nvPicPr>
          <p:cNvPr id="5" name="Рисунок 4" descr="http://jili-bili.ru/files/labirint/big/7320905labgi0l1268184608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6696" r="669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3257104" cy="4450432"/>
          </a:xfrm>
        </p:spPr>
        <p:txBody>
          <a:bodyPr/>
          <a:lstStyle/>
          <a:p>
            <a:r>
              <a:rPr lang="ru-RU" sz="36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Һәр җир карланган</a:t>
            </a: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,</a:t>
            </a:r>
            <a:b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</a:br>
            <a:r>
              <a:rPr lang="ru-RU" sz="36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Сулар</a:t>
            </a: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36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бозланган</a:t>
            </a: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;</a:t>
            </a:r>
            <a:b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</a:br>
            <a:r>
              <a:rPr lang="ru-RU" sz="36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Уйный</a:t>
            </a: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36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җил-буран,—</a:t>
            </a: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/>
            </a:r>
            <a:b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</a:br>
            <a:r>
              <a:rPr lang="ru-RU" sz="36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Бу</a:t>
            </a: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36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кайчак</a:t>
            </a: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, </a:t>
            </a:r>
            <a:r>
              <a:rPr lang="ru-RU" sz="36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туган</a:t>
            </a: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?</a:t>
            </a:r>
            <a:endParaRPr lang="ru-RU" sz="36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Рисунок 4" descr="http://static4.read.ru/images/illustrations/12907026011752215203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7011" r="701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ru-RU" sz="6600" dirty="0" smtClean="0">
              <a:solidFill>
                <a:srgbClr val="0070C0"/>
              </a:solidFill>
            </a:endParaRPr>
          </a:p>
          <a:p>
            <a:endParaRPr lang="ru-RU" sz="6600" dirty="0" smtClean="0">
              <a:solidFill>
                <a:srgbClr val="0070C0"/>
              </a:solidFill>
            </a:endParaRPr>
          </a:p>
          <a:p>
            <a:r>
              <a:rPr lang="ru-RU" sz="6600" dirty="0" smtClean="0">
                <a:solidFill>
                  <a:srgbClr val="0070C0"/>
                </a:solidFill>
              </a:rPr>
              <a:t>        кыш</a:t>
            </a:r>
            <a:endParaRPr lang="ru-RU" sz="6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1066800"/>
            <a:ext cx="3707904" cy="4378424"/>
          </a:xfrm>
        </p:spPr>
        <p:txBody>
          <a:bodyPr/>
          <a:lstStyle/>
          <a:p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Боз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һәм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кар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эрде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,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Сулар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йөгерде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;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Егълап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елгалар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,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Яшьләр түгелде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.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Көннәр озая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,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Төннәр кыскара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.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Бу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кайсы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вакыт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? —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Иә, әйтеп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кара.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55776" y="4800600"/>
            <a:ext cx="2702024" cy="762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      </a:t>
            </a:r>
          </a:p>
          <a:p>
            <a:r>
              <a:rPr lang="tt-RU" sz="6600" dirty="0" smtClean="0">
                <a:solidFill>
                  <a:srgbClr val="00B050"/>
                </a:solidFill>
              </a:rPr>
              <a:t>яз</a:t>
            </a:r>
            <a:endParaRPr lang="ru-RU" sz="6600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http://jili-bili.ru/files/labirint/big/7320903labgi0l12681846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446449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0"/>
            <a:ext cx="3960440" cy="5949280"/>
          </a:xfrm>
        </p:spPr>
        <p:txBody>
          <a:bodyPr/>
          <a:lstStyle/>
          <a:p>
            <a:r>
              <a:rPr lang="ru-RU" sz="2800" dirty="0" err="1" smtClean="0">
                <a:solidFill>
                  <a:srgbClr val="C00000"/>
                </a:solidFill>
              </a:rPr>
              <a:t>Җәен </a:t>
            </a:r>
            <a:r>
              <a:rPr lang="ru-RU" sz="2800" dirty="0" smtClean="0">
                <a:solidFill>
                  <a:srgbClr val="C00000"/>
                </a:solidFill>
              </a:rPr>
              <a:t>эссе </a:t>
            </a:r>
            <a:r>
              <a:rPr lang="ru-RU" sz="2800" dirty="0" err="1" smtClean="0">
                <a:solidFill>
                  <a:srgbClr val="C00000"/>
                </a:solidFill>
              </a:rPr>
              <a:t>көннәрдә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Футболка </a:t>
            </a:r>
            <a:r>
              <a:rPr lang="ru-RU" sz="2800" dirty="0" err="1" smtClean="0">
                <a:solidFill>
                  <a:srgbClr val="C00000"/>
                </a:solidFill>
              </a:rPr>
              <a:t>белән шортик</a:t>
            </a:r>
            <a:r>
              <a:rPr lang="ru-RU" sz="2800" dirty="0" smtClean="0">
                <a:solidFill>
                  <a:srgbClr val="C00000"/>
                </a:solidFill>
              </a:rPr>
              <a:t>!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Ә </a:t>
            </a:r>
            <a:r>
              <a:rPr lang="ru-RU" sz="2800" dirty="0" err="1" smtClean="0">
                <a:solidFill>
                  <a:srgbClr val="C00000"/>
                </a:solidFill>
              </a:rPr>
              <a:t>безгә кирәк кышын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Свитер </a:t>
            </a:r>
            <a:r>
              <a:rPr lang="ru-RU" sz="2800" dirty="0" err="1" smtClean="0">
                <a:solidFill>
                  <a:srgbClr val="C00000"/>
                </a:solidFill>
              </a:rPr>
              <a:t>һәм җылы ыштан</a:t>
            </a:r>
            <a:r>
              <a:rPr lang="ru-RU" sz="2800" dirty="0" smtClean="0">
                <a:solidFill>
                  <a:srgbClr val="C00000"/>
                </a:solidFill>
              </a:rPr>
              <a:t>,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Шарф,</a:t>
            </a:r>
            <a:r>
              <a:rPr lang="ru-RU" sz="2800" dirty="0" err="1" smtClean="0">
                <a:solidFill>
                  <a:srgbClr val="C00000"/>
                </a:solidFill>
              </a:rPr>
              <a:t>пәлтә</a:t>
            </a:r>
            <a:r>
              <a:rPr lang="ru-RU" sz="2800" dirty="0" smtClean="0">
                <a:solidFill>
                  <a:srgbClr val="C00000"/>
                </a:solidFill>
              </a:rPr>
              <a:t>,</a:t>
            </a:r>
            <a:r>
              <a:rPr lang="ru-RU" sz="2800" dirty="0" err="1" smtClean="0">
                <a:solidFill>
                  <a:srgbClr val="C00000"/>
                </a:solidFill>
              </a:rPr>
              <a:t>сандалилар</a:t>
            </a:r>
            <a:r>
              <a:rPr lang="ru-RU" sz="2800" dirty="0" smtClean="0">
                <a:solidFill>
                  <a:srgbClr val="C00000"/>
                </a:solidFill>
              </a:rPr>
              <a:t>,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err="1" smtClean="0">
                <a:solidFill>
                  <a:srgbClr val="C00000"/>
                </a:solidFill>
              </a:rPr>
              <a:t>Бияләй хәм носкиләр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err="1" smtClean="0">
                <a:solidFill>
                  <a:srgbClr val="C00000"/>
                </a:solidFill>
              </a:rPr>
              <a:t>Бияләй, пәлтә…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err="1" smtClean="0">
                <a:solidFill>
                  <a:srgbClr val="C00000"/>
                </a:solidFill>
              </a:rPr>
              <a:t>Кыскасы</a:t>
            </a:r>
            <a:r>
              <a:rPr lang="ru-RU" sz="2800" dirty="0" smtClean="0">
                <a:solidFill>
                  <a:srgbClr val="C00000"/>
                </a:solidFill>
              </a:rPr>
              <a:t>, </a:t>
            </a:r>
            <a:r>
              <a:rPr lang="ru-RU" sz="2800" dirty="0" err="1" smtClean="0">
                <a:solidFill>
                  <a:srgbClr val="C00000"/>
                </a:solidFill>
              </a:rPr>
              <a:t>шулай</a:t>
            </a:r>
            <a:r>
              <a:rPr lang="ru-RU" sz="2800" dirty="0" smtClean="0">
                <a:solidFill>
                  <a:srgbClr val="C00000"/>
                </a:solidFill>
              </a:rPr>
              <a:t>…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Мин </a:t>
            </a:r>
            <a:r>
              <a:rPr lang="ru-RU" sz="2800" dirty="0" err="1" smtClean="0">
                <a:solidFill>
                  <a:srgbClr val="C00000"/>
                </a:solidFill>
              </a:rPr>
              <a:t>буталдым</a:t>
            </a:r>
            <a:r>
              <a:rPr lang="ru-RU" sz="2800" dirty="0" smtClean="0">
                <a:solidFill>
                  <a:srgbClr val="C00000"/>
                </a:solidFill>
              </a:rPr>
              <a:t> бугай!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http://libdocs.ru/tw_files2/urls_1425/3/d-2572/2572_html_3a8644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404664"/>
            <a:ext cx="496855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4090392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Игра «Покажи правильно»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Правила: воспитатель указывает на определённое время года, ребёнок поднимает соответствующую картинку с нарисованной одеждой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http://static.wixstatic.com/media/dc9bb4_190b497bf1604c11a7e83abfe279c90d.jpg_srz_500_502_85_22_0.50_1.20_0.00_jpg_srz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453650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1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0070C0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104</TotalTime>
  <Words>34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Ашлыклар үсте, Башаклар пеште; Кояш пешерә, Тиргә төшерә. Халык ашыга, Китә басуга, Урагын ура,— Бу кайчак була?</vt:lpstr>
      <vt:lpstr>Кырлар буш кала, Яңгырлар ява; Җирләр дымлана,— Бу кайчак була?</vt:lpstr>
      <vt:lpstr>Һәр җир карланган, Сулар бозланган; Уйный җил-буран,— Бу кайчак, туган?</vt:lpstr>
      <vt:lpstr>Боз һәм кар эрде, Сулар йөгерде; Егълап елгалар, Яшьләр түгелде. Көннәр озая, Төннәр кыскара. Бу кайсы вакыт? — Иә, әйтеп кара.</vt:lpstr>
      <vt:lpstr>Җәен эссе көннәрдә Футболка белән шортик! Ә безгә кирәк кышын Свитер һәм җылы ыштан, Шарф,пәлтә,сандалилар, Бияләй хәм носкиләр Бияләй, пәлтә… Кыскасы, шулай… Мин буталдым бугай!</vt:lpstr>
      <vt:lpstr>Игра «Покажи правильно» Правила: воспитатель указывает на определённое время года, ребёнок поднимает соответствующую картинку с нарисованной одеждой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Солнце печет, липа цветет, Вишня поспевает, Когда это бывает?</dc:title>
  <dc:creator>X</dc:creator>
  <cp:lastModifiedBy>X</cp:lastModifiedBy>
  <cp:revision>14</cp:revision>
  <dcterms:created xsi:type="dcterms:W3CDTF">2015-10-15T15:46:32Z</dcterms:created>
  <dcterms:modified xsi:type="dcterms:W3CDTF">2015-10-29T15:39:35Z</dcterms:modified>
</cp:coreProperties>
</file>