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8" autoAdjust="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9041-DDCD-467C-8A09-DDCEB518DBF5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8BFF-18EA-47A7-AD66-FD3D4B3D8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EE99B-F5E7-443A-AC13-E74B15526B7E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16EF3-DDF6-44FF-916D-066B70ADF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B7443-6CA6-405E-B093-F530AE0A9F56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50951-D8AA-48EC-9838-5B6123528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469C4-92FE-4A41-97E6-C3FCAC762EBE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2424-7498-4331-93A1-A9704C73F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0B13C-A80E-40FF-A628-4DE3DE0D7C4E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AA9F-A54D-4B42-B558-703F2480E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ABF9-8072-4357-B1BC-5EF7651E1F50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102B-06D8-4375-8AA5-BADA7CD3D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46A7-DC8B-436E-897F-34F656FC1CC3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C464C-5D79-479A-A98C-0460EC96A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F81C-8913-444E-8A19-6E84D05A7307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4578F-4828-47CC-97D5-31BDF3190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69442-D710-4F9A-B07F-322A4E817D09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B54C6-4036-40A4-9C5F-8F9AACD47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5E29-63FB-49F8-8599-97D1C3EBD669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1A01-1ACA-44FA-B616-BB4FB48F7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2160-19EB-4EB5-A1D8-BBE1CACAA544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7BB1-78FC-43F1-8F57-95794ACDD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6BB37-6E40-45A8-9E64-5607137381D6}" type="datetimeFigureOut">
              <a:rPr lang="ru-RU"/>
              <a:pPr>
                <a:defRPr/>
              </a:pPr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46CF0E-CF81-4EE5-BFD1-B2BFEB369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US" sz="3600" b="1" smtClean="0">
                <a:latin typeface="Times New Roman" pitchFamily="18" charset="0"/>
              </a:rPr>
              <a:t>          </a:t>
            </a:r>
            <a:r>
              <a:rPr lang="ru-RU" sz="3600" b="1" smtClean="0">
                <a:latin typeface="Times New Roman" pitchFamily="18" charset="0"/>
              </a:rPr>
              <a:t>Тема: «Организация проектной </a:t>
            </a:r>
            <a:r>
              <a:rPr lang="en-US" sz="3600" b="1" smtClean="0">
                <a:latin typeface="Times New Roman" pitchFamily="18" charset="0"/>
              </a:rPr>
              <a:t>   			</a:t>
            </a:r>
            <a:r>
              <a:rPr lang="ru-RU" sz="3600" b="1" smtClean="0">
                <a:latin typeface="Times New Roman" pitchFamily="18" charset="0"/>
              </a:rPr>
              <a:t>  деятельности в ДОУ</a:t>
            </a:r>
            <a:r>
              <a:rPr lang="ru-RU" sz="3600" smtClean="0">
                <a:latin typeface="Times New Roman" pitchFamily="18" charset="0"/>
              </a:rPr>
              <a:t>»</a:t>
            </a:r>
          </a:p>
          <a:p>
            <a:pPr marL="0" indent="0">
              <a:buFont typeface="Arial" charset="0"/>
              <a:buNone/>
            </a:pPr>
            <a:r>
              <a:rPr lang="en-US" sz="3600" smtClean="0">
                <a:latin typeface="Times New Roman" pitchFamily="18" charset="0"/>
              </a:rPr>
              <a:t>			</a:t>
            </a:r>
            <a:r>
              <a:rPr lang="ru-RU" sz="3600" smtClean="0">
                <a:latin typeface="Times New Roman" pitchFamily="18" charset="0"/>
              </a:rPr>
              <a:t>    на тему</a:t>
            </a:r>
          </a:p>
          <a:p>
            <a:pPr marL="0" indent="0">
              <a:buFont typeface="Arial" charset="0"/>
              <a:buNone/>
            </a:pPr>
            <a:r>
              <a:rPr lang="en-US" sz="3600" smtClean="0">
                <a:latin typeface="Times New Roman" pitchFamily="18" charset="0"/>
              </a:rPr>
              <a:t>	</a:t>
            </a:r>
            <a:r>
              <a:rPr lang="ru-RU" sz="3600" smtClean="0">
                <a:latin typeface="Times New Roman" pitchFamily="18" charset="0"/>
              </a:rPr>
              <a:t>«</a:t>
            </a:r>
            <a:r>
              <a:rPr lang="ru-RU" sz="3600" b="1" smtClean="0">
                <a:latin typeface="Times New Roman" pitchFamily="18" charset="0"/>
              </a:rPr>
              <a:t>Разработка плана детского проекта</a:t>
            </a:r>
            <a:r>
              <a:rPr lang="ru-RU" sz="3600" smtClean="0">
                <a:latin typeface="Times New Roman" pitchFamily="18" charset="0"/>
              </a:rPr>
              <a:t>»</a:t>
            </a:r>
          </a:p>
          <a:p>
            <a:pPr marL="0" indent="0">
              <a:buFont typeface="Arial" charset="0"/>
              <a:buNone/>
            </a:pPr>
            <a:r>
              <a:rPr lang="en-US" sz="3600" smtClean="0">
                <a:latin typeface="Times New Roman" pitchFamily="18" charset="0"/>
              </a:rPr>
              <a:t>		   </a:t>
            </a:r>
            <a:r>
              <a:rPr lang="ru-RU" sz="3600" smtClean="0">
                <a:latin typeface="Times New Roman" pitchFamily="18" charset="0"/>
              </a:rPr>
              <a:t>«Деревья весной» </a:t>
            </a:r>
          </a:p>
          <a:p>
            <a:pPr marL="0" indent="0">
              <a:buFont typeface="Arial" charset="0"/>
              <a:buNone/>
            </a:pPr>
            <a:r>
              <a:rPr lang="en-US" sz="3600" smtClean="0">
                <a:latin typeface="Times New Roman" pitchFamily="18" charset="0"/>
              </a:rPr>
              <a:t>		    </a:t>
            </a:r>
            <a:r>
              <a:rPr lang="ru-RU" sz="3600" smtClean="0">
                <a:latin typeface="Times New Roman" pitchFamily="18" charset="0"/>
              </a:rPr>
              <a:t>в старшей группе»</a:t>
            </a:r>
          </a:p>
          <a:p>
            <a:pPr marL="0" indent="0">
              <a:buFont typeface="Arial" charset="0"/>
              <a:buNone/>
            </a:pPr>
            <a:endParaRPr lang="ru-RU" sz="3600" smtClean="0">
              <a:latin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sz="3600" smtClean="0">
                <a:latin typeface="Times New Roman" pitchFamily="18" charset="0"/>
              </a:rPr>
              <a:t>					</a:t>
            </a:r>
            <a:r>
              <a:rPr lang="ru-RU" sz="2800" smtClean="0">
                <a:latin typeface="Times New Roman" pitchFamily="18" charset="0"/>
              </a:rPr>
              <a:t>Выполнила: Гнидина </a:t>
            </a:r>
          </a:p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					Елена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7200" b="1" smtClean="0">
                <a:latin typeface="Times New Roman" pitchFamily="18" charset="0"/>
              </a:rPr>
              <a:t>Форма презентации:</a:t>
            </a:r>
            <a:r>
              <a:rPr lang="ru-RU" sz="7200" smtClean="0">
                <a:latin typeface="Times New Roman" pitchFamily="18" charset="0"/>
              </a:rPr>
              <a:t> 	создание альбома  	творческих работ    	«Деревья весной»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 Спасибо за внимание!</a:t>
            </a:r>
          </a:p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Вид проекта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buFont typeface="Arial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познавательно-исследовательский,</a:t>
            </a:r>
          </a:p>
          <a:p>
            <a:pPr marL="0" indent="0" algn="ctr">
              <a:buFont typeface="Arial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среднесрочный - с марта по май</a:t>
            </a:r>
          </a:p>
          <a:p>
            <a:pPr marL="0" indent="0" algn="ctr">
              <a:buFont typeface="Arial" charset="0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Количество участников проекта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Font typeface="Arial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20 детей, 20 взрослых</a:t>
            </a:r>
          </a:p>
          <a:p>
            <a:pPr marL="0" indent="0" algn="ctr">
              <a:buFont typeface="Arial" charset="0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Форма проведения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: фронтальный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mtClean="0"/>
              <a:t>	</a:t>
            </a:r>
            <a:r>
              <a:rPr lang="ru-RU" b="1" smtClean="0">
                <a:latin typeface="Times New Roman" pitchFamily="18" charset="0"/>
              </a:rPr>
              <a:t>Цель, направление деятельности проекта</a:t>
            </a:r>
            <a:r>
              <a:rPr lang="ru-RU" sz="2800" smtClean="0">
                <a:latin typeface="Times New Roman" pitchFamily="18" charset="0"/>
              </a:rPr>
              <a:t>: формировать представления детей  </a:t>
            </a:r>
          </a:p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о потребности деревьев в свете, благоприятной температуре, их взаимосвязях с окружающей средой; формировать интерес к красоте окружающего мира, воспитывать нравственные и эстетические чувства дошкольника.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	</a:t>
            </a:r>
            <a:r>
              <a:rPr lang="ru-RU" b="1" smtClean="0">
                <a:latin typeface="Times New Roman" pitchFamily="18" charset="0"/>
              </a:rPr>
              <a:t>Краткое содержание проекта: </a:t>
            </a:r>
          </a:p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наблюдения, дидактические игры «Как красив весенний лес», «С какой ветки детки?», составление описательных рассказов, чтение художественной литературы «С.Есенин «Береза», «Зеленая прическа», Г.Лебедева «Деревце», рисование, аппликация, экскурсия в весенний лес «Пробуждение природы», экологическая акция «Посади деревце».</a:t>
            </a:r>
          </a:p>
          <a:p>
            <a:pPr marL="0" indent="0">
              <a:buFont typeface="Arial" charset="0"/>
              <a:buNone/>
            </a:pPr>
            <a:endParaRPr lang="ru-RU" sz="2800" smtClean="0">
              <a:latin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Font typeface="Arial" charset="0"/>
              <a:buNone/>
            </a:pPr>
            <a:r>
              <a:rPr lang="ru-RU" sz="4000" smtClean="0"/>
              <a:t>      </a:t>
            </a:r>
            <a:r>
              <a:rPr lang="ru-RU" sz="4400" b="1" smtClean="0">
                <a:latin typeface="Times New Roman" pitchFamily="18" charset="0"/>
              </a:rPr>
              <a:t>Проблема:</a:t>
            </a:r>
            <a:r>
              <a:rPr lang="ru-RU" b="1" smtClean="0">
                <a:latin typeface="Times New Roman" pitchFamily="18" charset="0"/>
              </a:rPr>
              <a:t> 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детская - что происходит с деревьями весной, почему появляются листочки; что будет, если веточку поставить в воду.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взрослая - недостаточный уровень сформированности экологической культуры у детей, знаний об изменениях, происходящих в природе с приходом весны.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3338" y="-17463"/>
            <a:ext cx="9144001" cy="685800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z="4400" smtClean="0"/>
              <a:t>			</a:t>
            </a:r>
            <a:r>
              <a:rPr lang="ru-RU" sz="4800" b="1" smtClean="0">
                <a:latin typeface="Times New Roman" pitchFamily="18" charset="0"/>
              </a:rPr>
              <a:t>Задачи:</a:t>
            </a:r>
            <a:r>
              <a:rPr lang="ru-RU" sz="4800" smtClean="0">
                <a:latin typeface="Times New Roman" pitchFamily="18" charset="0"/>
              </a:rPr>
              <a:t/>
            </a:r>
            <a:br>
              <a:rPr lang="ru-RU" sz="4800" smtClean="0">
                <a:latin typeface="Times New Roman" pitchFamily="18" charset="0"/>
              </a:rPr>
            </a:br>
            <a:r>
              <a:rPr lang="ru-RU" sz="4000" smtClean="0">
                <a:latin typeface="Times New Roman" pitchFamily="18" charset="0"/>
              </a:rPr>
              <a:t>Развивать наблюдательность, умение делать самостоятельные открытия.</a:t>
            </a:r>
          </a:p>
          <a:p>
            <a:pPr marL="0" indent="0"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Расширять представления детей об изменениях, происходящих в природе с приходом весны.</a:t>
            </a:r>
            <a:br>
              <a:rPr lang="ru-RU" sz="4000" smtClean="0">
                <a:latin typeface="Times New Roman" pitchFamily="18" charset="0"/>
              </a:rPr>
            </a:br>
            <a:r>
              <a:rPr lang="ru-RU" sz="4000" smtClean="0">
                <a:latin typeface="Times New Roman" pitchFamily="18" charset="0"/>
              </a:rPr>
              <a:t>Учить фиксировать наблюдения с помощью рисунков.</a:t>
            </a:r>
            <a:br>
              <a:rPr lang="ru-RU" sz="4000" smtClean="0">
                <a:latin typeface="Times New Roman" pitchFamily="18" charset="0"/>
              </a:rPr>
            </a:br>
            <a:r>
              <a:rPr lang="ru-RU" sz="4000" smtClean="0">
                <a:latin typeface="Times New Roman" pitchFamily="18" charset="0"/>
              </a:rPr>
              <a:t>Обогащать словарь детей, развивать связную речь.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ru-RU" sz="6000" smtClean="0">
                <a:latin typeface="Times New Roman" pitchFamily="18" charset="0"/>
              </a:rPr>
              <a:t>1 этап</a:t>
            </a:r>
          </a:p>
          <a:p>
            <a:pPr marL="0" indent="0">
              <a:buFont typeface="Arial" charset="0"/>
              <a:buNone/>
            </a:pPr>
            <a:r>
              <a:rPr lang="ru-RU" b="1" smtClean="0">
                <a:latin typeface="Times New Roman" pitchFamily="18" charset="0"/>
              </a:rPr>
              <a:t>			</a:t>
            </a:r>
            <a:r>
              <a:rPr lang="ru-RU" sz="4400" b="1" smtClean="0">
                <a:latin typeface="Times New Roman" pitchFamily="18" charset="0"/>
              </a:rPr>
              <a:t>Целепологание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Изучение уровня знаний детей по теме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Подбор методической литературы, художественной литературы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Изготовление, подбор дидактических пособий по теме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Игра-развлечение</a:t>
            </a:r>
            <a:r>
              <a:rPr lang="en-US" sz="4000" smtClean="0">
                <a:latin typeface="Times New Roman" pitchFamily="18" charset="0"/>
              </a:rPr>
              <a:t>«</a:t>
            </a:r>
            <a:r>
              <a:rPr lang="ru-RU" sz="4000" smtClean="0">
                <a:latin typeface="Times New Roman" pitchFamily="18" charset="0"/>
              </a:rPr>
              <a:t>Мы проснулись</a:t>
            </a:r>
            <a:r>
              <a:rPr lang="en-US" sz="4000" smtClean="0">
                <a:latin typeface="Times New Roman" pitchFamily="18" charset="0"/>
              </a:rPr>
              <a:t>»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525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z="2800" smtClean="0"/>
              <a:t>				</a:t>
            </a:r>
            <a:r>
              <a:rPr lang="ru-RU" sz="2800" b="1" smtClean="0"/>
              <a:t>2 этап</a:t>
            </a:r>
            <a:r>
              <a:rPr lang="ru-RU" sz="2800" smtClean="0"/>
              <a:t> </a:t>
            </a:r>
          </a:p>
          <a:p>
            <a:pPr marL="0" indent="0">
              <a:buFont typeface="Arial" charset="0"/>
              <a:buNone/>
            </a:pPr>
            <a:r>
              <a:rPr lang="ru-RU" sz="2800" smtClean="0"/>
              <a:t>			</a:t>
            </a:r>
            <a:r>
              <a:rPr lang="ru-RU" sz="2800" b="1" smtClean="0">
                <a:latin typeface="Times New Roman" pitchFamily="18" charset="0"/>
              </a:rPr>
              <a:t>Сбор информации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Наблюдение: 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Рассматривание веток тополя, ивы, березы, ели, сирени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Опыт: «Веточка тополя»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Наблюдение:«Набухание почек на деревьях»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Чтение стихотворений, рассказов, сказок о деревьях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«Береза» С.Есенин, 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«Деревце» Г.Лебедева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«Зеленая прическа» С.Есенин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«Разговорчивая береза» М.Скребцова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Игра-драматизация «Как красив весенний лес!»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Экскурсия в весенний лес «Пробуждение природы»</a:t>
            </a:r>
          </a:p>
          <a:p>
            <a:pPr marL="0" indent="0"/>
            <a:r>
              <a:rPr lang="ru-RU" sz="2800" smtClean="0">
                <a:latin typeface="Times New Roman" pitchFamily="18" charset="0"/>
              </a:rPr>
              <a:t>Конкурс чтецов «Чудесное деревце»</a:t>
            </a:r>
          </a:p>
          <a:p>
            <a:pPr marL="0" indent="0"/>
            <a:r>
              <a:rPr lang="ru-RU" sz="2800" smtClean="0"/>
              <a:t>Экологические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mtClean="0"/>
              <a:t>			</a:t>
            </a:r>
            <a:r>
              <a:rPr lang="ru-RU" sz="4000" b="1" smtClean="0">
                <a:latin typeface="Times New Roman" pitchFamily="18" charset="0"/>
              </a:rPr>
              <a:t>3 этап		</a:t>
            </a:r>
          </a:p>
          <a:p>
            <a:pPr marL="0" indent="0"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		Практическая работа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Рисование «Деревья смотрят в воду»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НОД «Деревья в лесу»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Рисование «Ветка сирени»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Аппликация «Березовая роща»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Создание альбома творческих работ»</a:t>
            </a:r>
          </a:p>
          <a:p>
            <a:pPr marL="0" indent="0"/>
            <a:r>
              <a:rPr lang="ru-RU" sz="4000" smtClean="0">
                <a:latin typeface="Times New Roman" pitchFamily="18" charset="0"/>
              </a:rPr>
              <a:t>Домашнее задание «Сочини сказку о дереве»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mtClean="0"/>
              <a:t>			</a:t>
            </a:r>
            <a:r>
              <a:rPr lang="ru-RU" sz="6000" b="1" smtClean="0"/>
              <a:t>4 этап		</a:t>
            </a:r>
          </a:p>
          <a:p>
            <a:pPr marL="0" indent="0">
              <a:buFont typeface="Arial" charset="0"/>
              <a:buNone/>
            </a:pPr>
            <a:r>
              <a:rPr lang="ru-RU" sz="6000" smtClean="0"/>
              <a:t>		</a:t>
            </a:r>
            <a:r>
              <a:rPr lang="ru-RU" sz="6000" smtClean="0">
                <a:latin typeface="Times New Roman" pitchFamily="18" charset="0"/>
              </a:rPr>
              <a:t>Заключительный </a:t>
            </a:r>
          </a:p>
          <a:p>
            <a:pPr marL="0" indent="0"/>
            <a:r>
              <a:rPr lang="ru-RU" sz="5400" smtClean="0">
                <a:latin typeface="Times New Roman" pitchFamily="18" charset="0"/>
              </a:rPr>
              <a:t>Экологическая акция «Посади дерево»</a:t>
            </a:r>
          </a:p>
          <a:p>
            <a:pPr marL="0" indent="0"/>
            <a:r>
              <a:rPr lang="ru-RU" sz="5400" smtClean="0">
                <a:latin typeface="Times New Roman" pitchFamily="18" charset="0"/>
              </a:rPr>
              <a:t>Подведение итогов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298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д.Коля</cp:lastModifiedBy>
  <cp:revision>20</cp:revision>
  <dcterms:modified xsi:type="dcterms:W3CDTF">2014-06-19T20:28:11Z</dcterms:modified>
</cp:coreProperties>
</file>