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9" r:id="rId3"/>
    <p:sldId id="274" r:id="rId4"/>
    <p:sldId id="275" r:id="rId5"/>
    <p:sldId id="276" r:id="rId6"/>
    <p:sldId id="277" r:id="rId7"/>
    <p:sldId id="278" r:id="rId8"/>
    <p:sldId id="258" r:id="rId9"/>
    <p:sldId id="263" r:id="rId10"/>
    <p:sldId id="264" r:id="rId11"/>
    <p:sldId id="265" r:id="rId12"/>
    <p:sldId id="266" r:id="rId13"/>
    <p:sldId id="268" r:id="rId14"/>
    <p:sldId id="280" r:id="rId15"/>
    <p:sldId id="281" r:id="rId16"/>
    <p:sldId id="282" r:id="rId17"/>
    <p:sldId id="273" r:id="rId1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A603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>
      <p:cViewPr varScale="1">
        <p:scale>
          <a:sx n="64" d="100"/>
          <a:sy n="64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3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BC07B6-6BB6-48FF-BD12-BACAC5045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1C10D-4122-4700-99AA-FCDD3596E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9A1E2-6AE6-4A83-8710-07BCAA005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5C44E-FCBF-4764-8D06-DBA27070D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20B8E-3A0F-4BC6-9B25-4E4CFA306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C798F-5C48-4E88-8BA1-836E851D8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F6A8E-33AC-4F85-AC96-5155692C5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49E67-3771-4382-AEE5-C932A69CF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3A9EB-F959-4D17-AFB9-CFBDA1549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9640E-152E-4DA6-B4AC-E4ADA955E5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8CF50-D915-40A4-A420-04E82C5A4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8135C-77D1-4CB7-A916-05F756DE9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  <p:sndAc>
      <p:stSnd>
        <p:snd r:embed="rId1" name="13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2FAA53D-9985-4BB3-9D99-768077FEC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892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892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89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893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3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3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893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3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3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894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895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5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895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895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5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5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5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3896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ransition>
    <p:circle/>
    <p:sndAc>
      <p:stSnd>
        <p:snd r:embed="rId14" name="13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audio" Target="../media/audio25.wav"/><Relationship Id="rId4" Type="http://schemas.openxmlformats.org/officeDocument/2006/relationships/audio" Target="../media/audio2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audio" Target="../media/audio24.wav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5.wav"/><Relationship Id="rId5" Type="http://schemas.openxmlformats.org/officeDocument/2006/relationships/slide" Target="slide12.xml"/><Relationship Id="rId4" Type="http://schemas.openxmlformats.org/officeDocument/2006/relationships/audio" Target="../media/audio18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audio" Target="../media/audio22.wav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7.wav"/><Relationship Id="rId5" Type="http://schemas.openxmlformats.org/officeDocument/2006/relationships/slide" Target="slide13.xml"/><Relationship Id="rId4" Type="http://schemas.openxmlformats.org/officeDocument/2006/relationships/audio" Target="../media/audio16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0.wav"/><Relationship Id="rId3" Type="http://schemas.openxmlformats.org/officeDocument/2006/relationships/audio" Target="../media/audio15.wav"/><Relationship Id="rId7" Type="http://schemas.openxmlformats.org/officeDocument/2006/relationships/audio" Target="../media/audio19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8.wav"/><Relationship Id="rId5" Type="http://schemas.openxmlformats.org/officeDocument/2006/relationships/audio" Target="../media/audio17.wav"/><Relationship Id="rId10" Type="http://schemas.openxmlformats.org/officeDocument/2006/relationships/image" Target="../media/image4.wmf"/><Relationship Id="rId4" Type="http://schemas.openxmlformats.org/officeDocument/2006/relationships/audio" Target="../media/audio16.wav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1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3.wav"/><Relationship Id="rId5" Type="http://schemas.openxmlformats.org/officeDocument/2006/relationships/slide" Target="slide10.xml"/><Relationship Id="rId4" Type="http://schemas.openxmlformats.org/officeDocument/2006/relationships/audio" Target="../media/audio2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22b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445125"/>
            <a:ext cx="8137525" cy="1196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err="1" smtClean="0">
                <a:solidFill>
                  <a:srgbClr val="CC0000"/>
                </a:solidFill>
              </a:rPr>
              <a:t>Винни-Пух</a:t>
            </a:r>
            <a:r>
              <a:rPr lang="ru-RU" sz="2400" b="1" dirty="0" smtClean="0">
                <a:solidFill>
                  <a:srgbClr val="CC0000"/>
                </a:solidFill>
              </a:rPr>
              <a:t> славится своими весёлыми песенками</a:t>
            </a:r>
            <a:r>
              <a:rPr lang="en-US" sz="2400" b="1" dirty="0" smtClean="0">
                <a:solidFill>
                  <a:srgbClr val="CC0000"/>
                </a:solidFill>
              </a:rPr>
              <a:t>.</a:t>
            </a:r>
            <a:r>
              <a:rPr lang="ru-RU" sz="2400" b="1" dirty="0" smtClean="0">
                <a:solidFill>
                  <a:srgbClr val="CC0000"/>
                </a:solidFill>
              </a:rPr>
              <a:t> Если вы поможете ему,  может быть, он вам что-то споет.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b="1" dirty="0" smtClean="0">
              <a:solidFill>
                <a:schemeClr val="tx2"/>
              </a:solidFill>
            </a:endParaRPr>
          </a:p>
        </p:txBody>
      </p:sp>
      <p:pic>
        <p:nvPicPr>
          <p:cNvPr id="3076" name="Picture 4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0"/>
            <a:ext cx="1258887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5962650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4400" b="1" kern="1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Винни-Пух в стране </a:t>
            </a:r>
          </a:p>
        </p:txBody>
      </p:sp>
      <p:sp>
        <p:nvSpPr>
          <p:cNvPr id="3078" name="WordArt 8"/>
          <p:cNvSpPr>
            <a:spLocks noChangeArrowheads="1" noChangeShapeType="1" noTextEdit="1"/>
          </p:cNvSpPr>
          <p:nvPr/>
        </p:nvSpPr>
        <p:spPr bwMode="auto">
          <a:xfrm>
            <a:off x="1042988" y="1052513"/>
            <a:ext cx="3800475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4400" b="1" kern="1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математики</a:t>
            </a:r>
          </a:p>
        </p:txBody>
      </p:sp>
    </p:spTree>
  </p:cSld>
  <p:clrMapOvr>
    <a:masterClrMapping/>
  </p:clrMapOvr>
  <p:transition spd="slow">
    <p:circle/>
    <p:sndAc>
      <p:stSnd>
        <p:snd r:embed="rId2" name="0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9b"/>
          <p:cNvPicPr>
            <a:picLocks noChangeAspect="1" noChangeArrowheads="1"/>
          </p:cNvPicPr>
          <p:nvPr/>
        </p:nvPicPr>
        <p:blipFill>
          <a:blip r:embed="rId3" cstate="print">
            <a:lum bright="6000" contrast="42000"/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5148263" y="188913"/>
            <a:ext cx="3741737" cy="191611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Выбери правильный ответ!</a:t>
            </a:r>
          </a:p>
        </p:txBody>
      </p:sp>
      <p:sp>
        <p:nvSpPr>
          <p:cNvPr id="12292" name="AutoShape 6">
            <a:hlinkClick r:id="" action="ppaction://noaction">
              <a:snd r:embed="rId4" name="Мама... мамочка....wav"/>
            </a:hlinkClick>
          </p:cNvPr>
          <p:cNvSpPr>
            <a:spLocks noChangeArrowheads="1"/>
          </p:cNvSpPr>
          <p:nvPr/>
        </p:nvSpPr>
        <p:spPr bwMode="auto">
          <a:xfrm>
            <a:off x="0" y="549275"/>
            <a:ext cx="2519363" cy="1727200"/>
          </a:xfrm>
          <a:prstGeom prst="wedgeEllipseCallout">
            <a:avLst>
              <a:gd name="adj1" fmla="val 58565"/>
              <a:gd name="adj2" fmla="val 5269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 dirty="0"/>
              <a:t>Гармошка</a:t>
            </a:r>
          </a:p>
        </p:txBody>
      </p:sp>
      <p:sp>
        <p:nvSpPr>
          <p:cNvPr id="12293" name="AutoShape 7">
            <a:hlinkClick r:id="" action="ppaction://noaction">
              <a:snd r:embed="rId5" name="И долго ждать....wav"/>
            </a:hlinkClick>
          </p:cNvPr>
          <p:cNvSpPr>
            <a:spLocks noChangeArrowheads="1"/>
          </p:cNvSpPr>
          <p:nvPr/>
        </p:nvSpPr>
        <p:spPr bwMode="auto">
          <a:xfrm>
            <a:off x="0" y="2349500"/>
            <a:ext cx="1908175" cy="1366838"/>
          </a:xfrm>
          <a:prstGeom prst="wedgeEllipseCallout">
            <a:avLst>
              <a:gd name="adj1" fmla="val 69370"/>
              <a:gd name="adj2" fmla="val 451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/>
              <a:t>Рояль</a:t>
            </a:r>
          </a:p>
        </p:txBody>
      </p:sp>
      <p:sp>
        <p:nvSpPr>
          <p:cNvPr id="12294" name="AutoShape 9">
            <a:hlinkClick r:id="rId6" action="ppaction://hlinksldjump">
              <a:snd r:embed="rId2" name="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0" y="4941888"/>
            <a:ext cx="2735263" cy="1655762"/>
          </a:xfrm>
          <a:prstGeom prst="wedgeEllipseCallout">
            <a:avLst>
              <a:gd name="adj1" fmla="val 25898"/>
              <a:gd name="adj2" fmla="val -8898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/>
              <a:t>Аккордеон</a:t>
            </a:r>
          </a:p>
        </p:txBody>
      </p:sp>
    </p:spTree>
  </p:cSld>
  <p:clrMapOvr>
    <a:masterClrMapping/>
  </p:clrMapOvr>
  <p:transition advClick="0">
    <p:circle/>
    <p:sndAc>
      <p:stSnd>
        <p:snd r:embed="rId2" name="Это подойдет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9b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250825" y="188913"/>
            <a:ext cx="3741738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4400" b="1">
                <a:solidFill>
                  <a:schemeClr val="tx2"/>
                </a:solidFill>
              </a:rPr>
              <a:t>Выбери правильный ответ!</a:t>
            </a:r>
          </a:p>
        </p:txBody>
      </p:sp>
      <p:sp>
        <p:nvSpPr>
          <p:cNvPr id="13316" name="AutoShape 10">
            <a:hlinkClick r:id="" action="ppaction://noaction">
              <a:snd r:embed="rId4" name="Ты не забывай, что у меня в голове опилки.wav"/>
            </a:hlinkClick>
          </p:cNvPr>
          <p:cNvSpPr>
            <a:spLocks noChangeArrowheads="1"/>
          </p:cNvSpPr>
          <p:nvPr/>
        </p:nvSpPr>
        <p:spPr bwMode="auto">
          <a:xfrm>
            <a:off x="323850" y="5300663"/>
            <a:ext cx="1584325" cy="720725"/>
          </a:xfrm>
          <a:prstGeom prst="wedgeRoundRectCallout">
            <a:avLst>
              <a:gd name="adj1" fmla="val 70042"/>
              <a:gd name="adj2" fmla="val -52866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b="1"/>
              <a:t>Радиатор</a:t>
            </a:r>
          </a:p>
        </p:txBody>
      </p:sp>
      <p:sp>
        <p:nvSpPr>
          <p:cNvPr id="13317" name="AutoShape 11">
            <a:hlinkClick r:id="rId5" action="ppaction://hlinksldjump">
              <a:snd r:embed="rId6" name="И я, и я того же мнения .wav"/>
            </a:hlinkClick>
          </p:cNvPr>
          <p:cNvSpPr>
            <a:spLocks noChangeArrowheads="1"/>
          </p:cNvSpPr>
          <p:nvPr/>
        </p:nvSpPr>
        <p:spPr bwMode="auto">
          <a:xfrm>
            <a:off x="0" y="3789363"/>
            <a:ext cx="1763713" cy="720725"/>
          </a:xfrm>
          <a:prstGeom prst="wedgeRoundRectCallout">
            <a:avLst>
              <a:gd name="adj1" fmla="val 74657"/>
              <a:gd name="adj2" fmla="val -45153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b="1"/>
              <a:t>Кондиционер</a:t>
            </a:r>
          </a:p>
        </p:txBody>
      </p:sp>
      <p:sp>
        <p:nvSpPr>
          <p:cNvPr id="13318" name="AutoShape 12">
            <a:hlinkClick r:id="" action="ppaction://noaction">
              <a:snd r:embed="rId7" name="Мама... мамочка....wav"/>
            </a:hlinkClick>
          </p:cNvPr>
          <p:cNvSpPr>
            <a:spLocks noChangeArrowheads="1"/>
          </p:cNvSpPr>
          <p:nvPr/>
        </p:nvSpPr>
        <p:spPr bwMode="auto">
          <a:xfrm>
            <a:off x="250825" y="2276475"/>
            <a:ext cx="1512888" cy="720725"/>
          </a:xfrm>
          <a:prstGeom prst="wedgeRoundRectCallout">
            <a:avLst>
              <a:gd name="adj1" fmla="val 46745"/>
              <a:gd name="adj2" fmla="val 89426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1800" b="1"/>
              <a:t>Морозилка</a:t>
            </a:r>
          </a:p>
        </p:txBody>
      </p:sp>
    </p:spTree>
  </p:cSld>
  <p:clrMapOvr>
    <a:masterClrMapping/>
  </p:clrMapOvr>
  <p:transition advClick="0">
    <p:circle/>
    <p:sndAc>
      <p:stSnd>
        <p:snd r:embed="rId2" name="Это подойдет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9b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3741738" cy="1916112"/>
          </a:xfrm>
          <a:noFill/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Выбери правильный ответ!</a:t>
            </a:r>
          </a:p>
        </p:txBody>
      </p:sp>
      <p:sp>
        <p:nvSpPr>
          <p:cNvPr id="14340" name="AutoShape 9">
            <a:hlinkClick r:id="" action="ppaction://noaction">
              <a:snd r:embed="rId4" name="Что же теперь делать... что делать, - ничего.wav"/>
            </a:hlinkClick>
          </p:cNvPr>
          <p:cNvSpPr>
            <a:spLocks noChangeArrowheads="1"/>
          </p:cNvSpPr>
          <p:nvPr/>
        </p:nvSpPr>
        <p:spPr bwMode="auto">
          <a:xfrm>
            <a:off x="2987675" y="2205038"/>
            <a:ext cx="1798638" cy="792162"/>
          </a:xfrm>
          <a:prstGeom prst="wedgeRectCallout">
            <a:avLst>
              <a:gd name="adj1" fmla="val 10106"/>
              <a:gd name="adj2" fmla="val 9769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/>
              <a:t>Сумка</a:t>
            </a:r>
          </a:p>
        </p:txBody>
      </p:sp>
      <p:sp>
        <p:nvSpPr>
          <p:cNvPr id="14341" name="AutoShape 10">
            <a:hlinkClick r:id="rId5" action="ppaction://hlinksldjump">
              <a:snd r:embed="rId6" name="А.. понятно.wav"/>
            </a:hlinkClick>
          </p:cNvPr>
          <p:cNvSpPr>
            <a:spLocks noChangeArrowheads="1"/>
          </p:cNvSpPr>
          <p:nvPr/>
        </p:nvSpPr>
        <p:spPr bwMode="auto">
          <a:xfrm>
            <a:off x="0" y="2133600"/>
            <a:ext cx="1798638" cy="792163"/>
          </a:xfrm>
          <a:prstGeom prst="wedgeRectCallout">
            <a:avLst>
              <a:gd name="adj1" fmla="val 37644"/>
              <a:gd name="adj2" fmla="val 8246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/>
              <a:t>Ранец</a:t>
            </a:r>
          </a:p>
        </p:txBody>
      </p:sp>
      <p:sp>
        <p:nvSpPr>
          <p:cNvPr id="14342" name="AutoShape 11">
            <a:hlinkClick r:id="" action="ppaction://noaction">
              <a:snd r:embed="rId7" name="Что такое, я не понимаю.wav"/>
            </a:hlinkClick>
          </p:cNvPr>
          <p:cNvSpPr>
            <a:spLocks noChangeArrowheads="1"/>
          </p:cNvSpPr>
          <p:nvPr/>
        </p:nvSpPr>
        <p:spPr bwMode="auto">
          <a:xfrm>
            <a:off x="250825" y="4724400"/>
            <a:ext cx="1798638" cy="792163"/>
          </a:xfrm>
          <a:prstGeom prst="wedgeRectCallout">
            <a:avLst>
              <a:gd name="adj1" fmla="val 79833"/>
              <a:gd name="adj2" fmla="val 3617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b="1"/>
              <a:t>Авоська</a:t>
            </a:r>
          </a:p>
        </p:txBody>
      </p:sp>
    </p:spTree>
  </p:cSld>
  <p:clrMapOvr>
    <a:masterClrMapping/>
  </p:clrMapOvr>
  <p:transition advClick="0">
    <p:circle/>
    <p:sndAc>
      <p:stSnd>
        <p:snd r:embed="rId2" name="Это подойдет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9b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9"/>
          <p:cNvSpPr>
            <a:spLocks noChangeArrowheads="1" noChangeShapeType="1" noTextEdit="1"/>
          </p:cNvSpPr>
          <p:nvPr/>
        </p:nvSpPr>
        <p:spPr bwMode="auto">
          <a:xfrm>
            <a:off x="251520" y="2420888"/>
            <a:ext cx="8712968" cy="84239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44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Среднее арифметическое</a:t>
            </a:r>
          </a:p>
        </p:txBody>
      </p:sp>
      <p:sp>
        <p:nvSpPr>
          <p:cNvPr id="7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5580063" y="4509120"/>
            <a:ext cx="3563937" cy="1871663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800" b="1"/>
              <a:t>Количество чисел</a:t>
            </a:r>
          </a:p>
        </p:txBody>
      </p:sp>
      <p:sp>
        <p:nvSpPr>
          <p:cNvPr id="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4139952" y="5157192"/>
            <a:ext cx="1008062" cy="863600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7200" b="1" dirty="0"/>
              <a:t>:</a:t>
            </a:r>
          </a:p>
        </p:txBody>
      </p:sp>
      <p:sp>
        <p:nvSpPr>
          <p:cNvPr id="9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1259632" y="4725144"/>
            <a:ext cx="2305050" cy="1871663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800" b="1" dirty="0"/>
              <a:t>Сумма чисел</a:t>
            </a:r>
          </a:p>
        </p:txBody>
      </p:sp>
    </p:spTree>
  </p:cSld>
  <p:clrMapOvr>
    <a:masterClrMapping/>
  </p:clrMapOvr>
  <p:transition>
    <p:circle/>
    <p:sndAc>
      <p:stSnd>
        <p:snd r:embed="rId2" name="Ты не забывай, что у меня в голове опилки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8" descr="2b"/>
          <p:cNvPicPr>
            <a:picLocks noChangeAspect="1" noChangeArrowheads="1"/>
          </p:cNvPicPr>
          <p:nvPr/>
        </p:nvPicPr>
        <p:blipFill>
          <a:blip r:embed="rId3" cstate="print">
            <a:lum bright="12000" contrast="24000"/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323850" y="2708275"/>
            <a:ext cx="2305050" cy="1871663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800" b="1"/>
              <a:t>Весь путь</a:t>
            </a:r>
          </a:p>
        </p:txBody>
      </p:sp>
      <p:sp>
        <p:nvSpPr>
          <p:cNvPr id="16390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3995738" y="3213100"/>
            <a:ext cx="1008062" cy="863600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6000" b="1"/>
              <a:t>:</a:t>
            </a:r>
          </a:p>
        </p:txBody>
      </p:sp>
      <p:sp>
        <p:nvSpPr>
          <p:cNvPr id="16391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6084888" y="2781300"/>
            <a:ext cx="2663825" cy="1871663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800" b="1"/>
              <a:t>Всё время</a:t>
            </a:r>
          </a:p>
        </p:txBody>
      </p:sp>
      <p:sp>
        <p:nvSpPr>
          <p:cNvPr id="16392" name="WordArt 9"/>
          <p:cNvSpPr>
            <a:spLocks noChangeArrowheads="1" noChangeShapeType="1" noTextEdit="1"/>
          </p:cNvSpPr>
          <p:nvPr/>
        </p:nvSpPr>
        <p:spPr bwMode="auto">
          <a:xfrm>
            <a:off x="1547813" y="620713"/>
            <a:ext cx="6505575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4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Средняя скорость</a:t>
            </a:r>
          </a:p>
        </p:txBody>
      </p:sp>
    </p:spTree>
  </p:cSld>
  <p:clrMapOvr>
    <a:masterClrMapping/>
  </p:clrMapOvr>
  <p:transition>
    <p:circle/>
    <p:sndAc>
      <p:stSnd>
        <p:snd r:embed="rId2" name="А.. понятно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15b"/>
          <p:cNvPicPr>
            <a:picLocks noChangeAspect="1" noChangeArrowheads="1"/>
          </p:cNvPicPr>
          <p:nvPr/>
        </p:nvPicPr>
        <p:blipFill>
          <a:blip r:embed="rId3" cstate="print">
            <a:lum bright="42000" contrast="-2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Содержимое 3" descr="книг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627313" y="3284538"/>
            <a:ext cx="3478212" cy="3286125"/>
          </a:xfrm>
          <a:blipFill dpi="0" rotWithShape="1">
            <a:blip r:embed="rId5" cstate="print"/>
            <a:srcRect/>
            <a:tile tx="0" ty="0" sx="100000" sy="100000" flip="none" algn="tl"/>
          </a:blipFill>
        </p:spPr>
      </p:pic>
      <p:sp>
        <p:nvSpPr>
          <p:cNvPr id="17412" name="WordArt 9"/>
          <p:cNvSpPr>
            <a:spLocks noGrp="1" noChangeArrowheads="1" noChangeShapeType="1" noTextEdit="1"/>
          </p:cNvSpPr>
          <p:nvPr/>
        </p:nvSpPr>
        <p:spPr bwMode="auto">
          <a:xfrm>
            <a:off x="1331913" y="260350"/>
            <a:ext cx="6870700" cy="1600200"/>
          </a:xfrm>
          <a:prstGeom prst="rect">
            <a:avLst/>
          </a:prstGeom>
        </p:spPr>
        <p:txBody>
          <a:bodyPr wrap="none" fromWordArt="1"/>
          <a:lstStyle/>
          <a:p>
            <a:r>
              <a:rPr lang="ru-RU" b="1" kern="10" smtClean="0"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Подарок для Винни</a:t>
            </a:r>
            <a:endParaRPr lang="ru-RU" b="1" kern="10"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</p:spTree>
  </p:cSld>
  <p:clrMapOvr>
    <a:masterClrMapping/>
  </p:clrMapOvr>
  <p:transition>
    <p:circl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8" descr="2b"/>
          <p:cNvPicPr>
            <a:picLocks noChangeAspect="1" noChangeArrowheads="1"/>
          </p:cNvPicPr>
          <p:nvPr/>
        </p:nvPicPr>
        <p:blipFill>
          <a:blip r:embed="rId3" cstate="print">
            <a:lum bright="12000" contrast="24000"/>
          </a:blip>
          <a:srcRect/>
          <a:stretch>
            <a:fillRect/>
          </a:stretch>
        </p:blipFill>
        <p:spPr bwMode="auto">
          <a:xfrm>
            <a:off x="0" y="0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95936" y="260648"/>
            <a:ext cx="47160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solidFill>
                  <a:srgbClr val="CC0000"/>
                </a:solidFill>
              </a:rPr>
              <a:t>Сегодня я узнал…</a:t>
            </a:r>
            <a:br>
              <a:rPr lang="ru-RU" sz="3200" dirty="0" smtClean="0">
                <a:solidFill>
                  <a:srgbClr val="CC0000"/>
                </a:solidFill>
              </a:rPr>
            </a:br>
            <a:r>
              <a:rPr lang="ru-RU" sz="3200" dirty="0" smtClean="0">
                <a:solidFill>
                  <a:srgbClr val="CC0000"/>
                </a:solidFill>
              </a:rPr>
              <a:t>Мне было интересно…</a:t>
            </a:r>
            <a:br>
              <a:rPr lang="ru-RU" sz="3200" dirty="0" smtClean="0">
                <a:solidFill>
                  <a:srgbClr val="CC0000"/>
                </a:solidFill>
              </a:rPr>
            </a:br>
            <a:r>
              <a:rPr lang="ru-RU" sz="3200" dirty="0" smtClean="0">
                <a:solidFill>
                  <a:srgbClr val="CC0000"/>
                </a:solidFill>
              </a:rPr>
              <a:t>Я узнал и могу научить товарища…</a:t>
            </a:r>
            <a:br>
              <a:rPr lang="ru-RU" sz="3200" dirty="0" smtClean="0">
                <a:solidFill>
                  <a:srgbClr val="CC0000"/>
                </a:solidFill>
              </a:rPr>
            </a:br>
            <a:r>
              <a:rPr lang="ru-RU" sz="3200" dirty="0" smtClean="0">
                <a:solidFill>
                  <a:srgbClr val="CC0000"/>
                </a:solidFill>
              </a:rPr>
              <a:t>Я понял, что…</a:t>
            </a:r>
            <a:br>
              <a:rPr lang="ru-RU" sz="3200" dirty="0" smtClean="0">
                <a:solidFill>
                  <a:srgbClr val="CC0000"/>
                </a:solidFill>
              </a:rPr>
            </a:br>
            <a:r>
              <a:rPr lang="ru-RU" sz="3200" dirty="0" smtClean="0">
                <a:solidFill>
                  <a:srgbClr val="CC0000"/>
                </a:solidFill>
              </a:rPr>
              <a:t>Теперь я могу…</a:t>
            </a:r>
            <a:br>
              <a:rPr lang="ru-RU" sz="3200" dirty="0" smtClean="0">
                <a:solidFill>
                  <a:srgbClr val="CC0000"/>
                </a:solidFill>
              </a:rPr>
            </a:br>
            <a:r>
              <a:rPr lang="ru-RU" sz="3200" dirty="0" smtClean="0">
                <a:solidFill>
                  <a:srgbClr val="CC0000"/>
                </a:solidFill>
              </a:rPr>
              <a:t>Меня удивило…</a:t>
            </a:r>
            <a:endParaRPr lang="ru-RU" sz="3200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circle/>
    <p:sndAc>
      <p:stSnd>
        <p:snd r:embed="rId2" name="И я, и я того же мнения 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10b"/>
          <p:cNvPicPr>
            <a:picLocks noChangeAspect="1" noChangeArrowheads="1"/>
          </p:cNvPicPr>
          <p:nvPr/>
        </p:nvPicPr>
        <p:blipFill>
          <a:blip r:embed="rId3" cstate="print">
            <a:lum bright="24000" contrast="-24000"/>
          </a:blip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333375"/>
            <a:ext cx="7775575" cy="12969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tx2"/>
                </a:solidFill>
              </a:rPr>
              <a:t>Вот и закончилось наше путешествие, надеюсь, вам было весело с Винни-Пухом. </a:t>
            </a:r>
            <a:endParaRPr lang="ru-RU" sz="2400" smtClean="0">
              <a:solidFill>
                <a:schemeClr val="tx2"/>
              </a:solidFill>
            </a:endParaRPr>
          </a:p>
        </p:txBody>
      </p:sp>
      <p:sp>
        <p:nvSpPr>
          <p:cNvPr id="19460" name="WordArt 5"/>
          <p:cNvSpPr>
            <a:spLocks noChangeArrowheads="1" noChangeShapeType="1" noTextEdit="1"/>
          </p:cNvSpPr>
          <p:nvPr/>
        </p:nvSpPr>
        <p:spPr bwMode="auto">
          <a:xfrm>
            <a:off x="5867400" y="5661025"/>
            <a:ext cx="2160588" cy="6016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Конец</a:t>
            </a:r>
          </a:p>
        </p:txBody>
      </p:sp>
    </p:spTree>
  </p:cSld>
  <p:clrMapOvr>
    <a:masterClrMapping/>
  </p:clrMapOvr>
  <p:transition>
    <p:circle/>
    <p:sndAc>
      <p:stSnd>
        <p:snd r:embed="rId2" name="Тарам-парам парам-тарам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6" descr="Безымянный"/>
          <p:cNvPicPr>
            <a:picLocks noChangeAspect="1" noChangeArrowheads="1"/>
          </p:cNvPicPr>
          <p:nvPr/>
        </p:nvPicPr>
        <p:blipFill>
          <a:blip r:embed="rId9" cstate="print">
            <a:lum bright="6000" contrast="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3313113" cy="18002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CC0000"/>
                </a:solidFill>
              </a:rPr>
              <a:t>Помогите Винни-Пуху угадать тему нашего урока.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971550" y="4724400"/>
            <a:ext cx="1152525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60-0,9=Ф</a:t>
            </a: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539750" y="3284538"/>
            <a:ext cx="1368425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45,4+0,6=С</a:t>
            </a:r>
          </a:p>
        </p:txBody>
      </p:sp>
      <p:sp>
        <p:nvSpPr>
          <p:cNvPr id="47112" name="AutoShape 8"/>
          <p:cNvSpPr>
            <a:spLocks noChangeArrowheads="1"/>
          </p:cNvSpPr>
          <p:nvPr/>
        </p:nvSpPr>
        <p:spPr bwMode="auto">
          <a:xfrm>
            <a:off x="323850" y="5661025"/>
            <a:ext cx="1225550" cy="36036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6,45-6,4=Т</a:t>
            </a:r>
          </a:p>
        </p:txBody>
      </p:sp>
      <p:sp>
        <p:nvSpPr>
          <p:cNvPr id="47113" name="AutoShape 9"/>
          <p:cNvSpPr>
            <a:spLocks noChangeArrowheads="1"/>
          </p:cNvSpPr>
          <p:nvPr/>
        </p:nvSpPr>
        <p:spPr bwMode="auto">
          <a:xfrm>
            <a:off x="5580063" y="4437063"/>
            <a:ext cx="1439862" cy="36036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4,13+3,87=М</a:t>
            </a: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900113" y="2420938"/>
            <a:ext cx="936625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7,3* 3=Е</a:t>
            </a:r>
          </a:p>
        </p:txBody>
      </p:sp>
      <p:sp>
        <p:nvSpPr>
          <p:cNvPr id="47115" name="AutoShape 11"/>
          <p:cNvSpPr>
            <a:spLocks noChangeArrowheads="1"/>
          </p:cNvSpPr>
          <p:nvPr/>
        </p:nvSpPr>
        <p:spPr bwMode="auto">
          <a:xfrm>
            <a:off x="2771775" y="2205038"/>
            <a:ext cx="1154113" cy="36036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64,24:8=А</a:t>
            </a: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3419475" y="4797425"/>
            <a:ext cx="1081088" cy="287338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0,1*0,1=К</a:t>
            </a:r>
          </a:p>
        </p:txBody>
      </p:sp>
      <p:sp>
        <p:nvSpPr>
          <p:cNvPr id="47117" name="AutoShape 13"/>
          <p:cNvSpPr>
            <a:spLocks noChangeArrowheads="1"/>
          </p:cNvSpPr>
          <p:nvPr/>
        </p:nvSpPr>
        <p:spPr bwMode="auto">
          <a:xfrm>
            <a:off x="6300788" y="1989138"/>
            <a:ext cx="1081087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68,2:2=О</a:t>
            </a:r>
          </a:p>
        </p:txBody>
      </p:sp>
      <p:sp>
        <p:nvSpPr>
          <p:cNvPr id="47118" name="AutoShape 14"/>
          <p:cNvSpPr>
            <a:spLocks noChangeArrowheads="1"/>
          </p:cNvSpPr>
          <p:nvPr/>
        </p:nvSpPr>
        <p:spPr bwMode="auto">
          <a:xfrm>
            <a:off x="4067175" y="2852738"/>
            <a:ext cx="1152525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12-2.6=И</a:t>
            </a:r>
          </a:p>
        </p:txBody>
      </p:sp>
      <p:sp>
        <p:nvSpPr>
          <p:cNvPr id="47121" name="AutoShape 17"/>
          <p:cNvSpPr>
            <a:spLocks noChangeArrowheads="1"/>
          </p:cNvSpPr>
          <p:nvPr/>
        </p:nvSpPr>
        <p:spPr bwMode="auto">
          <a:xfrm>
            <a:off x="2555875" y="4005263"/>
            <a:ext cx="1223963" cy="2159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43,1*10=Д</a:t>
            </a:r>
          </a:p>
        </p:txBody>
      </p:sp>
      <p:sp>
        <p:nvSpPr>
          <p:cNvPr id="47122" name="AutoShape 18"/>
          <p:cNvSpPr>
            <a:spLocks noChangeArrowheads="1"/>
          </p:cNvSpPr>
          <p:nvPr/>
        </p:nvSpPr>
        <p:spPr bwMode="auto">
          <a:xfrm>
            <a:off x="4643438" y="3573463"/>
            <a:ext cx="936625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12*0,1=Р</a:t>
            </a:r>
          </a:p>
        </p:txBody>
      </p:sp>
      <p:sp>
        <p:nvSpPr>
          <p:cNvPr id="47123" name="AutoShape 19"/>
          <p:cNvSpPr>
            <a:spLocks noChangeArrowheads="1"/>
          </p:cNvSpPr>
          <p:nvPr/>
        </p:nvSpPr>
        <p:spPr bwMode="auto">
          <a:xfrm>
            <a:off x="2987675" y="5589588"/>
            <a:ext cx="1152525" cy="21748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7*0,01=Ч</a:t>
            </a:r>
          </a:p>
        </p:txBody>
      </p:sp>
      <p:sp>
        <p:nvSpPr>
          <p:cNvPr id="47139" name="AutoShape 35"/>
          <p:cNvSpPr>
            <a:spLocks noChangeArrowheads="1"/>
          </p:cNvSpPr>
          <p:nvPr/>
        </p:nvSpPr>
        <p:spPr bwMode="auto">
          <a:xfrm>
            <a:off x="6659563" y="3357563"/>
            <a:ext cx="1225550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/>
              <a:t>81,1:0,1=Н</a:t>
            </a:r>
          </a:p>
        </p:txBody>
      </p:sp>
      <p:grpSp>
        <p:nvGrpSpPr>
          <p:cNvPr id="4113" name="Group 30"/>
          <p:cNvGrpSpPr>
            <a:grpSpLocks/>
          </p:cNvGrpSpPr>
          <p:nvPr/>
        </p:nvGrpSpPr>
        <p:grpSpPr bwMode="auto">
          <a:xfrm>
            <a:off x="4500563" y="4941888"/>
            <a:ext cx="2159000" cy="1916112"/>
            <a:chOff x="2835" y="3113"/>
            <a:chExt cx="1360" cy="1207"/>
          </a:xfrm>
        </p:grpSpPr>
        <p:pic>
          <p:nvPicPr>
            <p:cNvPr id="4115" name="Picture 28" descr="MCj03521820000[1]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835" y="3113"/>
              <a:ext cx="1360" cy="1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6" name="WordArt 29"/>
            <p:cNvSpPr>
              <a:spLocks noChangeArrowheads="1" noChangeShapeType="1" noTextEdit="1"/>
            </p:cNvSpPr>
            <p:nvPr/>
          </p:nvSpPr>
          <p:spPr bwMode="auto">
            <a:xfrm rot="-1373144">
              <a:off x="3061" y="3657"/>
              <a:ext cx="908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60"/>
                </a:avLst>
              </a:prstTxWarp>
            </a:bodyPr>
            <a:lstStyle/>
            <a:p>
              <a:endPara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4114" name="WordArt 36"/>
          <p:cNvSpPr>
            <a:spLocks noChangeArrowheads="1" noChangeShapeType="1" noTextEdit="1"/>
          </p:cNvSpPr>
          <p:nvPr/>
        </p:nvSpPr>
        <p:spPr bwMode="auto">
          <a:xfrm>
            <a:off x="3708400" y="981075"/>
            <a:ext cx="5210175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endParaRPr lang="ru-RU" sz="4400" b="1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13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13873E-6 C 0.00034 -0.00554 0.00086 -0.01086 0.02864 -0.01063 C 0.05642 -0.0104 0.11857 0.02243 0.16666 0.00209 C 0.21475 -0.01826 0.25156 -0.10474 0.31753 -0.13317 C 0.3835 -0.16161 0.50694 -0.1526 0.56198 -0.16924 C 0.61701 -0.18589 0.63316 -0.22173 0.64774 -0.2326 " pathEditMode="relative" ptsTypes="aaaaaA">
                                      <p:cBhvr>
                                        <p:cTn id="6" dur="2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 я, и я того же мнения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7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0324 C 0.01927 -0.15171 0.04271 -0.30642 0.11719 -0.37349 C 0.19167 -0.44056 0.40122 -0.42877 0.44271 -0.39893 C 0.48421 -0.3691 0.37118 -0.26202 0.36615 -0.19519 C 0.36111 -0.12812 0.4073 -0.06244 0.41302 0.00324 C 0.41875 0.06869 0.40261 0.16582 0.40018 0.19843 " pathEditMode="relative" rAng="0" ptsTypes="aaaaaA">
                                      <p:cBhvr>
                                        <p:cTn id="11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-1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Что же теперь делать... что делать, - ничег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1365 C 0.0415 -0.00208 0.07917 0.00972 0.11511 -0.00717 C 0.15105 -0.02407 0.17118 -0.09282 0.2198 -0.11528 C 0.26841 -0.1375 0.37379 -0.13773 0.40712 -0.14236 C 0.44046 -0.14699 0.43004 -0.14467 0.4198 -0.14236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-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А.. понят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3144 C 0.05555 0.06819 0.10712 0.10495 0.16111 0.11373 C 0.2151 0.12251 0.27031 0.05871 0.32778 0.08414 C 0.38524 0.10957 0.44965 0.25451 0.50521 0.26583 C 0.56146 0.27739 0.61215 0.21428 0.66285 0.15164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" y="1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А.. понят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0069 C 0.03698 -0.03658 0.07014 -0.07362 0.11493 -0.05417 C 0.15972 -0.03473 0.22847 0.08032 0.27205 0.11689 C 0.31562 0.1537 0.33472 0.14768 0.37656 0.16574 C 0.41875 0.18379 0.47152 0.20439 0.52448 0.225 " pathEditMode="relative" rAng="0" ptsTypes="aaaaA">
                                      <p:cBhvr>
                                        <p:cTn id="26" dur="2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 я, и я того же мнения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7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48128E-6 C 0.01076 0.11142 0.0217 0.22307 0.05104 0.24942 C 0.08038 0.27578 0.17691 0.25266 0.17656 0.15881 C 0.17622 0.06496 0.0467 -0.22006 0.04879 -0.31438 C 0.05087 -0.40869 0.12569 -0.44313 0.18924 -0.40776 C 0.25278 -0.3724 0.41476 -0.18354 0.42969 -0.10194 C 0.44462 -0.02034 0.29462 0.02289 0.27865 0.0823 C 0.26267 0.1417 0.29826 0.19834 0.33403 0.25497 " pathEditMode="relative" ptsTypes="aaaaaaaA">
                                      <p:cBhvr>
                                        <p:cTn id="31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Ты не забывай, что у меня в голове опилк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509 C 0.0184 -0.05756 0.03299 -0.1098 0.07622 -0.11258 C 0.11944 -0.11535 0.20139 -0.02289 0.26337 -0.02196 C 0.32535 -0.02104 0.39757 -0.11073 0.44861 -0.10703 C 0.49965 -0.10333 0.58003 -0.03999 0.56979 0.00069 C 0.55955 0.04137 0.44392 0.12852 0.38681 0.13661 C 0.32969 0.1447 0.25243 0.00346 0.22726 0.04877 C 0.20208 0.09408 0.21892 0.25127 0.23576 0.40869 " pathEditMode="relative" rAng="0" ptsTypes="aaaaaaaA">
                                      <p:cBhvr>
                                        <p:cTn id="36" dur="2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1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Это жжж неспрост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7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8386 -0.01527 0.16771 -0.03032 0.25434 -0.01157 C 0.34097 0.00718 0.43021 0.05996 0.51962 0.11297 " pathEditMode="relative" ptsTypes="aaA">
                                      <p:cBhvr>
                                        <p:cTn id="41" dur="2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А.. понят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7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8368 -0.07037 0.16736 -0.1405 0.2217 -0.10717 C 0.27604 -0.07384 0.27378 0.14792 0.32604 0.2 C 0.3783 0.25209 0.5 0.20487 0.53472 0.20579 " pathEditMode="relative" ptsTypes="aaaA">
                                      <p:cBhvr>
                                        <p:cTn id="46" dur="20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И я, и я того же мнения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7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1574 C 0.04809 -0.0588 0.09253 -0.10162 0.13889 -0.11297 C 0.18524 -0.12431 0.24062 -0.07338 0.28159 -0.08334 C 0.32257 -0.09329 0.3401 -0.15533 0.38489 -0.17223 C 0.42968 -0.18912 0.52222 -0.18241 0.55 -0.18496 " pathEditMode="relative" rAng="0" ptsTypes="aaaaA">
                                      <p:cBhvr>
                                        <p:cTn id="51" dur="2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Нет, нет, ничего, продолж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1111 C 0.06562 -0.02084 0.1276 -0.05255 0.16892 -0.04884 C 0.21024 -0.04514 0.21111 0.02384 0.25226 0.03333 C 0.2934 0.04282 0.38872 0.0125 0.41562 0.00879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Ты не забывай, что у меня в голове опилк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7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7957E-6 C 0.17656 -0.05363 0.35312 -0.10703 0.42951 -0.04531 C 0.50607 0.01641 0.48263 0.19371 0.45937 0.37101 " pathEditMode="relative" ptsTypes="aaA">
                                      <p:cBhvr>
                                        <p:cTn id="61" dur="2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Что же теперь делать... что делать, - ничег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7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656 -0.04468 -0.05312 -0.08935 -0.05173 -0.12894 C -0.05034 -0.16852 -0.03385 -0.22732 0.00834 -0.23773 C 0.05052 -0.24815 0.19514 -0.21366 0.20174 -0.19121 C 0.20834 -0.16875 0.06736 -0.15278 0.04827 -0.10232 C 0.02917 -0.05185 0.08143 0.04305 0.08664 0.11111 C 0.09184 0.17917 0.08594 0.24282 0.08004 0.30671 " pathEditMode="relative" ptsTypes="aaaaaaA">
                                      <p:cBhvr>
                                        <p:cTn id="66" dur="20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39"/>
                  </p:tgtEl>
                </p:cond>
              </p:nextCondLst>
            </p:seq>
          </p:childTnLst>
        </p:cTn>
      </p:par>
    </p:tnLst>
    <p:bldLst>
      <p:bldP spid="47108" grpId="0" animBg="1"/>
      <p:bldP spid="47111" grpId="0" animBg="1"/>
      <p:bldP spid="47112" grpId="0" animBg="1"/>
      <p:bldP spid="47113" grpId="0" animBg="1"/>
      <p:bldP spid="47114" grpId="0" animBg="1"/>
      <p:bldP spid="47115" grpId="0" animBg="1"/>
      <p:bldP spid="47116" grpId="0" animBg="1"/>
      <p:bldP spid="47117" grpId="0" animBg="1"/>
      <p:bldP spid="47118" grpId="0" animBg="1"/>
      <p:bldP spid="47121" grpId="0" animBg="1"/>
      <p:bldP spid="47122" grpId="0" animBg="1"/>
      <p:bldP spid="47123" grpId="0" animBg="1"/>
      <p:bldP spid="471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15b"/>
          <p:cNvPicPr>
            <a:picLocks noChangeAspect="1" noChangeArrowheads="1"/>
          </p:cNvPicPr>
          <p:nvPr/>
        </p:nvPicPr>
        <p:blipFill>
          <a:blip r:embed="rId3" cstate="print">
            <a:lum bright="42000" contrast="-2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WordArt 9"/>
          <p:cNvSpPr>
            <a:spLocks noGrp="1" noChangeArrowheads="1" noChangeShapeType="1" noTextEdit="1"/>
          </p:cNvSpPr>
          <p:nvPr/>
        </p:nvSpPr>
        <p:spPr bwMode="auto">
          <a:xfrm>
            <a:off x="611188" y="2924175"/>
            <a:ext cx="8137525" cy="3746500"/>
          </a:xfrm>
          <a:prstGeom prst="rect">
            <a:avLst/>
          </a:prstGeom>
        </p:spPr>
        <p:txBody>
          <a:bodyPr wrap="none" fromWordArt="1"/>
          <a:lstStyle/>
          <a:p>
            <a:r>
              <a:rPr lang="ru-RU" sz="4400" b="1" kern="10"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Среднее арифметическое</a:t>
            </a:r>
          </a:p>
        </p:txBody>
      </p:sp>
    </p:spTree>
  </p:cSld>
  <p:clrMapOvr>
    <a:masterClrMapping/>
  </p:clrMapOvr>
  <p:transition>
    <p:circle/>
    <p:sndAc>
      <p:stSnd>
        <p:snd r:embed="rId2" name="И я, и я того же мнения 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Безымянный"/>
          <p:cNvPicPr>
            <a:picLocks noChangeAspect="1" noChangeArrowheads="1"/>
          </p:cNvPicPr>
          <p:nvPr/>
        </p:nvPicPr>
        <p:blipFill>
          <a:blip r:embed="rId3" cstate="print">
            <a:lum bright="42000" contrast="-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395288" y="333375"/>
            <a:ext cx="4572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 </a:t>
            </a:r>
            <a:r>
              <a:rPr lang="ru-RU" b="1">
                <a:solidFill>
                  <a:srgbClr val="CC0000"/>
                </a:solidFill>
              </a:rPr>
              <a:t>Сова принесла 5 синих шаров, Пятачок 4 зеленых, ослик 3 красных шарика.  Сколько шариков было бы у каждого если их разделить поровну?</a:t>
            </a:r>
          </a:p>
          <a:p>
            <a:endParaRPr lang="ru-RU"/>
          </a:p>
        </p:txBody>
      </p:sp>
      <p:sp>
        <p:nvSpPr>
          <p:cNvPr id="6150" name="Прямоугольник 5"/>
          <p:cNvSpPr>
            <a:spLocks noChangeArrowheads="1"/>
          </p:cNvSpPr>
          <p:nvPr/>
        </p:nvSpPr>
        <p:spPr bwMode="auto">
          <a:xfrm>
            <a:off x="4356100" y="3789363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CC0000"/>
                </a:solidFill>
              </a:rPr>
              <a:t> </a:t>
            </a:r>
            <a:r>
              <a:rPr lang="ru-RU" b="1">
                <a:solidFill>
                  <a:srgbClr val="CC0000"/>
                </a:solidFill>
              </a:rPr>
              <a:t>5+4+3=12 (ш)</a:t>
            </a:r>
          </a:p>
          <a:p>
            <a:r>
              <a:rPr lang="ru-RU" b="1">
                <a:solidFill>
                  <a:srgbClr val="CC0000"/>
                </a:solidFill>
              </a:rPr>
              <a:t>12 : 3=4 (ш)</a:t>
            </a:r>
          </a:p>
          <a:p>
            <a:endParaRPr lang="ru-RU"/>
          </a:p>
        </p:txBody>
      </p:sp>
      <p:sp>
        <p:nvSpPr>
          <p:cNvPr id="6151" name="Прямоугольник 8"/>
          <p:cNvSpPr>
            <a:spLocks noChangeArrowheads="1"/>
          </p:cNvSpPr>
          <p:nvPr/>
        </p:nvSpPr>
        <p:spPr bwMode="auto">
          <a:xfrm>
            <a:off x="468313" y="5373688"/>
            <a:ext cx="8280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Число 4 является средним арифметическим чисел 5, 4, 3.</a:t>
            </a:r>
          </a:p>
        </p:txBody>
      </p:sp>
    </p:spTree>
  </p:cSld>
  <p:clrMapOvr>
    <a:masterClrMapping/>
  </p:clrMapOvr>
  <p:transition>
    <p:circle/>
    <p:sndAc>
      <p:stSnd>
        <p:snd r:embed="rId2" name="Нет, нет, ничего, продолжай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Безымянный"/>
          <p:cNvPicPr>
            <a:picLocks noChangeAspect="1" noChangeArrowheads="1"/>
          </p:cNvPicPr>
          <p:nvPr/>
        </p:nvPicPr>
        <p:blipFill>
          <a:blip r:embed="rId3" cstate="print">
            <a:lum bright="42000" contrast="-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4284663" y="188913"/>
            <a:ext cx="4572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tx2"/>
                </a:solidFill>
              </a:rPr>
              <a:t> </a:t>
            </a:r>
            <a:r>
              <a:rPr lang="ru-RU" b="1">
                <a:solidFill>
                  <a:srgbClr val="CC0000"/>
                </a:solidFill>
              </a:rPr>
              <a:t>У кролика 14 конфет, у Совы 9 конфет, а у Пятачка 10 конфет. Сколько конфет достанется каждому, если конфеты разделить между ними поровну? </a:t>
            </a:r>
          </a:p>
          <a:p>
            <a:endParaRPr lang="ru-RU" b="1">
              <a:solidFill>
                <a:srgbClr val="CC0000"/>
              </a:solidFill>
            </a:endParaRPr>
          </a:p>
          <a:p>
            <a:endParaRPr lang="ru-RU"/>
          </a:p>
        </p:txBody>
      </p:sp>
      <p:sp>
        <p:nvSpPr>
          <p:cNvPr id="7174" name="Прямоугольник 6"/>
          <p:cNvSpPr>
            <a:spLocks noChangeArrowheads="1"/>
          </p:cNvSpPr>
          <p:nvPr/>
        </p:nvSpPr>
        <p:spPr bwMode="auto">
          <a:xfrm>
            <a:off x="323850" y="4508500"/>
            <a:ext cx="49688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C0000"/>
                </a:solidFill>
              </a:rPr>
              <a:t>14+9+10=33 (к)</a:t>
            </a:r>
          </a:p>
          <a:p>
            <a:r>
              <a:rPr lang="ru-RU" b="1">
                <a:solidFill>
                  <a:srgbClr val="CC0000"/>
                </a:solidFill>
              </a:rPr>
              <a:t>33 : 3 = 11 (к)</a:t>
            </a:r>
          </a:p>
        </p:txBody>
      </p:sp>
      <p:sp>
        <p:nvSpPr>
          <p:cNvPr id="7175" name="Прямоугольник 7"/>
          <p:cNvSpPr>
            <a:spLocks noChangeArrowheads="1"/>
          </p:cNvSpPr>
          <p:nvPr/>
        </p:nvSpPr>
        <p:spPr bwMode="auto">
          <a:xfrm>
            <a:off x="468313" y="5732463"/>
            <a:ext cx="8280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Число 11 называют средним арифметическим чисел 14; 9; 10.</a:t>
            </a:r>
          </a:p>
        </p:txBody>
      </p:sp>
    </p:spTree>
  </p:cSld>
  <p:clrMapOvr>
    <a:masterClrMapping/>
  </p:clrMapOvr>
  <p:transition>
    <p:circle/>
    <p:sndAc>
      <p:stSnd>
        <p:snd r:embed="rId2" name="Нет, нет, ничего, продолжай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Безымянный"/>
          <p:cNvPicPr>
            <a:picLocks noChangeAspect="1" noChangeArrowheads="1"/>
          </p:cNvPicPr>
          <p:nvPr/>
        </p:nvPicPr>
        <p:blipFill>
          <a:blip r:embed="rId3" cstate="print">
            <a:lum bright="42000" contrast="-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250825" y="188913"/>
            <a:ext cx="4572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CC0000"/>
                </a:solidFill>
              </a:rPr>
              <a:t> </a:t>
            </a:r>
            <a:r>
              <a:rPr lang="ru-RU" b="1">
                <a:solidFill>
                  <a:srgbClr val="CC0000"/>
                </a:solidFill>
              </a:rPr>
              <a:t>Ослик, Пятачок и Сова принесли к угощению пироги. У Ослика было 2 пирожка, у Пятачка 4 и у Совы 6. Все пирожки они разделили поровну и съели. Сколько пирожков съел каждый?</a:t>
            </a:r>
          </a:p>
          <a:p>
            <a:endParaRPr lang="ru-RU" b="1">
              <a:solidFill>
                <a:srgbClr val="CC0000"/>
              </a:solidFill>
            </a:endParaRPr>
          </a:p>
        </p:txBody>
      </p:sp>
      <p:sp>
        <p:nvSpPr>
          <p:cNvPr id="8198" name="Прямоугольник 5"/>
          <p:cNvSpPr>
            <a:spLocks noChangeArrowheads="1"/>
          </p:cNvSpPr>
          <p:nvPr/>
        </p:nvSpPr>
        <p:spPr bwMode="auto">
          <a:xfrm>
            <a:off x="4284663" y="3933825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C0000"/>
                </a:solidFill>
              </a:rPr>
              <a:t>2 + 4 +6 = 12 (п)</a:t>
            </a:r>
          </a:p>
          <a:p>
            <a:r>
              <a:rPr lang="ru-RU" b="1">
                <a:solidFill>
                  <a:srgbClr val="CC0000"/>
                </a:solidFill>
              </a:rPr>
              <a:t>12 : 3 = 4 (п)</a:t>
            </a:r>
          </a:p>
        </p:txBody>
      </p:sp>
      <p:sp>
        <p:nvSpPr>
          <p:cNvPr id="8199" name="Прямоугольник 6"/>
          <p:cNvSpPr>
            <a:spLocks noChangeArrowheads="1"/>
          </p:cNvSpPr>
          <p:nvPr/>
        </p:nvSpPr>
        <p:spPr bwMode="auto">
          <a:xfrm>
            <a:off x="684213" y="5732463"/>
            <a:ext cx="79200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Число 4 называется средним арифметическим чисел 2, 4, 6.</a:t>
            </a:r>
          </a:p>
        </p:txBody>
      </p:sp>
    </p:spTree>
  </p:cSld>
  <p:clrMapOvr>
    <a:masterClrMapping/>
  </p:clrMapOvr>
  <p:transition>
    <p:circle/>
    <p:sndAc>
      <p:stSnd>
        <p:snd r:embed="rId2" name="Нет, нет, ничего, продолжай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28" descr="2b"/>
          <p:cNvPicPr>
            <a:picLocks noChangeAspect="1" noChangeArrowheads="1"/>
          </p:cNvPicPr>
          <p:nvPr/>
        </p:nvPicPr>
        <p:blipFill>
          <a:blip r:embed="rId3" cstate="print">
            <a:lum bright="12000" contrast="24000"/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323850" y="2708275"/>
            <a:ext cx="2305050" cy="1871663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800" b="1"/>
              <a:t>Сумма чисел</a:t>
            </a:r>
          </a:p>
        </p:txBody>
      </p:sp>
      <p:sp>
        <p:nvSpPr>
          <p:cNvPr id="9222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3635375" y="3213100"/>
            <a:ext cx="1008063" cy="863600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7200" b="1"/>
              <a:t>:</a:t>
            </a:r>
          </a:p>
        </p:txBody>
      </p:sp>
      <p:sp>
        <p:nvSpPr>
          <p:cNvPr id="9223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 flipH="1">
            <a:off x="5364163" y="2781300"/>
            <a:ext cx="3384550" cy="1871663"/>
          </a:xfrm>
          <a:prstGeom prst="cloudCallout">
            <a:avLst>
              <a:gd name="adj1" fmla="val -3653"/>
              <a:gd name="adj2" fmla="val -897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800" b="1"/>
              <a:t>Количество чисел</a:t>
            </a:r>
          </a:p>
        </p:txBody>
      </p:sp>
      <p:sp>
        <p:nvSpPr>
          <p:cNvPr id="9224" name="WordArt 9"/>
          <p:cNvSpPr>
            <a:spLocks noChangeArrowheads="1" noChangeShapeType="1" noTextEdit="1"/>
          </p:cNvSpPr>
          <p:nvPr/>
        </p:nvSpPr>
        <p:spPr bwMode="auto">
          <a:xfrm>
            <a:off x="1547813" y="620713"/>
            <a:ext cx="6505575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4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Среднее арифметическое</a:t>
            </a:r>
          </a:p>
        </p:txBody>
      </p:sp>
    </p:spTree>
  </p:cSld>
  <p:clrMapOvr>
    <a:masterClrMapping/>
  </p:clrMapOvr>
  <p:transition>
    <p:circle/>
    <p:sndAc>
      <p:stSnd>
        <p:snd r:embed="rId2" name="А.. понятно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 descr="9b"/>
          <p:cNvPicPr>
            <a:picLocks noChangeAspect="1" noChangeArrowheads="1"/>
          </p:cNvPicPr>
          <p:nvPr/>
        </p:nvPicPr>
        <p:blipFill>
          <a:blip r:embed="rId3" cstate="print">
            <a:lum bright="12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88913"/>
            <a:ext cx="3851275" cy="3168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C00000"/>
                </a:solidFill>
              </a:rPr>
              <a:t> </a:t>
            </a:r>
            <a:r>
              <a:rPr lang="ru-RU" sz="2000" b="1" smtClean="0">
                <a:solidFill>
                  <a:srgbClr val="C00000"/>
                </a:solidFill>
              </a:rPr>
              <a:t>    </a:t>
            </a:r>
            <a:r>
              <a:rPr lang="ru-RU" sz="2400" b="1" smtClean="0">
                <a:solidFill>
                  <a:srgbClr val="CC0000"/>
                </a:solidFill>
              </a:rPr>
              <a:t>Конечно наши друзья пришли к Вини-Пуху с подарками. А вот что они подарили мы узнаем, попытаясь отыскать «среднее арифметическое» не чисел,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rgbClr val="CC0000"/>
                </a:solidFill>
              </a:rPr>
              <a:t>   а предметов.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b="1" smtClean="0">
              <a:solidFill>
                <a:srgbClr val="CC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chemeClr val="tx2"/>
              </a:solidFill>
            </a:endParaRPr>
          </a:p>
        </p:txBody>
      </p:sp>
      <p:sp>
        <p:nvSpPr>
          <p:cNvPr id="10244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659563" y="1125538"/>
            <a:ext cx="2159000" cy="2303462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1"/>
              <a:t>Нажми,</a:t>
            </a:r>
          </a:p>
          <a:p>
            <a:r>
              <a:rPr lang="ru-RU" sz="1800" b="1"/>
              <a:t>чтобы начать</a:t>
            </a:r>
          </a:p>
        </p:txBody>
      </p:sp>
      <p:sp>
        <p:nvSpPr>
          <p:cNvPr id="10245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 advClick="0">
    <p:circle/>
    <p:sndAc>
      <p:stSnd>
        <p:snd r:embed="rId2" name="0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9b"/>
          <p:cNvPicPr>
            <a:picLocks noChangeAspect="1" noChangeArrowheads="1"/>
          </p:cNvPicPr>
          <p:nvPr/>
        </p:nvPicPr>
        <p:blipFill>
          <a:blip r:embed="rId3" cstate="print">
            <a:lum bright="6000" contrast="36000"/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3814762" cy="18446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Выбери правильный </a:t>
            </a:r>
            <a:r>
              <a:rPr lang="en-US" b="1" smtClean="0">
                <a:solidFill>
                  <a:schemeClr val="tx2"/>
                </a:solidFill>
              </a:rPr>
              <a:t>     </a:t>
            </a:r>
            <a:br>
              <a:rPr lang="en-US" b="1" smtClean="0">
                <a:solidFill>
                  <a:schemeClr val="tx2"/>
                </a:solidFill>
              </a:rPr>
            </a:br>
            <a:r>
              <a:rPr lang="en-US" b="1" smtClean="0">
                <a:solidFill>
                  <a:schemeClr val="tx2"/>
                </a:solidFill>
              </a:rPr>
              <a:t>    </a:t>
            </a:r>
            <a:r>
              <a:rPr lang="ru-RU" b="1" smtClean="0">
                <a:solidFill>
                  <a:schemeClr val="tx2"/>
                </a:solidFill>
              </a:rPr>
              <a:t>ответ!</a:t>
            </a:r>
          </a:p>
        </p:txBody>
      </p:sp>
      <p:sp>
        <p:nvSpPr>
          <p:cNvPr id="11268" name="AutoShape 7">
            <a:hlinkClick r:id="" action="ppaction://noaction">
              <a:snd r:embed="rId4" name="Что такое, я не понимаю.wav"/>
            </a:hlinkClick>
          </p:cNvPr>
          <p:cNvSpPr>
            <a:spLocks noChangeArrowheads="1"/>
          </p:cNvSpPr>
          <p:nvPr/>
        </p:nvSpPr>
        <p:spPr bwMode="auto">
          <a:xfrm>
            <a:off x="395288" y="5084763"/>
            <a:ext cx="2016125" cy="865187"/>
          </a:xfrm>
          <a:prstGeom prst="cloudCallout">
            <a:avLst>
              <a:gd name="adj1" fmla="val 18458"/>
              <a:gd name="adj2" fmla="val -7954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1800" b="1"/>
              <a:t>Манго</a:t>
            </a:r>
          </a:p>
        </p:txBody>
      </p:sp>
      <p:sp>
        <p:nvSpPr>
          <p:cNvPr id="11269" name="AutoShape 9">
            <a:hlinkClick r:id="rId5" action="ppaction://hlinksldjump">
              <a:snd r:embed="rId6" name="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3492500" y="5084763"/>
            <a:ext cx="2159000" cy="936625"/>
          </a:xfrm>
          <a:prstGeom prst="cloudCallout">
            <a:avLst>
              <a:gd name="adj1" fmla="val -35329"/>
              <a:gd name="adj2" fmla="val -7186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1800" b="1"/>
              <a:t>Грейпфрут</a:t>
            </a:r>
          </a:p>
        </p:txBody>
      </p:sp>
      <p:sp>
        <p:nvSpPr>
          <p:cNvPr id="11270" name="AutoShape 11">
            <a:hlinkClick r:id="" action="ppaction://noaction">
              <a:snd r:embed="rId4" name="Что такое, я не понимаю.wav"/>
            </a:hlinkClick>
          </p:cNvPr>
          <p:cNvSpPr>
            <a:spLocks noChangeArrowheads="1"/>
          </p:cNvSpPr>
          <p:nvPr/>
        </p:nvSpPr>
        <p:spPr bwMode="auto">
          <a:xfrm>
            <a:off x="6227763" y="4941888"/>
            <a:ext cx="2232025" cy="936625"/>
          </a:xfrm>
          <a:prstGeom prst="cloudCallout">
            <a:avLst>
              <a:gd name="adj1" fmla="val -52204"/>
              <a:gd name="adj2" fmla="val -6440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1800" b="1"/>
              <a:t>Мандарин</a:t>
            </a:r>
          </a:p>
        </p:txBody>
      </p:sp>
    </p:spTree>
  </p:cSld>
  <p:clrMapOvr>
    <a:masterClrMapping/>
  </p:clrMapOvr>
  <p:transition advClick="0">
    <p:sndAc>
      <p:stSnd>
        <p:snd r:embed="rId2" name="Ты не забывай, что у меня в голове опилки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1588</TotalTime>
  <Words>322</Words>
  <Application>Microsoft Office PowerPoint</Application>
  <PresentationFormat>Экран (4:3)</PresentationFormat>
  <Paragraphs>66</Paragraphs>
  <Slides>17</Slides>
  <Notes>0</Notes>
  <HiddenSlides>5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Comic Sans MS</vt:lpstr>
      <vt:lpstr>Arial</vt:lpstr>
      <vt:lpstr>Calibri</vt:lpstr>
      <vt:lpstr>Пастель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Выбери правильный           ответ!</vt:lpstr>
      <vt:lpstr>Выбери правильный ответ!</vt:lpstr>
      <vt:lpstr>Слайд 11</vt:lpstr>
      <vt:lpstr>Выбери правильный ответ!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Вини-пух в стране Орфографии</dc:title>
  <dc:creator>Anton</dc:creator>
  <cp:lastModifiedBy>123</cp:lastModifiedBy>
  <cp:revision>41</cp:revision>
  <dcterms:created xsi:type="dcterms:W3CDTF">2005-11-25T15:41:38Z</dcterms:created>
  <dcterms:modified xsi:type="dcterms:W3CDTF">2014-04-17T21:27:33Z</dcterms:modified>
</cp:coreProperties>
</file>