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702" r:id="rId2"/>
  </p:sldMasterIdLst>
  <p:sldIdLst>
    <p:sldId id="256" r:id="rId3"/>
    <p:sldId id="257" r:id="rId4"/>
    <p:sldId id="258" r:id="rId5"/>
    <p:sldId id="269" r:id="rId6"/>
    <p:sldId id="270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6633"/>
    <a:srgbClr val="008080"/>
    <a:srgbClr val="339966"/>
    <a:srgbClr val="006666"/>
    <a:srgbClr val="009999"/>
    <a:srgbClr val="333399"/>
    <a:srgbClr val="66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660"/>
  </p:normalViewPr>
  <p:slideViewPr>
    <p:cSldViewPr>
      <p:cViewPr varScale="1">
        <p:scale>
          <a:sx n="103" d="100"/>
          <a:sy n="103" d="100"/>
        </p:scale>
        <p:origin x="-1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994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9942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9943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9944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9945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994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994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994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94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95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95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95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995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9954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55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56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57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58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59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0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1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9962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9963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4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5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6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7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8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69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0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1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2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3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4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5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6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7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8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79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80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981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998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8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9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999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9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3999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999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9995" name="Rectangle 5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AC2A8890-8222-4EE5-A6E2-456EE4D9194B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39996" name="Rectangle 6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9997" name="Rectangle 6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998629-3BED-4753-8EFA-13F81E9148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82567C-97AC-44CC-81C5-111D203C76EA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6A507-632B-47A2-9FBE-EABAE23BA3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7618C4-82FF-44D0-BE7F-266D9811BD34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8A285-05F4-44D4-B329-FBF1592ACA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A535B-BBFF-4357-9613-BEE8239A72C4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676ED-E194-425F-9DFC-C483302CB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FABA2-F214-4375-A82D-1E95AA6EA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20B7A-19A0-4CFB-84AA-A07C4C82280B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AAB7-FA2F-43ED-B565-CD622BA6C055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7E5D-1810-4F40-9C53-398F4AD28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71176-FA50-4348-B0C3-96FA88D1892F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0C15C-6AE5-49CA-97FC-6ED04FBCC4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BCE663-D19A-4C11-9BCD-09B341784F69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CB22C-F708-478B-9CC0-C703F078DE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EF06BD-6999-4478-B048-C39D70196AF8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8955B-2A54-431C-AC07-17246722DD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16DA34-DB1B-4081-B373-2C9BB4BD4651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801722-F069-4C1F-98BE-792C1DFB86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E7B3D2-FAF8-49B5-8CD0-D42346C8252C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08514-6CDD-452E-B5D4-52DE00B882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1FC854-A06A-41A6-A294-86C22025EF92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07B95-3EBC-41F1-BD24-24549D4199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B625A-5E30-4C5A-AB9F-AAE8EAE96D10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C58BC-B2BD-4F1D-844A-0F09A15593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E55426-9DE6-4EE5-AC4F-D501E858B8D4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A8430-17F2-45B3-8FCD-27AA59A890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53C403-C5A9-416C-9329-046AAC024EB4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1B2A1-F144-4AF0-8B9C-272BBCA301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3891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891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38919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38920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3892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38922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38923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38924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925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926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927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pic>
              <p:nvPicPr>
                <p:cNvPr id="38930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1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2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3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4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5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6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37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3893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3893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4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95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38958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5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1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2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3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4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/>
            </a:p>
          </p:txBody>
        </p:sp>
        <p:sp>
          <p:nvSpPr>
            <p:cNvPr id="3896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8968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kumimoji="1" lang="ru-RU"/>
            </a:p>
          </p:txBody>
        </p:sp>
      </p:grpSp>
      <p:sp>
        <p:nvSpPr>
          <p:cNvPr id="38969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970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7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39EC4656-0F60-42E4-B25A-792ED486BBFD}" type="datetimeFigureOut">
              <a:rPr lang="ru-RU"/>
              <a:pPr/>
              <a:t>25.04.2014</a:t>
            </a:fld>
            <a:endParaRPr lang="ru-RU"/>
          </a:p>
        </p:txBody>
      </p:sp>
      <p:sp>
        <p:nvSpPr>
          <p:cNvPr id="3897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/>
          </a:p>
        </p:txBody>
      </p:sp>
      <p:sp>
        <p:nvSpPr>
          <p:cNvPr id="3897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759A57B3-BBE1-4701-8276-B6F76578A39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783C253-3DA2-472C-BD0A-22D560733A16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03BB22E-37E3-4C7D-A515-87DF65D98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68313" y="1628800"/>
            <a:ext cx="6840537" cy="4608488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Проект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Организация </a:t>
            </a:r>
            <a:r>
              <a:rPr lang="ru-RU" sz="2400" dirty="0">
                <a:solidFill>
                  <a:schemeClr val="tx2"/>
                </a:solidFill>
              </a:rPr>
              <a:t>методического сопровождения  педагогов МБДОУ «Детский сад присмотра и оздоровления № 20» по введению ФГОС в образовательный процесс учреждения</a:t>
            </a:r>
            <a:r>
              <a:rPr lang="ru-RU" sz="2400" dirty="0" smtClean="0">
                <a:solidFill>
                  <a:schemeClr val="tx2"/>
                </a:solidFill>
              </a:rPr>
              <a:t>.</a:t>
            </a:r>
            <a:endParaRPr lang="en-US" sz="24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0" indent="0" algn="r">
              <a:buFontTx/>
              <a:buNone/>
            </a:pPr>
            <a:r>
              <a:rPr lang="ru-RU" sz="1600" dirty="0" err="1" smtClean="0">
                <a:solidFill>
                  <a:schemeClr val="tx2"/>
                </a:solidFill>
              </a:rPr>
              <a:t>Карсакова</a:t>
            </a:r>
            <a:r>
              <a:rPr lang="ru-RU" sz="1600" dirty="0" smtClean="0">
                <a:solidFill>
                  <a:schemeClr val="tx2"/>
                </a:solidFill>
              </a:rPr>
              <a:t> Татьяна Михайловна</a:t>
            </a:r>
          </a:p>
          <a:p>
            <a:pPr marL="0" indent="0" algn="r">
              <a:buFontTx/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старший воспитатель</a:t>
            </a:r>
          </a:p>
          <a:p>
            <a:pPr marL="0" indent="0" algn="r">
              <a:buFontTx/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МБДОУ «Детский сад присмотра </a:t>
            </a:r>
          </a:p>
          <a:p>
            <a:pPr marL="0" indent="0" algn="r">
              <a:buFontTx/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и оздоровления №20»</a:t>
            </a:r>
          </a:p>
          <a:p>
            <a:pPr marL="0" indent="0" algn="r">
              <a:buFontTx/>
              <a:buNone/>
            </a:pPr>
            <a:r>
              <a:rPr lang="ru-RU" sz="1600" dirty="0" smtClean="0">
                <a:solidFill>
                  <a:schemeClr val="tx2"/>
                </a:solidFill>
              </a:rPr>
              <a:t>Городецкий район</a:t>
            </a:r>
          </a:p>
          <a:p>
            <a:pPr marL="0" indent="0" algn="ctr">
              <a:buFontTx/>
              <a:buNone/>
            </a:pPr>
            <a:endParaRPr lang="ru-RU" sz="1600" dirty="0" smtClean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</a:pPr>
            <a:r>
              <a:rPr lang="ru-RU" sz="1200" dirty="0" smtClean="0">
                <a:solidFill>
                  <a:schemeClr val="tx2"/>
                </a:solidFill>
              </a:rPr>
              <a:t>«Актуальные проблемы дошкольного образования в условиях введения ФГОС ДО»</a:t>
            </a:r>
          </a:p>
          <a:p>
            <a:pPr marL="0" indent="0" algn="ctr">
              <a:buFontTx/>
              <a:buNone/>
            </a:pPr>
            <a:r>
              <a:rPr lang="ru-RU" sz="1200" dirty="0" smtClean="0">
                <a:solidFill>
                  <a:schemeClr val="tx2"/>
                </a:solidFill>
              </a:rPr>
              <a:t>2014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9388" y="404813"/>
            <a:ext cx="7705725" cy="792162"/>
          </a:xfrm>
        </p:spPr>
        <p:txBody>
          <a:bodyPr anchor="b"/>
          <a:lstStyle/>
          <a:p>
            <a:pPr algn="ctr"/>
            <a:r>
              <a:rPr lang="ru-RU" sz="2800"/>
              <a:t>ГБОУ ДПО НИРО «Кафедра теории </a:t>
            </a:r>
            <a:br>
              <a:rPr lang="ru-RU" sz="2800"/>
            </a:br>
            <a:r>
              <a:rPr lang="ru-RU" sz="2800"/>
              <a:t>и практики дошкольного образования»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Содержимое 2"/>
          <p:cNvSpPr>
            <a:spLocks noGrp="1"/>
          </p:cNvSpPr>
          <p:nvPr>
            <p:ph idx="4294967295"/>
          </p:nvPr>
        </p:nvSpPr>
        <p:spPr>
          <a:xfrm>
            <a:off x="0" y="476250"/>
            <a:ext cx="7650163" cy="55911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b="1" dirty="0">
                <a:solidFill>
                  <a:srgbClr val="FFFF00"/>
                </a:solidFill>
                <a:latin typeface="Times New Roman" pitchFamily="18" charset="0"/>
              </a:rPr>
              <a:t>    Критерии оценки результативности</a:t>
            </a:r>
          </a:p>
          <a:p>
            <a:pPr>
              <a:buFontTx/>
              <a:buNone/>
            </a:pPr>
            <a:endParaRPr lang="ru-RU" b="1" dirty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b="1" dirty="0">
                <a:solidFill>
                  <a:srgbClr val="FFFF00"/>
                </a:solidFill>
                <a:latin typeface="Times New Roman" pitchFamily="18" charset="0"/>
              </a:rPr>
              <a:t>1.</a:t>
            </a:r>
            <a:r>
              <a:rPr lang="ru-RU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Готовность педагогов использовать технологии отвечающее требованиям ФГОС. </a:t>
            </a:r>
          </a:p>
          <a:p>
            <a:pPr>
              <a:buFontTx/>
              <a:buNone/>
            </a:pPr>
            <a:r>
              <a:rPr lang="ru-RU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Решения проблемы выбора  программ, пособий с учётам интересов всех субъектов образовательного процесса.</a:t>
            </a:r>
          </a:p>
          <a:p>
            <a:pPr>
              <a:buFontTx/>
              <a:buNone/>
            </a:pPr>
            <a:r>
              <a:rPr lang="ru-RU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Уровень профессиональной компентности педагогов.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7386638" cy="439578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Информационно комуникционные технологии обучения,курсы повышения квалификации,семинары </a:t>
            </a:r>
          </a:p>
          <a:p>
            <a:pPr>
              <a:buFont typeface="Wingdings" pitchFamily="2" charset="2"/>
              <a:buChar char="v"/>
            </a:pPr>
            <a:r>
              <a:rPr lang="ru-RU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Наличие единых подходов по переходе на ФГОС, повышение эффективности управления ДОУ, готовности к обновлению. Знания содержание и структуры ФГОС,принятие идеологии ФГОС дошкольного образования.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Повышение квалификации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388" y="476250"/>
            <a:ext cx="7386637" cy="5833070"/>
          </a:xfrm>
        </p:spPr>
        <p:txBody>
          <a:bodyPr>
            <a:normAutofit/>
          </a:bodyPr>
          <a:lstStyle/>
          <a:p>
            <a:pPr lvl="1" algn="ctr">
              <a:lnSpc>
                <a:spcPct val="90000"/>
              </a:lnSpc>
              <a:buFont typeface="Arial" charset="0"/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Методическое сопровождение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Анкетирование педагогов «Анкета для выявления профессиональных затруднений педагогов в связи с переходом на ФГОС»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Письменный опрос по введению новых понятий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терминов.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Обучающее семинары: «Требования к структуре основной образовательной программы в соответствие с ФГОС», «Условия реализации программы» , «Проектный метод в реализации ФГОС».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Семинар-практикум с использованием презентации по закону об образовании (статьи закона)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Оказание методической помощи в насыщении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педагогов документами нормативно- правового характера , а также практические материалы образовательной деятельности в соответствии с ФГОС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Планирование  и организация взаимодействия с родителями (законными представителями) по введению ФГОС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Разработка и внедрение в практику работы ДОУ мониторинга планируемых результатов по всем возрастным группам.</a:t>
            </a:r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Индивидуальная консультационная  работа: определение задач креативной части программы, обеспечивающей организацию национально-регионального компонента.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4294967295"/>
          </p:nvPr>
        </p:nvSpPr>
        <p:spPr>
          <a:xfrm>
            <a:off x="263525" y="1671638"/>
            <a:ext cx="7386638" cy="43957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890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="b">
            <a:normAutofit/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4294967295"/>
          </p:nvPr>
        </p:nvSpPr>
        <p:spPr>
          <a:xfrm>
            <a:off x="263525" y="1671638"/>
            <a:ext cx="7386638" cy="4395787"/>
          </a:xfrm>
        </p:spPr>
        <p:txBody>
          <a:bodyPr/>
          <a:lstStyle/>
          <a:p>
            <a:pPr>
              <a:buFontTx/>
              <a:buNone/>
            </a:pPr>
            <a:r>
              <a:rPr lang="ru-RU" sz="37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Дошкольный возраст - важнейший период становление личности, когда закладываются предпосылки гражданских качеств, формируются ответственность и способность ребёнка к свободному выбору, уважение и понимание у других людей не зависимо от их социального происхождения.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Актуальность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4294967295"/>
          </p:nvPr>
        </p:nvSpPr>
        <p:spPr>
          <a:xfrm>
            <a:off x="263525" y="1671638"/>
            <a:ext cx="7386638" cy="4395787"/>
          </a:xfrm>
        </p:spPr>
        <p:txBody>
          <a:bodyPr/>
          <a:lstStyle/>
          <a:p>
            <a:pPr>
              <a:buFontTx/>
              <a:buNone/>
            </a:pPr>
            <a:r>
              <a:rPr lang="ru-RU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методическое сопровождение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процессом  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введения ФГОС в              </a:t>
            </a:r>
          </a:p>
          <a:p>
            <a:pPr>
              <a:buFontTx/>
              <a:buNone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«Детский сад 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присмотра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4294967295"/>
          </p:nvPr>
        </p:nvSpPr>
        <p:spPr>
          <a:xfrm>
            <a:off x="263525" y="1671638"/>
            <a:ext cx="7386638" cy="4395787"/>
          </a:xfrm>
        </p:spPr>
        <p:txBody>
          <a:bodyPr/>
          <a:lstStyle/>
          <a:p>
            <a:pPr>
              <a:buFontTx/>
              <a:buNone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+mj-lt"/>
                <a:ea typeface="+mj-ea"/>
                <a:cs typeface="+mj-cs"/>
              </a:rPr>
              <a:t>Задачи</a:t>
            </a: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971550" y="1700213"/>
            <a:ext cx="3313113" cy="20891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/>
            <a:r>
              <a:rPr lang="ru-RU">
                <a:solidFill>
                  <a:srgbClr val="FFFF00"/>
                </a:solidFill>
                <a:latin typeface="Constantia" pitchFamily="18" charset="0"/>
              </a:rPr>
              <a:t>         </a:t>
            </a:r>
            <a:r>
              <a:rPr lang="ru-RU" sz="2000" b="1">
                <a:solidFill>
                  <a:srgbClr val="FFFF00"/>
                </a:solidFill>
                <a:latin typeface="Constantia" pitchFamily="18" charset="0"/>
              </a:rPr>
              <a:t>Организовать методического и </a:t>
            </a:r>
            <a:r>
              <a:rPr lang="ru-RU" b="1">
                <a:solidFill>
                  <a:srgbClr val="FFFF00"/>
                </a:solidFill>
                <a:latin typeface="Constantia" pitchFamily="18" charset="0"/>
              </a:rPr>
              <a:t>информационного сопровождения</a:t>
            </a:r>
            <a:r>
              <a:rPr lang="ru-RU" sz="2000" b="1">
                <a:solidFill>
                  <a:srgbClr val="FFFF00"/>
                </a:solidFill>
                <a:latin typeface="Constantia" pitchFamily="18" charset="0"/>
              </a:rPr>
              <a:t> ФГОС.</a:t>
            </a:r>
            <a:r>
              <a:rPr lang="ru-RU" sz="2000" b="1">
                <a:solidFill>
                  <a:srgbClr val="FFFFFF"/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5076825" y="1844675"/>
            <a:ext cx="3167063" cy="180022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/>
            <a:r>
              <a:rPr lang="ru-RU">
                <a:solidFill>
                  <a:srgbClr val="FFFF00"/>
                </a:solidFill>
                <a:latin typeface="Constantia" pitchFamily="18" charset="0"/>
              </a:rPr>
              <a:t>       </a:t>
            </a:r>
            <a:r>
              <a:rPr lang="ru-RU" sz="2000">
                <a:solidFill>
                  <a:srgbClr val="FFFF00"/>
                </a:solidFill>
                <a:latin typeface="Constantia" pitchFamily="18" charset="0"/>
              </a:rPr>
              <a:t>Разработать систему педагогических мероприятий.</a:t>
            </a: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268538" y="3860800"/>
            <a:ext cx="4319587" cy="208915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algn="ctr"/>
            <a:r>
              <a:rPr lang="ru-RU">
                <a:solidFill>
                  <a:srgbClr val="FFFFFF"/>
                </a:solidFill>
                <a:latin typeface="Constantia" pitchFamily="18" charset="0"/>
              </a:rPr>
              <a:t>        </a:t>
            </a:r>
            <a:r>
              <a:rPr lang="ru-RU" sz="2000">
                <a:solidFill>
                  <a:srgbClr val="FFFF00"/>
                </a:solidFill>
                <a:latin typeface="Constantia" pitchFamily="18" charset="0"/>
              </a:rPr>
              <a:t>Оценить результативность проекта и определить перспективы деятельности по подготовке педагогов к переходу на ФГОС в ДОУ.</a:t>
            </a:r>
          </a:p>
        </p:txBody>
      </p:sp>
      <p:cxnSp>
        <p:nvCxnSpPr>
          <p:cNvPr id="8" name="Прямая со стрелкой 7"/>
          <p:cNvCxnSpPr>
            <a:endCxn id="4" idx="0"/>
          </p:cNvCxnSpPr>
          <p:nvPr/>
        </p:nvCxnSpPr>
        <p:spPr>
          <a:xfrm flipH="1">
            <a:off x="2628900" y="844550"/>
            <a:ext cx="1763713" cy="1098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572000" y="1052513"/>
            <a:ext cx="0" cy="3024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932363" y="981075"/>
            <a:ext cx="1511300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/>
              <a:t>Принципы организации методического сопровождения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>
                <a:solidFill>
                  <a:srgbClr val="FFFF00"/>
                </a:solidFill>
              </a:rPr>
              <a:t>Управленческий принцип</a:t>
            </a:r>
          </a:p>
          <a:p>
            <a:pPr>
              <a:buFontTx/>
              <a:buNone/>
            </a:pPr>
            <a:endParaRPr lang="ru-RU">
              <a:solidFill>
                <a:srgbClr val="FFFF00"/>
              </a:solidFill>
            </a:endParaRPr>
          </a:p>
          <a:p>
            <a:r>
              <a:rPr lang="ru-RU">
                <a:solidFill>
                  <a:srgbClr val="FFFF00"/>
                </a:solidFill>
              </a:rPr>
              <a:t>Принцип обучения</a:t>
            </a:r>
          </a:p>
          <a:p>
            <a:pPr>
              <a:buFontTx/>
              <a:buNone/>
            </a:pPr>
            <a:endParaRPr lang="ru-RU">
              <a:solidFill>
                <a:srgbClr val="FFFF00"/>
              </a:solidFill>
            </a:endParaRPr>
          </a:p>
          <a:p>
            <a:r>
              <a:rPr lang="ru-RU">
                <a:solidFill>
                  <a:srgbClr val="FFFF00"/>
                </a:solidFill>
              </a:rPr>
              <a:t>Принцип сетевого взаимодействия педагогов</a:t>
            </a:r>
          </a:p>
          <a:p>
            <a:endParaRPr lang="ru-RU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>
                <a:solidFill>
                  <a:srgbClr val="800000"/>
                </a:solidFill>
              </a:rPr>
              <a:t>Формы реализации методического сопровождения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20938"/>
            <a:ext cx="7386638" cy="3705225"/>
          </a:xfrm>
        </p:spPr>
        <p:txBody>
          <a:bodyPr/>
          <a:lstStyle/>
          <a:p>
            <a:r>
              <a:rPr lang="ru-RU" sz="2800" b="1">
                <a:solidFill>
                  <a:srgbClr val="333399"/>
                </a:solidFill>
              </a:rPr>
              <a:t>Анкетирование, опрос</a:t>
            </a:r>
          </a:p>
          <a:p>
            <a:r>
              <a:rPr lang="ru-RU" sz="2800" b="1">
                <a:solidFill>
                  <a:srgbClr val="333399"/>
                </a:solidFill>
              </a:rPr>
              <a:t>Семинары, семинары- практикумы</a:t>
            </a:r>
          </a:p>
          <a:p>
            <a:r>
              <a:rPr lang="ru-RU" sz="2800" b="1">
                <a:solidFill>
                  <a:srgbClr val="333399"/>
                </a:solidFill>
              </a:rPr>
              <a:t>мастер- классы</a:t>
            </a:r>
          </a:p>
          <a:p>
            <a:r>
              <a:rPr lang="ru-RU" sz="2800" b="1">
                <a:solidFill>
                  <a:srgbClr val="333399"/>
                </a:solidFill>
              </a:rPr>
              <a:t>Педагогический час</a:t>
            </a:r>
          </a:p>
          <a:p>
            <a:r>
              <a:rPr lang="ru-RU" sz="2800" b="1">
                <a:solidFill>
                  <a:srgbClr val="333399"/>
                </a:solidFill>
              </a:rPr>
              <a:t>Портфолио педагога</a:t>
            </a:r>
          </a:p>
          <a:p>
            <a:pPr>
              <a:buFontTx/>
              <a:buNone/>
            </a:pPr>
            <a:endParaRPr lang="ru-RU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4294967295"/>
          </p:nvPr>
        </p:nvSpPr>
        <p:spPr>
          <a:xfrm>
            <a:off x="263525" y="1671638"/>
            <a:ext cx="7386638" cy="4395787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  <a:p>
            <a:pPr>
              <a:buFontTx/>
              <a:buNone/>
            </a:pPr>
            <a:endParaRPr lang="ru-RU" dirty="0"/>
          </a:p>
          <a:p>
            <a:pPr>
              <a:buFontTx/>
              <a:buNone/>
            </a:pP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219200"/>
          </a:xfrm>
          <a:noFill/>
          <a:ln w="6350" cap="rnd"/>
        </p:spPr>
        <p:txBody>
          <a:bodyPr rtlCol="0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200" kern="1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Ресурсное обеспечение </a:t>
            </a:r>
          </a:p>
        </p:txBody>
      </p:sp>
      <p:sp>
        <p:nvSpPr>
          <p:cNvPr id="4" name="Овал 3"/>
          <p:cNvSpPr/>
          <p:nvPr/>
        </p:nvSpPr>
        <p:spPr>
          <a:xfrm>
            <a:off x="684213" y="1628775"/>
            <a:ext cx="3095625" cy="15621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Материально техническое обеспечение</a:t>
            </a:r>
          </a:p>
        </p:txBody>
      </p:sp>
      <p:sp>
        <p:nvSpPr>
          <p:cNvPr id="5" name="Овал 4"/>
          <p:cNvSpPr/>
          <p:nvPr/>
        </p:nvSpPr>
        <p:spPr>
          <a:xfrm>
            <a:off x="4355976" y="1700213"/>
            <a:ext cx="2808312" cy="1512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Трудовые ресурсы</a:t>
            </a:r>
          </a:p>
        </p:txBody>
      </p:sp>
      <p:sp>
        <p:nvSpPr>
          <p:cNvPr id="6" name="Овал 5"/>
          <p:cNvSpPr/>
          <p:nvPr/>
        </p:nvSpPr>
        <p:spPr>
          <a:xfrm>
            <a:off x="1979713" y="4508500"/>
            <a:ext cx="3960440" cy="1490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Информационные ресурсы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700338" y="1052513"/>
            <a:ext cx="1366837" cy="647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292725" y="1125538"/>
            <a:ext cx="1223963" cy="5746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995936" y="1052736"/>
            <a:ext cx="144463" cy="33845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288" y="260350"/>
            <a:ext cx="7129462" cy="619283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AnastasiaScript"/>
              </a:rPr>
              <a:t>РАСПРЕДЕЛЕНИЕ ОБЯЗАННОСТЕЙ</a:t>
            </a:r>
          </a:p>
          <a:p>
            <a:pPr>
              <a:buFontTx/>
              <a:buNone/>
            </a:pPr>
            <a:endParaRPr lang="ru-RU" sz="2200" b="1" u="sng" dirty="0">
              <a:solidFill>
                <a:srgbClr val="006666"/>
              </a:solidFill>
              <a:latin typeface="AnastasiaScript"/>
            </a:endParaRPr>
          </a:p>
          <a:p>
            <a:pPr>
              <a:buFontTx/>
              <a:buNone/>
            </a:pPr>
            <a:endParaRPr lang="ru-RU" sz="2200" b="1" u="sng" dirty="0">
              <a:solidFill>
                <a:srgbClr val="006666"/>
              </a:solidFill>
              <a:latin typeface="AnastasiaScript"/>
            </a:endParaRPr>
          </a:p>
          <a:p>
            <a:pPr>
              <a:buFontTx/>
              <a:buNone/>
            </a:pPr>
            <a:r>
              <a:rPr lang="ru-RU" sz="3600" b="1" u="sng" dirty="0">
                <a:solidFill>
                  <a:schemeClr val="tx2">
                    <a:lumMod val="75000"/>
                  </a:schemeClr>
                </a:solidFill>
                <a:latin typeface="AnastasiaScript"/>
              </a:rPr>
              <a:t>Заведующий 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</a:rPr>
              <a:t>-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руководит реализацией проекта, координирует деятельность сотрудников по реализации проекта, осуществляет контроль</a:t>
            </a:r>
          </a:p>
          <a:p>
            <a:pPr>
              <a:buFontTx/>
              <a:buNone/>
            </a:pPr>
            <a:endParaRPr lang="ru-RU" sz="2200" b="1" u="sng" dirty="0">
              <a:solidFill>
                <a:srgbClr val="006666"/>
              </a:solidFill>
              <a:latin typeface="AnastasiaScript"/>
            </a:endParaRPr>
          </a:p>
          <a:p>
            <a:pPr>
              <a:buFontTx/>
              <a:buNone/>
            </a:pPr>
            <a:r>
              <a:rPr lang="ru-RU" sz="4000" b="1" u="sng" dirty="0">
                <a:solidFill>
                  <a:schemeClr val="tx2">
                    <a:lumMod val="75000"/>
                  </a:schemeClr>
                </a:solidFill>
                <a:latin typeface="AnastasiaScript"/>
              </a:rPr>
              <a:t>Старший воспитатель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- является основным участникам реализации, выполняет функции методической поддержки и консультированию, функции информационно аналитической деятельности, организует методическую работу  в ДОУ, подбирает информационные ресурсы в сети Интернет, печати, литературы обеспечивает систематическую связь сайта ДОУ.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4294967295"/>
          </p:nvPr>
        </p:nvSpPr>
        <p:spPr>
          <a:xfrm>
            <a:off x="0" y="404813"/>
            <a:ext cx="7650163" cy="5662612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Этапы </a:t>
            </a:r>
            <a:r>
              <a:rPr lang="ru-RU" sz="2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реализации работы</a:t>
            </a:r>
            <a:endParaRPr lang="ru-RU" sz="2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 этап</a:t>
            </a: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Организиционно</a:t>
            </a: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подготовительный</a:t>
            </a:r>
          </a:p>
          <a:p>
            <a:pPr algn="ctr">
              <a:buFontTx/>
              <a:buNone/>
            </a:pP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Внедренческий </a:t>
            </a:r>
          </a:p>
          <a:p>
            <a:pPr algn="ctr">
              <a:buFontTx/>
              <a:buNone/>
            </a:pP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 этап </a:t>
            </a:r>
          </a:p>
          <a:p>
            <a:pPr algn="ctr">
              <a:buFontTx/>
              <a:buNone/>
            </a:pPr>
            <a:r>
              <a:rPr lang="ru-RU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Обобщающий</a:t>
            </a:r>
          </a:p>
          <a:p>
            <a:endParaRPr lang="ru-RU" b="1" dirty="0">
              <a:solidFill>
                <a:srgbClr val="FFFF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779838" y="2420938"/>
            <a:ext cx="0" cy="719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779838" y="4149725"/>
            <a:ext cx="0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316</TotalTime>
  <Words>466</Words>
  <Application>Microsoft Office PowerPoint</Application>
  <PresentationFormat>Экран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Кимоно</vt:lpstr>
      <vt:lpstr>Бумажная</vt:lpstr>
      <vt:lpstr>ГБОУ ДПО НИРО «Кафедра теории  и практики дошкольного образования»</vt:lpstr>
      <vt:lpstr>Актуальность</vt:lpstr>
      <vt:lpstr>Слайд 3</vt:lpstr>
      <vt:lpstr>Задачи</vt:lpstr>
      <vt:lpstr>Принципы организации методического сопровождения</vt:lpstr>
      <vt:lpstr>Формы реализации методического сопровождения</vt:lpstr>
      <vt:lpstr>Ресурсное обеспечение </vt:lpstr>
      <vt:lpstr>Слайд 8</vt:lpstr>
      <vt:lpstr>Слайд 9</vt:lpstr>
      <vt:lpstr>Слайд 10</vt:lpstr>
      <vt:lpstr>Повышение квалификации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38</cp:revision>
  <dcterms:created xsi:type="dcterms:W3CDTF">2014-04-22T12:50:14Z</dcterms:created>
  <dcterms:modified xsi:type="dcterms:W3CDTF">2014-04-25T09:30:58Z</dcterms:modified>
</cp:coreProperties>
</file>